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2"/>
  </p:notesMasterIdLst>
  <p:handoutMasterIdLst>
    <p:handoutMasterId r:id="rId33"/>
  </p:handoutMasterIdLst>
  <p:sldIdLst>
    <p:sldId id="567" r:id="rId2"/>
    <p:sldId id="540" r:id="rId3"/>
    <p:sldId id="568" r:id="rId4"/>
    <p:sldId id="495" r:id="rId5"/>
    <p:sldId id="499" r:id="rId6"/>
    <p:sldId id="512" r:id="rId7"/>
    <p:sldId id="513" r:id="rId8"/>
    <p:sldId id="594" r:id="rId9"/>
    <p:sldId id="569" r:id="rId10"/>
    <p:sldId id="578" r:id="rId11"/>
    <p:sldId id="608" r:id="rId12"/>
    <p:sldId id="609" r:id="rId13"/>
    <p:sldId id="584" r:id="rId14"/>
    <p:sldId id="585" r:id="rId15"/>
    <p:sldId id="586" r:id="rId16"/>
    <p:sldId id="593" r:id="rId17"/>
    <p:sldId id="588" r:id="rId18"/>
    <p:sldId id="589" r:id="rId19"/>
    <p:sldId id="612" r:id="rId20"/>
    <p:sldId id="611" r:id="rId21"/>
    <p:sldId id="610" r:id="rId22"/>
    <p:sldId id="559" r:id="rId23"/>
    <p:sldId id="595" r:id="rId24"/>
    <p:sldId id="596" r:id="rId25"/>
    <p:sldId id="597" r:id="rId26"/>
    <p:sldId id="598" r:id="rId27"/>
    <p:sldId id="599" r:id="rId28"/>
    <p:sldId id="603" r:id="rId29"/>
    <p:sldId id="604" r:id="rId30"/>
    <p:sldId id="605" r:id="rId31"/>
  </p:sldIdLst>
  <p:sldSz cx="9144000" cy="6858000" type="screen4x3"/>
  <p:notesSz cx="6934200" cy="9232900"/>
  <p:defaultTextStyle>
    <a:defPPr>
      <a:defRPr lang="he-IL"/>
    </a:defPPr>
    <a:lvl1pPr algn="l" rtl="0" fontAlgn="base">
      <a:spcBef>
        <a:spcPct val="20000"/>
      </a:spcBef>
      <a:spcAft>
        <a:spcPct val="0"/>
      </a:spcAft>
      <a:defRPr sz="2800" kern="1200">
        <a:solidFill>
          <a:schemeClr val="tx1"/>
        </a:solidFill>
        <a:latin typeface="Tahoma" pitchFamily="34" charset="0"/>
        <a:ea typeface="+mn-ea"/>
        <a:cs typeface="Times New Roman" pitchFamily="18" charset="0"/>
      </a:defRPr>
    </a:lvl1pPr>
    <a:lvl2pPr marL="457200" algn="l" rtl="0" fontAlgn="base">
      <a:spcBef>
        <a:spcPct val="20000"/>
      </a:spcBef>
      <a:spcAft>
        <a:spcPct val="0"/>
      </a:spcAft>
      <a:defRPr sz="2800" kern="1200">
        <a:solidFill>
          <a:schemeClr val="tx1"/>
        </a:solidFill>
        <a:latin typeface="Tahoma" pitchFamily="34" charset="0"/>
        <a:ea typeface="+mn-ea"/>
        <a:cs typeface="Times New Roman" pitchFamily="18" charset="0"/>
      </a:defRPr>
    </a:lvl2pPr>
    <a:lvl3pPr marL="914400" algn="l" rtl="0" fontAlgn="base">
      <a:spcBef>
        <a:spcPct val="20000"/>
      </a:spcBef>
      <a:spcAft>
        <a:spcPct val="0"/>
      </a:spcAft>
      <a:defRPr sz="2800" kern="1200">
        <a:solidFill>
          <a:schemeClr val="tx1"/>
        </a:solidFill>
        <a:latin typeface="Tahoma" pitchFamily="34" charset="0"/>
        <a:ea typeface="+mn-ea"/>
        <a:cs typeface="Times New Roman" pitchFamily="18" charset="0"/>
      </a:defRPr>
    </a:lvl3pPr>
    <a:lvl4pPr marL="1371600" algn="l" rtl="0" fontAlgn="base">
      <a:spcBef>
        <a:spcPct val="20000"/>
      </a:spcBef>
      <a:spcAft>
        <a:spcPct val="0"/>
      </a:spcAft>
      <a:defRPr sz="2800" kern="1200">
        <a:solidFill>
          <a:schemeClr val="tx1"/>
        </a:solidFill>
        <a:latin typeface="Tahoma" pitchFamily="34" charset="0"/>
        <a:ea typeface="+mn-ea"/>
        <a:cs typeface="Times New Roman" pitchFamily="18" charset="0"/>
      </a:defRPr>
    </a:lvl4pPr>
    <a:lvl5pPr marL="1828800" algn="l" rtl="0" fontAlgn="base">
      <a:spcBef>
        <a:spcPct val="20000"/>
      </a:spcBef>
      <a:spcAft>
        <a:spcPct val="0"/>
      </a:spcAft>
      <a:defRPr sz="2800" kern="1200">
        <a:solidFill>
          <a:schemeClr val="tx1"/>
        </a:solidFill>
        <a:latin typeface="Tahoma" pitchFamily="34" charset="0"/>
        <a:ea typeface="+mn-ea"/>
        <a:cs typeface="Times New Roman" pitchFamily="18" charset="0"/>
      </a:defRPr>
    </a:lvl5pPr>
    <a:lvl6pPr marL="2286000" algn="r" defTabSz="914400" rtl="1" eaLnBrk="1" latinLnBrk="0" hangingPunct="1">
      <a:defRPr sz="2800" kern="1200">
        <a:solidFill>
          <a:schemeClr val="tx1"/>
        </a:solidFill>
        <a:latin typeface="Tahoma" pitchFamily="34" charset="0"/>
        <a:ea typeface="+mn-ea"/>
        <a:cs typeface="Times New Roman" pitchFamily="18" charset="0"/>
      </a:defRPr>
    </a:lvl6pPr>
    <a:lvl7pPr marL="2743200" algn="r" defTabSz="914400" rtl="1" eaLnBrk="1" latinLnBrk="0" hangingPunct="1">
      <a:defRPr sz="2800" kern="1200">
        <a:solidFill>
          <a:schemeClr val="tx1"/>
        </a:solidFill>
        <a:latin typeface="Tahoma" pitchFamily="34" charset="0"/>
        <a:ea typeface="+mn-ea"/>
        <a:cs typeface="Times New Roman" pitchFamily="18" charset="0"/>
      </a:defRPr>
    </a:lvl7pPr>
    <a:lvl8pPr marL="3200400" algn="r" defTabSz="914400" rtl="1" eaLnBrk="1" latinLnBrk="0" hangingPunct="1">
      <a:defRPr sz="2800" kern="1200">
        <a:solidFill>
          <a:schemeClr val="tx1"/>
        </a:solidFill>
        <a:latin typeface="Tahoma" pitchFamily="34" charset="0"/>
        <a:ea typeface="+mn-ea"/>
        <a:cs typeface="Times New Roman" pitchFamily="18" charset="0"/>
      </a:defRPr>
    </a:lvl8pPr>
    <a:lvl9pPr marL="3657600" algn="r" defTabSz="914400" rtl="1" eaLnBrk="1" latinLnBrk="0" hangingPunct="1">
      <a:defRPr sz="2800" kern="1200">
        <a:solidFill>
          <a:schemeClr val="tx1"/>
        </a:solidFill>
        <a:latin typeface="Tahoma" pitchFamily="34" charset="0"/>
        <a:ea typeface="+mn-ea"/>
        <a:cs typeface="Times New Roman" pitchFamily="18"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E24AC"/>
    <a:srgbClr val="FF6600"/>
    <a:srgbClr val="EE8512"/>
    <a:srgbClr val="F79109"/>
    <a:srgbClr val="FF3300"/>
    <a:srgbClr val="5F5F5F"/>
    <a:srgbClr val="D6DF00"/>
    <a:srgbClr val="FF0000"/>
    <a:srgbClr val="D6E6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0" autoAdjust="0"/>
    <p:restoredTop sz="93755" autoAdjust="0"/>
  </p:normalViewPr>
  <p:slideViewPr>
    <p:cSldViewPr snapToGrid="0">
      <p:cViewPr>
        <p:scale>
          <a:sx n="90" d="100"/>
          <a:sy n="90" d="100"/>
        </p:scale>
        <p:origin x="-1262" y="206"/>
      </p:cViewPr>
      <p:guideLst>
        <p:guide orient="horz" pos="2748"/>
        <p:guide pos="4718"/>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108"/>
    </p:cViewPr>
  </p:sorterViewPr>
  <p:notesViewPr>
    <p:cSldViewPr snapToGrid="0">
      <p:cViewPr varScale="1">
        <p:scale>
          <a:sx n="57" d="100"/>
          <a:sy n="57" d="100"/>
        </p:scale>
        <p:origin x="-1806" y="-90"/>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image" Target="../media/image120.wmf"/><Relationship Id="rId3" Type="http://schemas.openxmlformats.org/officeDocument/2006/relationships/image" Target="../media/image9.wmf"/><Relationship Id="rId7" Type="http://schemas.openxmlformats.org/officeDocument/2006/relationships/image" Target="../media/image114.wmf"/><Relationship Id="rId12" Type="http://schemas.openxmlformats.org/officeDocument/2006/relationships/image" Target="../media/image119.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3.wmf"/><Relationship Id="rId11" Type="http://schemas.openxmlformats.org/officeDocument/2006/relationships/image" Target="../media/image118.wmf"/><Relationship Id="rId5" Type="http://schemas.openxmlformats.org/officeDocument/2006/relationships/image" Target="../media/image112.wmf"/><Relationship Id="rId10" Type="http://schemas.openxmlformats.org/officeDocument/2006/relationships/image" Target="../media/image117.wmf"/><Relationship Id="rId4" Type="http://schemas.openxmlformats.org/officeDocument/2006/relationships/image" Target="../media/image10.wmf"/><Relationship Id="rId9" Type="http://schemas.openxmlformats.org/officeDocument/2006/relationships/image" Target="../media/image11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30.wmf"/><Relationship Id="rId13" Type="http://schemas.openxmlformats.org/officeDocument/2006/relationships/image" Target="../media/image135.wmf"/><Relationship Id="rId3" Type="http://schemas.openxmlformats.org/officeDocument/2006/relationships/image" Target="../media/image125.wmf"/><Relationship Id="rId7" Type="http://schemas.openxmlformats.org/officeDocument/2006/relationships/image" Target="../media/image129.wmf"/><Relationship Id="rId12" Type="http://schemas.openxmlformats.org/officeDocument/2006/relationships/image" Target="../media/image134.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8.wmf"/><Relationship Id="rId11" Type="http://schemas.openxmlformats.org/officeDocument/2006/relationships/image" Target="../media/image133.wmf"/><Relationship Id="rId5" Type="http://schemas.openxmlformats.org/officeDocument/2006/relationships/image" Target="../media/image127.wmf"/><Relationship Id="rId10" Type="http://schemas.openxmlformats.org/officeDocument/2006/relationships/image" Target="../media/image132.wmf"/><Relationship Id="rId4" Type="http://schemas.openxmlformats.org/officeDocument/2006/relationships/image" Target="../media/image126.wmf"/><Relationship Id="rId9" Type="http://schemas.openxmlformats.org/officeDocument/2006/relationships/image" Target="../media/image13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52.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62.wmf"/><Relationship Id="rId3" Type="http://schemas.openxmlformats.org/officeDocument/2006/relationships/image" Target="../media/image157.wmf"/><Relationship Id="rId7" Type="http://schemas.openxmlformats.org/officeDocument/2006/relationships/image" Target="../media/image161.wmf"/><Relationship Id="rId2" Type="http://schemas.openxmlformats.org/officeDocument/2006/relationships/image" Target="../media/image156.wmf"/><Relationship Id="rId1" Type="http://schemas.openxmlformats.org/officeDocument/2006/relationships/image" Target="../media/image155.wmf"/><Relationship Id="rId6" Type="http://schemas.openxmlformats.org/officeDocument/2006/relationships/image" Target="../media/image160.wmf"/><Relationship Id="rId5" Type="http://schemas.openxmlformats.org/officeDocument/2006/relationships/image" Target="../media/image159.wmf"/><Relationship Id="rId4" Type="http://schemas.openxmlformats.org/officeDocument/2006/relationships/image" Target="../media/image15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6" Type="http://schemas.openxmlformats.org/officeDocument/2006/relationships/image" Target="../media/image173.wmf"/><Relationship Id="rId5" Type="http://schemas.openxmlformats.org/officeDocument/2006/relationships/image" Target="../media/image172.wmf"/><Relationship Id="rId4" Type="http://schemas.openxmlformats.org/officeDocument/2006/relationships/image" Target="../media/image17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image" Target="../media/image176.emf"/><Relationship Id="rId1" Type="http://schemas.openxmlformats.org/officeDocument/2006/relationships/image" Target="../media/image175.emf"/><Relationship Id="rId4" Type="http://schemas.openxmlformats.org/officeDocument/2006/relationships/image" Target="../media/image17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57.wmf"/><Relationship Id="rId1" Type="http://schemas.openxmlformats.org/officeDocument/2006/relationships/image" Target="../media/image156.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88.wmf"/><Relationship Id="rId3" Type="http://schemas.openxmlformats.org/officeDocument/2006/relationships/image" Target="../media/image183.wmf"/><Relationship Id="rId7" Type="http://schemas.openxmlformats.org/officeDocument/2006/relationships/image" Target="../media/image187.wmf"/><Relationship Id="rId2" Type="http://schemas.openxmlformats.org/officeDocument/2006/relationships/image" Target="../media/image182.wmf"/><Relationship Id="rId1" Type="http://schemas.openxmlformats.org/officeDocument/2006/relationships/image" Target="../media/image181.wmf"/><Relationship Id="rId6" Type="http://schemas.openxmlformats.org/officeDocument/2006/relationships/image" Target="../media/image186.wmf"/><Relationship Id="rId5" Type="http://schemas.openxmlformats.org/officeDocument/2006/relationships/image" Target="../media/image185.wmf"/><Relationship Id="rId10" Type="http://schemas.openxmlformats.org/officeDocument/2006/relationships/image" Target="../media/image190.wmf"/><Relationship Id="rId4" Type="http://schemas.openxmlformats.org/officeDocument/2006/relationships/image" Target="../media/image184.wmf"/><Relationship Id="rId9" Type="http://schemas.openxmlformats.org/officeDocument/2006/relationships/image" Target="../media/image18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94.wmf"/><Relationship Id="rId3" Type="http://schemas.openxmlformats.org/officeDocument/2006/relationships/image" Target="../media/image68.wmf"/><Relationship Id="rId7" Type="http://schemas.openxmlformats.org/officeDocument/2006/relationships/image" Target="../media/image193.wmf"/><Relationship Id="rId2" Type="http://schemas.openxmlformats.org/officeDocument/2006/relationships/image" Target="../media/image192.wmf"/><Relationship Id="rId1" Type="http://schemas.openxmlformats.org/officeDocument/2006/relationships/image" Target="../media/image191.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 Id="rId9" Type="http://schemas.openxmlformats.org/officeDocument/2006/relationships/image" Target="../media/image195.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203.wmf"/><Relationship Id="rId13" Type="http://schemas.openxmlformats.org/officeDocument/2006/relationships/image" Target="../media/image208.wmf"/><Relationship Id="rId3" Type="http://schemas.openxmlformats.org/officeDocument/2006/relationships/image" Target="../media/image10.wmf"/><Relationship Id="rId7" Type="http://schemas.openxmlformats.org/officeDocument/2006/relationships/image" Target="../media/image202.wmf"/><Relationship Id="rId12" Type="http://schemas.openxmlformats.org/officeDocument/2006/relationships/image" Target="../media/image207.wmf"/><Relationship Id="rId2" Type="http://schemas.openxmlformats.org/officeDocument/2006/relationships/image" Target="../media/image9.wmf"/><Relationship Id="rId1" Type="http://schemas.openxmlformats.org/officeDocument/2006/relationships/image" Target="../media/image198.wmf"/><Relationship Id="rId6" Type="http://schemas.openxmlformats.org/officeDocument/2006/relationships/image" Target="../media/image201.wmf"/><Relationship Id="rId11" Type="http://schemas.openxmlformats.org/officeDocument/2006/relationships/image" Target="../media/image206.wmf"/><Relationship Id="rId5" Type="http://schemas.openxmlformats.org/officeDocument/2006/relationships/image" Target="../media/image200.wmf"/><Relationship Id="rId10" Type="http://schemas.openxmlformats.org/officeDocument/2006/relationships/image" Target="../media/image205.wmf"/><Relationship Id="rId4" Type="http://schemas.openxmlformats.org/officeDocument/2006/relationships/image" Target="../media/image199.wmf"/><Relationship Id="rId9" Type="http://schemas.openxmlformats.org/officeDocument/2006/relationships/image" Target="../media/image204.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11.wmf"/><Relationship Id="rId7" Type="http://schemas.openxmlformats.org/officeDocument/2006/relationships/image" Target="../media/image215.wmf"/><Relationship Id="rId2" Type="http://schemas.openxmlformats.org/officeDocument/2006/relationships/image" Target="../media/image40.wmf"/><Relationship Id="rId1" Type="http://schemas.openxmlformats.org/officeDocument/2006/relationships/image" Target="../media/image210.wmf"/><Relationship Id="rId6" Type="http://schemas.openxmlformats.org/officeDocument/2006/relationships/image" Target="../media/image214.wmf"/><Relationship Id="rId5" Type="http://schemas.openxmlformats.org/officeDocument/2006/relationships/image" Target="../media/image213.wmf"/><Relationship Id="rId4" Type="http://schemas.openxmlformats.org/officeDocument/2006/relationships/image" Target="../media/image212.wmf"/><Relationship Id="rId9" Type="http://schemas.openxmlformats.org/officeDocument/2006/relationships/image" Target="../media/image2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17.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228.wmf"/><Relationship Id="rId13" Type="http://schemas.openxmlformats.org/officeDocument/2006/relationships/image" Target="../media/image233.wmf"/><Relationship Id="rId18" Type="http://schemas.openxmlformats.org/officeDocument/2006/relationships/image" Target="../media/image87.wmf"/><Relationship Id="rId3" Type="http://schemas.openxmlformats.org/officeDocument/2006/relationships/image" Target="../media/image223.wmf"/><Relationship Id="rId7" Type="http://schemas.openxmlformats.org/officeDocument/2006/relationships/image" Target="../media/image227.wmf"/><Relationship Id="rId12" Type="http://schemas.openxmlformats.org/officeDocument/2006/relationships/image" Target="../media/image232.wmf"/><Relationship Id="rId17" Type="http://schemas.openxmlformats.org/officeDocument/2006/relationships/image" Target="../media/image235.wmf"/><Relationship Id="rId2" Type="http://schemas.openxmlformats.org/officeDocument/2006/relationships/image" Target="../media/image222.wmf"/><Relationship Id="rId16" Type="http://schemas.openxmlformats.org/officeDocument/2006/relationships/image" Target="../media/image97.wmf"/><Relationship Id="rId20" Type="http://schemas.openxmlformats.org/officeDocument/2006/relationships/image" Target="../media/image237.wmf"/><Relationship Id="rId1" Type="http://schemas.openxmlformats.org/officeDocument/2006/relationships/image" Target="../media/image221.wmf"/><Relationship Id="rId6" Type="http://schemas.openxmlformats.org/officeDocument/2006/relationships/image" Target="../media/image226.wmf"/><Relationship Id="rId11" Type="http://schemas.openxmlformats.org/officeDocument/2006/relationships/image" Target="../media/image231.wmf"/><Relationship Id="rId5" Type="http://schemas.openxmlformats.org/officeDocument/2006/relationships/image" Target="../media/image225.wmf"/><Relationship Id="rId15" Type="http://schemas.openxmlformats.org/officeDocument/2006/relationships/image" Target="../media/image96.wmf"/><Relationship Id="rId10" Type="http://schemas.openxmlformats.org/officeDocument/2006/relationships/image" Target="../media/image230.wmf"/><Relationship Id="rId19" Type="http://schemas.openxmlformats.org/officeDocument/2006/relationships/image" Target="../media/image236.wmf"/><Relationship Id="rId4" Type="http://schemas.openxmlformats.org/officeDocument/2006/relationships/image" Target="../media/image224.wmf"/><Relationship Id="rId9" Type="http://schemas.openxmlformats.org/officeDocument/2006/relationships/image" Target="../media/image229.wmf"/><Relationship Id="rId14" Type="http://schemas.openxmlformats.org/officeDocument/2006/relationships/image" Target="../media/image23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45.wmf"/><Relationship Id="rId7" Type="http://schemas.openxmlformats.org/officeDocument/2006/relationships/image" Target="../media/image249.wmf"/><Relationship Id="rId2" Type="http://schemas.openxmlformats.org/officeDocument/2006/relationships/image" Target="../media/image244.wmf"/><Relationship Id="rId1" Type="http://schemas.openxmlformats.org/officeDocument/2006/relationships/image" Target="../media/image243.wmf"/><Relationship Id="rId6" Type="http://schemas.openxmlformats.org/officeDocument/2006/relationships/image" Target="../media/image248.wmf"/><Relationship Id="rId5" Type="http://schemas.openxmlformats.org/officeDocument/2006/relationships/image" Target="../media/image247.wmf"/><Relationship Id="rId4" Type="http://schemas.openxmlformats.org/officeDocument/2006/relationships/image" Target="../media/image246.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253.wmf"/><Relationship Id="rId7" Type="http://schemas.openxmlformats.org/officeDocument/2006/relationships/image" Target="../media/image9.wmf"/><Relationship Id="rId2" Type="http://schemas.openxmlformats.org/officeDocument/2006/relationships/image" Target="../media/image252.wmf"/><Relationship Id="rId1" Type="http://schemas.openxmlformats.org/officeDocument/2006/relationships/image" Target="../media/image251.wmf"/><Relationship Id="rId6" Type="http://schemas.openxmlformats.org/officeDocument/2006/relationships/image" Target="../media/image256.wmf"/><Relationship Id="rId5" Type="http://schemas.openxmlformats.org/officeDocument/2006/relationships/image" Target="../media/image255.wmf"/><Relationship Id="rId4" Type="http://schemas.openxmlformats.org/officeDocument/2006/relationships/image" Target="../media/image254.wmf"/><Relationship Id="rId9" Type="http://schemas.openxmlformats.org/officeDocument/2006/relationships/image" Target="../media/image199.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265.wmf"/><Relationship Id="rId13" Type="http://schemas.openxmlformats.org/officeDocument/2006/relationships/image" Target="../media/image244.wmf"/><Relationship Id="rId3" Type="http://schemas.openxmlformats.org/officeDocument/2006/relationships/image" Target="../media/image260.wmf"/><Relationship Id="rId7" Type="http://schemas.openxmlformats.org/officeDocument/2006/relationships/image" Target="../media/image264.wmf"/><Relationship Id="rId12" Type="http://schemas.openxmlformats.org/officeDocument/2006/relationships/image" Target="../media/image269.wmf"/><Relationship Id="rId2" Type="http://schemas.openxmlformats.org/officeDocument/2006/relationships/image" Target="../media/image259.wmf"/><Relationship Id="rId1" Type="http://schemas.openxmlformats.org/officeDocument/2006/relationships/image" Target="../media/image258.wmf"/><Relationship Id="rId6" Type="http://schemas.openxmlformats.org/officeDocument/2006/relationships/image" Target="../media/image263.wmf"/><Relationship Id="rId11" Type="http://schemas.openxmlformats.org/officeDocument/2006/relationships/image" Target="../media/image268.wmf"/><Relationship Id="rId5" Type="http://schemas.openxmlformats.org/officeDocument/2006/relationships/image" Target="../media/image262.wmf"/><Relationship Id="rId10" Type="http://schemas.openxmlformats.org/officeDocument/2006/relationships/image" Target="../media/image267.wmf"/><Relationship Id="rId4" Type="http://schemas.openxmlformats.org/officeDocument/2006/relationships/image" Target="../media/image261.wmf"/><Relationship Id="rId9" Type="http://schemas.openxmlformats.org/officeDocument/2006/relationships/image" Target="../media/image26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41.wmf"/><Relationship Id="rId3" Type="http://schemas.openxmlformats.org/officeDocument/2006/relationships/image" Target="../media/image33.wmf"/><Relationship Id="rId7" Type="http://schemas.openxmlformats.org/officeDocument/2006/relationships/image" Target="../media/image37.wmf"/><Relationship Id="rId12" Type="http://schemas.openxmlformats.org/officeDocument/2006/relationships/image" Target="../media/image40.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11" Type="http://schemas.openxmlformats.org/officeDocument/2006/relationships/image" Target="../media/image39.wmf"/><Relationship Id="rId5" Type="http://schemas.openxmlformats.org/officeDocument/2006/relationships/image" Target="../media/image35.wmf"/><Relationship Id="rId10" Type="http://schemas.openxmlformats.org/officeDocument/2006/relationships/image" Target="../media/image38.wmf"/><Relationship Id="rId4" Type="http://schemas.openxmlformats.org/officeDocument/2006/relationships/image" Target="../media/image34.wmf"/><Relationship Id="rId9"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46.wmf"/><Relationship Id="rId7" Type="http://schemas.openxmlformats.org/officeDocument/2006/relationships/image" Target="../media/image27.wmf"/><Relationship Id="rId12" Type="http://schemas.openxmlformats.org/officeDocument/2006/relationships/image" Target="../media/image52.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8.wmf"/><Relationship Id="rId11" Type="http://schemas.openxmlformats.org/officeDocument/2006/relationships/image" Target="../media/image51.wmf"/><Relationship Id="rId5" Type="http://schemas.openxmlformats.org/officeDocument/2006/relationships/image" Target="../media/image22.wmf"/><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11" Type="http://schemas.openxmlformats.org/officeDocument/2006/relationships/image" Target="../media/image28.wmf"/><Relationship Id="rId5" Type="http://schemas.openxmlformats.org/officeDocument/2006/relationships/image" Target="../media/image58.wmf"/><Relationship Id="rId10" Type="http://schemas.openxmlformats.org/officeDocument/2006/relationships/image" Target="../media/image63.wmf"/><Relationship Id="rId4" Type="http://schemas.openxmlformats.org/officeDocument/2006/relationships/image" Target="../media/image57.wmf"/><Relationship Id="rId9"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77.wmf"/><Relationship Id="rId18" Type="http://schemas.openxmlformats.org/officeDocument/2006/relationships/image" Target="../media/image80.wmf"/><Relationship Id="rId3" Type="http://schemas.openxmlformats.org/officeDocument/2006/relationships/image" Target="../media/image67.wmf"/><Relationship Id="rId7" Type="http://schemas.openxmlformats.org/officeDocument/2006/relationships/image" Target="../media/image71.wmf"/><Relationship Id="rId12" Type="http://schemas.openxmlformats.org/officeDocument/2006/relationships/image" Target="../media/image76.wmf"/><Relationship Id="rId17" Type="http://schemas.openxmlformats.org/officeDocument/2006/relationships/image" Target="../media/image79.wmf"/><Relationship Id="rId2" Type="http://schemas.openxmlformats.org/officeDocument/2006/relationships/image" Target="../media/image66.wmf"/><Relationship Id="rId16" Type="http://schemas.openxmlformats.org/officeDocument/2006/relationships/image" Target="../media/image10.wmf"/><Relationship Id="rId1" Type="http://schemas.openxmlformats.org/officeDocument/2006/relationships/image" Target="../media/image65.wmf"/><Relationship Id="rId6" Type="http://schemas.openxmlformats.org/officeDocument/2006/relationships/image" Target="../media/image70.wmf"/><Relationship Id="rId11" Type="http://schemas.openxmlformats.org/officeDocument/2006/relationships/image" Target="../media/image75.wmf"/><Relationship Id="rId5" Type="http://schemas.openxmlformats.org/officeDocument/2006/relationships/image" Target="../media/image69.wmf"/><Relationship Id="rId15" Type="http://schemas.openxmlformats.org/officeDocument/2006/relationships/image" Target="../media/image9.wmf"/><Relationship Id="rId10" Type="http://schemas.openxmlformats.org/officeDocument/2006/relationships/image" Target="../media/image74.wmf"/><Relationship Id="rId19" Type="http://schemas.openxmlformats.org/officeDocument/2006/relationships/image" Target="../media/image81.wmf"/><Relationship Id="rId4" Type="http://schemas.openxmlformats.org/officeDocument/2006/relationships/image" Target="../media/image68.wmf"/><Relationship Id="rId9" Type="http://schemas.openxmlformats.org/officeDocument/2006/relationships/image" Target="../media/image73.wmf"/><Relationship Id="rId14" Type="http://schemas.openxmlformats.org/officeDocument/2006/relationships/image" Target="../media/image7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image" Target="../media/image92.wmf"/><Relationship Id="rId18" Type="http://schemas.openxmlformats.org/officeDocument/2006/relationships/image" Target="../media/image97.wmf"/><Relationship Id="rId3" Type="http://schemas.openxmlformats.org/officeDocument/2006/relationships/image" Target="../media/image9.wmf"/><Relationship Id="rId7" Type="http://schemas.openxmlformats.org/officeDocument/2006/relationships/image" Target="../media/image86.wmf"/><Relationship Id="rId12" Type="http://schemas.openxmlformats.org/officeDocument/2006/relationships/image" Target="../media/image91.wmf"/><Relationship Id="rId17" Type="http://schemas.openxmlformats.org/officeDocument/2006/relationships/image" Target="../media/image96.wmf"/><Relationship Id="rId2" Type="http://schemas.openxmlformats.org/officeDocument/2006/relationships/image" Target="../media/image83.wmf"/><Relationship Id="rId16" Type="http://schemas.openxmlformats.org/officeDocument/2006/relationships/image" Target="../media/image95.wmf"/><Relationship Id="rId20" Type="http://schemas.openxmlformats.org/officeDocument/2006/relationships/image" Target="../media/image99.wmf"/><Relationship Id="rId1" Type="http://schemas.openxmlformats.org/officeDocument/2006/relationships/image" Target="../media/image82.wmf"/><Relationship Id="rId6" Type="http://schemas.openxmlformats.org/officeDocument/2006/relationships/image" Target="../media/image85.wmf"/><Relationship Id="rId11" Type="http://schemas.openxmlformats.org/officeDocument/2006/relationships/image" Target="../media/image90.wmf"/><Relationship Id="rId5" Type="http://schemas.openxmlformats.org/officeDocument/2006/relationships/image" Target="../media/image84.wmf"/><Relationship Id="rId15" Type="http://schemas.openxmlformats.org/officeDocument/2006/relationships/image" Target="../media/image94.wmf"/><Relationship Id="rId10" Type="http://schemas.openxmlformats.org/officeDocument/2006/relationships/image" Target="../media/image89.wmf"/><Relationship Id="rId19" Type="http://schemas.openxmlformats.org/officeDocument/2006/relationships/image" Target="../media/image98.wmf"/><Relationship Id="rId4" Type="http://schemas.openxmlformats.org/officeDocument/2006/relationships/image" Target="../media/image10.wmf"/><Relationship Id="rId9" Type="http://schemas.openxmlformats.org/officeDocument/2006/relationships/image" Target="../media/image88.wmf"/><Relationship Id="rId14" Type="http://schemas.openxmlformats.org/officeDocument/2006/relationships/image" Target="../media/image9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1026"/>
          <p:cNvSpPr>
            <a:spLocks noGrp="1" noChangeArrowheads="1"/>
          </p:cNvSpPr>
          <p:nvPr>
            <p:ph type="hdr" sz="quarter"/>
          </p:nvPr>
        </p:nvSpPr>
        <p:spPr bwMode="auto">
          <a:xfrm>
            <a:off x="3929063" y="0"/>
            <a:ext cx="3005137" cy="461963"/>
          </a:xfrm>
          <a:prstGeom prst="rect">
            <a:avLst/>
          </a:prstGeom>
          <a:noFill/>
          <a:ln w="9525">
            <a:noFill/>
            <a:miter lim="800000"/>
            <a:headEnd/>
            <a:tailEnd/>
          </a:ln>
          <a:effectLst/>
        </p:spPr>
        <p:txBody>
          <a:bodyPr vert="horz" wrap="square" lIns="92376" tIns="46188" rIns="92376" bIns="46188" numCol="1" anchor="t" anchorCtr="0" compatLnSpc="1">
            <a:prstTxWarp prst="textNoShape">
              <a:avLst/>
            </a:prstTxWarp>
          </a:bodyPr>
          <a:lstStyle>
            <a:lvl1pPr algn="r" defTabSz="923925" rtl="1">
              <a:spcBef>
                <a:spcPct val="0"/>
              </a:spcBef>
              <a:defRPr sz="1200">
                <a:latin typeface="Times New Roman" pitchFamily="18" charset="0"/>
              </a:defRPr>
            </a:lvl1pPr>
          </a:lstStyle>
          <a:p>
            <a:endParaRPr lang="en-US"/>
          </a:p>
        </p:txBody>
      </p:sp>
      <p:sp>
        <p:nvSpPr>
          <p:cNvPr id="70659" name="Rectangle 1027"/>
          <p:cNvSpPr>
            <a:spLocks noGrp="1" noChangeArrowheads="1"/>
          </p:cNvSpPr>
          <p:nvPr>
            <p:ph type="dt" sz="quarter" idx="1"/>
          </p:nvPr>
        </p:nvSpPr>
        <p:spPr bwMode="auto">
          <a:xfrm>
            <a:off x="0" y="0"/>
            <a:ext cx="3005138" cy="461963"/>
          </a:xfrm>
          <a:prstGeom prst="rect">
            <a:avLst/>
          </a:prstGeom>
          <a:noFill/>
          <a:ln w="9525">
            <a:noFill/>
            <a:miter lim="800000"/>
            <a:headEnd/>
            <a:tailEnd/>
          </a:ln>
          <a:effectLst/>
        </p:spPr>
        <p:txBody>
          <a:bodyPr vert="horz" wrap="square" lIns="92376" tIns="46188" rIns="92376" bIns="46188" numCol="1" anchor="t" anchorCtr="0" compatLnSpc="1">
            <a:prstTxWarp prst="textNoShape">
              <a:avLst/>
            </a:prstTxWarp>
          </a:bodyPr>
          <a:lstStyle>
            <a:lvl1pPr defTabSz="923925" rtl="1">
              <a:spcBef>
                <a:spcPct val="0"/>
              </a:spcBef>
              <a:defRPr sz="1200">
                <a:latin typeface="Times New Roman" pitchFamily="18" charset="0"/>
              </a:defRPr>
            </a:lvl1pPr>
          </a:lstStyle>
          <a:p>
            <a:endParaRPr lang="en-US"/>
          </a:p>
        </p:txBody>
      </p:sp>
      <p:sp>
        <p:nvSpPr>
          <p:cNvPr id="70660" name="Rectangle 1028"/>
          <p:cNvSpPr>
            <a:spLocks noGrp="1" noChangeArrowheads="1"/>
          </p:cNvSpPr>
          <p:nvPr>
            <p:ph type="ftr" sz="quarter" idx="2"/>
          </p:nvPr>
        </p:nvSpPr>
        <p:spPr bwMode="auto">
          <a:xfrm>
            <a:off x="3929063" y="8770938"/>
            <a:ext cx="3005137" cy="461962"/>
          </a:xfrm>
          <a:prstGeom prst="rect">
            <a:avLst/>
          </a:prstGeom>
          <a:noFill/>
          <a:ln w="9525">
            <a:noFill/>
            <a:miter lim="800000"/>
            <a:headEnd/>
            <a:tailEnd/>
          </a:ln>
          <a:effectLst/>
        </p:spPr>
        <p:txBody>
          <a:bodyPr vert="horz" wrap="square" lIns="92376" tIns="46188" rIns="92376" bIns="46188" numCol="1" anchor="b" anchorCtr="0" compatLnSpc="1">
            <a:prstTxWarp prst="textNoShape">
              <a:avLst/>
            </a:prstTxWarp>
          </a:bodyPr>
          <a:lstStyle>
            <a:lvl1pPr algn="r" defTabSz="923925" rtl="1">
              <a:spcBef>
                <a:spcPct val="0"/>
              </a:spcBef>
              <a:defRPr sz="1200">
                <a:latin typeface="Times New Roman" pitchFamily="18" charset="0"/>
              </a:defRPr>
            </a:lvl1pPr>
          </a:lstStyle>
          <a:p>
            <a:endParaRPr lang="en-US"/>
          </a:p>
        </p:txBody>
      </p:sp>
      <p:sp>
        <p:nvSpPr>
          <p:cNvPr id="70661" name="Rectangle 1029"/>
          <p:cNvSpPr>
            <a:spLocks noGrp="1" noChangeArrowheads="1"/>
          </p:cNvSpPr>
          <p:nvPr>
            <p:ph type="sldNum" sz="quarter" idx="3"/>
          </p:nvPr>
        </p:nvSpPr>
        <p:spPr bwMode="auto">
          <a:xfrm>
            <a:off x="0" y="8770938"/>
            <a:ext cx="3005138" cy="461962"/>
          </a:xfrm>
          <a:prstGeom prst="rect">
            <a:avLst/>
          </a:prstGeom>
          <a:noFill/>
          <a:ln w="9525">
            <a:noFill/>
            <a:miter lim="800000"/>
            <a:headEnd/>
            <a:tailEnd/>
          </a:ln>
          <a:effectLst/>
        </p:spPr>
        <p:txBody>
          <a:bodyPr vert="horz" wrap="square" lIns="92376" tIns="46188" rIns="92376" bIns="46188" numCol="1" anchor="b" anchorCtr="0" compatLnSpc="1">
            <a:prstTxWarp prst="textNoShape">
              <a:avLst/>
            </a:prstTxWarp>
          </a:bodyPr>
          <a:lstStyle>
            <a:lvl1pPr defTabSz="923925" rtl="1">
              <a:spcBef>
                <a:spcPct val="0"/>
              </a:spcBef>
              <a:defRPr sz="1200">
                <a:latin typeface="Times New Roman" pitchFamily="18" charset="0"/>
              </a:defRPr>
            </a:lvl1pPr>
          </a:lstStyle>
          <a:p>
            <a:fld id="{CEB6B50D-F622-4312-B2E7-EFFBF98ED5DA}" type="slidenum">
              <a:rPr lang="ar-SA"/>
              <a:pPr/>
              <a:t>‹#›</a:t>
            </a:fld>
            <a:endParaRPr lang="en-US"/>
          </a:p>
        </p:txBody>
      </p:sp>
    </p:spTree>
    <p:extLst>
      <p:ext uri="{BB962C8B-B14F-4D97-AF65-F5344CB8AC3E}">
        <p14:creationId xmlns:p14="http://schemas.microsoft.com/office/powerpoint/2010/main" val="34484081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3929063" y="0"/>
            <a:ext cx="3005137" cy="461963"/>
          </a:xfrm>
          <a:prstGeom prst="rect">
            <a:avLst/>
          </a:prstGeom>
          <a:noFill/>
          <a:ln w="9525">
            <a:noFill/>
            <a:miter lim="800000"/>
            <a:headEnd/>
            <a:tailEnd/>
          </a:ln>
          <a:effectLst/>
        </p:spPr>
        <p:txBody>
          <a:bodyPr vert="horz" wrap="square" lIns="92376" tIns="46188" rIns="92376" bIns="46188" numCol="1" anchor="t" anchorCtr="0" compatLnSpc="1">
            <a:prstTxWarp prst="textNoShape">
              <a:avLst/>
            </a:prstTxWarp>
          </a:bodyPr>
          <a:lstStyle>
            <a:lvl1pPr algn="r" defTabSz="923925" rtl="1">
              <a:spcBef>
                <a:spcPct val="0"/>
              </a:spcBef>
              <a:defRPr sz="1200">
                <a:latin typeface="Times New Roman" pitchFamily="18" charset="0"/>
              </a:defRPr>
            </a:lvl1pPr>
          </a:lstStyle>
          <a:p>
            <a:endParaRPr lang="en-US"/>
          </a:p>
        </p:txBody>
      </p:sp>
      <p:sp>
        <p:nvSpPr>
          <p:cNvPr id="31747" name="Rectangle 3"/>
          <p:cNvSpPr>
            <a:spLocks noGrp="1" noChangeArrowheads="1"/>
          </p:cNvSpPr>
          <p:nvPr>
            <p:ph type="dt" idx="1"/>
          </p:nvPr>
        </p:nvSpPr>
        <p:spPr bwMode="auto">
          <a:xfrm>
            <a:off x="0" y="0"/>
            <a:ext cx="3005138" cy="461963"/>
          </a:xfrm>
          <a:prstGeom prst="rect">
            <a:avLst/>
          </a:prstGeom>
          <a:noFill/>
          <a:ln w="9525">
            <a:noFill/>
            <a:miter lim="800000"/>
            <a:headEnd/>
            <a:tailEnd/>
          </a:ln>
          <a:effectLst/>
        </p:spPr>
        <p:txBody>
          <a:bodyPr vert="horz" wrap="square" lIns="92376" tIns="46188" rIns="92376" bIns="46188" numCol="1" anchor="t" anchorCtr="0" compatLnSpc="1">
            <a:prstTxWarp prst="textNoShape">
              <a:avLst/>
            </a:prstTxWarp>
          </a:bodyPr>
          <a:lstStyle>
            <a:lvl1pPr defTabSz="923925" rtl="1">
              <a:spcBef>
                <a:spcPct val="0"/>
              </a:spcBef>
              <a:defRPr sz="1200">
                <a:latin typeface="Times New Roman" pitchFamily="18" charset="0"/>
              </a:defRPr>
            </a:lvl1pPr>
          </a:lstStyle>
          <a:p>
            <a:endParaRPr lang="en-US"/>
          </a:p>
        </p:txBody>
      </p:sp>
      <p:sp>
        <p:nvSpPr>
          <p:cNvPr id="31748"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925513" y="4386263"/>
            <a:ext cx="5083175" cy="4154487"/>
          </a:xfrm>
          <a:prstGeom prst="rect">
            <a:avLst/>
          </a:prstGeom>
          <a:noFill/>
          <a:ln w="9525">
            <a:noFill/>
            <a:miter lim="800000"/>
            <a:headEnd/>
            <a:tailEnd/>
          </a:ln>
          <a:effectLst/>
        </p:spPr>
        <p:txBody>
          <a:bodyPr vert="horz" wrap="square" lIns="92376" tIns="46188" rIns="92376" bIns="461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3929063" y="8770938"/>
            <a:ext cx="3005137" cy="461962"/>
          </a:xfrm>
          <a:prstGeom prst="rect">
            <a:avLst/>
          </a:prstGeom>
          <a:noFill/>
          <a:ln w="9525">
            <a:noFill/>
            <a:miter lim="800000"/>
            <a:headEnd/>
            <a:tailEnd/>
          </a:ln>
          <a:effectLst/>
        </p:spPr>
        <p:txBody>
          <a:bodyPr vert="horz" wrap="square" lIns="92376" tIns="46188" rIns="92376" bIns="46188" numCol="1" anchor="b" anchorCtr="0" compatLnSpc="1">
            <a:prstTxWarp prst="textNoShape">
              <a:avLst/>
            </a:prstTxWarp>
          </a:bodyPr>
          <a:lstStyle>
            <a:lvl1pPr algn="r" defTabSz="923925" rtl="1">
              <a:spcBef>
                <a:spcPct val="0"/>
              </a:spcBef>
              <a:defRPr sz="1200">
                <a:latin typeface="Times New Roman" pitchFamily="18" charset="0"/>
              </a:defRPr>
            </a:lvl1pPr>
          </a:lstStyle>
          <a:p>
            <a:endParaRPr lang="en-US"/>
          </a:p>
        </p:txBody>
      </p:sp>
      <p:sp>
        <p:nvSpPr>
          <p:cNvPr id="31751" name="Rectangle 7"/>
          <p:cNvSpPr>
            <a:spLocks noGrp="1" noChangeArrowheads="1"/>
          </p:cNvSpPr>
          <p:nvPr>
            <p:ph type="sldNum" sz="quarter" idx="5"/>
          </p:nvPr>
        </p:nvSpPr>
        <p:spPr bwMode="auto">
          <a:xfrm>
            <a:off x="0" y="8770938"/>
            <a:ext cx="3005138" cy="461962"/>
          </a:xfrm>
          <a:prstGeom prst="rect">
            <a:avLst/>
          </a:prstGeom>
          <a:noFill/>
          <a:ln w="9525">
            <a:noFill/>
            <a:miter lim="800000"/>
            <a:headEnd/>
            <a:tailEnd/>
          </a:ln>
          <a:effectLst/>
        </p:spPr>
        <p:txBody>
          <a:bodyPr vert="horz" wrap="square" lIns="92376" tIns="46188" rIns="92376" bIns="46188" numCol="1" anchor="b" anchorCtr="0" compatLnSpc="1">
            <a:prstTxWarp prst="textNoShape">
              <a:avLst/>
            </a:prstTxWarp>
          </a:bodyPr>
          <a:lstStyle>
            <a:lvl1pPr defTabSz="923925" rtl="1">
              <a:spcBef>
                <a:spcPct val="0"/>
              </a:spcBef>
              <a:defRPr sz="1200">
                <a:latin typeface="Times New Roman" pitchFamily="18" charset="0"/>
              </a:defRPr>
            </a:lvl1pPr>
          </a:lstStyle>
          <a:p>
            <a:fld id="{C7009806-9338-4D6D-9E7E-C84D1A31D868}" type="slidenum">
              <a:rPr lang="ar-SA"/>
              <a:pPr/>
              <a:t>‹#›</a:t>
            </a:fld>
            <a:endParaRPr lang="en-US"/>
          </a:p>
        </p:txBody>
      </p:sp>
    </p:spTree>
    <p:extLst>
      <p:ext uri="{BB962C8B-B14F-4D97-AF65-F5344CB8AC3E}">
        <p14:creationId xmlns:p14="http://schemas.microsoft.com/office/powerpoint/2010/main" val="1313913532"/>
      </p:ext>
    </p:extLst>
  </p:cSld>
  <p:clrMap bg1="lt1" tx1="dk1" bg2="lt2" tx2="dk2" accent1="accent1" accent2="accent2" accent3="accent3" accent4="accent4" accent5="accent5" accent6="accent6" hlink="hlink" folHlink="folHlink"/>
  <p:hf hdr="0" ftr="0" dt="0"/>
  <p:notesStyle>
    <a:lvl1pPr algn="r" rtl="1" fontAlgn="base">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r" rtl="1" fontAlgn="base">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r" rtl="1" fontAlgn="base">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r" rtl="1" fontAlgn="base">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r" rtl="1" fontAlgn="base">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EECDC-1FCD-48DF-88DA-4F4271DA1A3A}" type="slidenum">
              <a:rPr lang="ar-SA"/>
              <a:pPr/>
              <a:t>1</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dirty="0"/>
              <a:t>TIME: 0:15</a:t>
            </a:r>
          </a:p>
          <a:p>
            <a:r>
              <a:rPr lang="en-US" dirty="0"/>
              <a:t>The topic of my talk: </a:t>
            </a:r>
            <a:r>
              <a:rPr lang="en-US" dirty="0" err="1"/>
              <a:t>qubit</a:t>
            </a:r>
            <a:r>
              <a:rPr lang="en-US" dirty="0"/>
              <a:t> coherent control or </a:t>
            </a:r>
            <a:r>
              <a:rPr lang="en-US" dirty="0" err="1"/>
              <a:t>qubit</a:t>
            </a:r>
            <a:r>
              <a:rPr lang="en-US" dirty="0"/>
              <a:t> manipulation using squeezed light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09806-9338-4D6D-9E7E-C84D1A31D868}" type="slidenum">
              <a:rPr lang="ar-SA" smtClean="0"/>
              <a:pPr/>
              <a:t>10</a:t>
            </a:fld>
            <a:endParaRPr lang="en-US"/>
          </a:p>
        </p:txBody>
      </p:sp>
    </p:spTree>
    <p:extLst>
      <p:ext uri="{BB962C8B-B14F-4D97-AF65-F5344CB8AC3E}">
        <p14:creationId xmlns:p14="http://schemas.microsoft.com/office/powerpoint/2010/main" val="243771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6C82E-0404-482C-B0CE-A18896327EC3}" type="slidenum">
              <a:rPr lang="ar-SA"/>
              <a:pPr/>
              <a:t>11</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228600" indent="-228600"/>
            <a:r>
              <a:rPr lang="en-US"/>
              <a:t>TIME:1:00</a:t>
            </a:r>
          </a:p>
          <a:p>
            <a:pPr marL="228600" indent="-228600"/>
            <a:r>
              <a:rPr lang="en-US"/>
              <a:t>I</a:t>
            </a:r>
            <a:r>
              <a:rPr lang="en-US">
                <a:latin typeface="Arial"/>
              </a:rPr>
              <a:t>’</a:t>
            </a:r>
            <a:r>
              <a:rPr lang="en-US"/>
              <a:t>d like to begin by introducing the problem that we address in our work which related to QC and QI.</a:t>
            </a:r>
          </a:p>
          <a:p>
            <a:pPr marL="228600" indent="-228600">
              <a:buFontTx/>
              <a:buAutoNum type="arabicPeriod"/>
            </a:pPr>
            <a:r>
              <a:rPr lang="en-US"/>
              <a:t>As we all know the basic unit of a classic computer is the bit with two states, 0 or 1. A NOT gate would take 0 to 1 and vice versa</a:t>
            </a:r>
          </a:p>
          <a:p>
            <a:pPr marL="228600" indent="-228600">
              <a:buFontTx/>
              <a:buAutoNum type="arabicPeriod"/>
            </a:pPr>
            <a:r>
              <a:rPr lang="en-US"/>
              <a:t> 2. A quantum computer would be comprised of qubits which are quantum two level systems, say, a two level atom with the ground state and the excited state. Bare in mind that the qubit can be in every superposition of the two eigenstates unlike the classic bit. So a NOT gate would inverse the eigenstates in every such superposition. </a:t>
            </a:r>
          </a:p>
          <a:p>
            <a:pPr marL="228600" indent="-228600">
              <a:buFontTx/>
              <a:buAutoNum type="arabicPeriod"/>
            </a:pPr>
            <a:r>
              <a:rPr lang="en-US"/>
              <a:t>3. realization of NOT gate: for a simplified atom qubit the NOT gate operation is achived by a light pulse that can inverse the atoms internal state. Such a light pulse is called a pi pulse.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0" y="8770938"/>
            <a:ext cx="3005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6" tIns="46188" rIns="92376" bIns="46188" anchor="b"/>
          <a:lstStyle>
            <a:lvl1pPr defTabSz="923925" eaLnBrk="0" hangingPunct="0">
              <a:defRPr sz="2800">
                <a:solidFill>
                  <a:schemeClr val="tx1"/>
                </a:solidFill>
                <a:latin typeface="Tahoma" pitchFamily="34" charset="0"/>
                <a:cs typeface="Times New Roman" pitchFamily="18" charset="0"/>
              </a:defRPr>
            </a:lvl1pPr>
            <a:lvl2pPr marL="742950" indent="-285750" defTabSz="923925" eaLnBrk="0" hangingPunct="0">
              <a:defRPr sz="2800">
                <a:solidFill>
                  <a:schemeClr val="tx1"/>
                </a:solidFill>
                <a:latin typeface="Tahoma" pitchFamily="34" charset="0"/>
                <a:cs typeface="Times New Roman" pitchFamily="18" charset="0"/>
              </a:defRPr>
            </a:lvl2pPr>
            <a:lvl3pPr marL="1143000" indent="-228600" defTabSz="923925" eaLnBrk="0" hangingPunct="0">
              <a:defRPr sz="2800">
                <a:solidFill>
                  <a:schemeClr val="tx1"/>
                </a:solidFill>
                <a:latin typeface="Tahoma" pitchFamily="34" charset="0"/>
                <a:cs typeface="Times New Roman" pitchFamily="18" charset="0"/>
              </a:defRPr>
            </a:lvl3pPr>
            <a:lvl4pPr marL="1600200" indent="-228600" defTabSz="923925" eaLnBrk="0" hangingPunct="0">
              <a:defRPr sz="2800">
                <a:solidFill>
                  <a:schemeClr val="tx1"/>
                </a:solidFill>
                <a:latin typeface="Tahoma" pitchFamily="34" charset="0"/>
                <a:cs typeface="Times New Roman" pitchFamily="18" charset="0"/>
              </a:defRPr>
            </a:lvl4pPr>
            <a:lvl5pPr marL="2057400" indent="-228600" defTabSz="923925" eaLnBrk="0" hangingPunct="0">
              <a:defRPr sz="2800">
                <a:solidFill>
                  <a:schemeClr val="tx1"/>
                </a:solidFill>
                <a:latin typeface="Tahoma" pitchFamily="34" charset="0"/>
                <a:cs typeface="Times New Roman" pitchFamily="18" charset="0"/>
              </a:defRPr>
            </a:lvl5pPr>
            <a:lvl6pPr marL="25146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eaLnBrk="1" hangingPunct="1"/>
            <a:fld id="{45DA4AD4-F272-46FA-B3FF-C991517F7F81}" type="slidenum">
              <a:rPr lang="he-IL" altLang="en-US" sz="1200">
                <a:latin typeface="Times New Roman" pitchFamily="18" charset="0"/>
              </a:rPr>
              <a:pPr algn="l" eaLnBrk="1" hangingPunct="1"/>
              <a:t>13</a:t>
            </a:fld>
            <a:endParaRPr lang="en-US" altLang="en-US" sz="120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mtClean="0">
              <a:cs typeface="Arial" charset="0"/>
            </a:endParaRPr>
          </a:p>
        </p:txBody>
      </p:sp>
      <p:sp>
        <p:nvSpPr>
          <p:cNvPr id="2" name="Slide Number Placeholder 1"/>
          <p:cNvSpPr>
            <a:spLocks noGrp="1"/>
          </p:cNvSpPr>
          <p:nvPr>
            <p:ph type="sldNum" sz="quarter" idx="10"/>
          </p:nvPr>
        </p:nvSpPr>
        <p:spPr/>
        <p:txBody>
          <a:bodyPr/>
          <a:lstStyle/>
          <a:p>
            <a:fld id="{C7009806-9338-4D6D-9E7E-C84D1A31D868}" type="slidenum">
              <a:rPr lang="ar-SA"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0" y="8770938"/>
            <a:ext cx="3005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6" tIns="46188" rIns="92376" bIns="46188" anchor="b"/>
          <a:lstStyle>
            <a:lvl1pPr defTabSz="923925" eaLnBrk="0" hangingPunct="0">
              <a:defRPr sz="2800">
                <a:solidFill>
                  <a:schemeClr val="tx1"/>
                </a:solidFill>
                <a:latin typeface="Tahoma" pitchFamily="34" charset="0"/>
                <a:cs typeface="Times New Roman" pitchFamily="18" charset="0"/>
              </a:defRPr>
            </a:lvl1pPr>
            <a:lvl2pPr marL="742950" indent="-285750" defTabSz="923925" eaLnBrk="0" hangingPunct="0">
              <a:defRPr sz="2800">
                <a:solidFill>
                  <a:schemeClr val="tx1"/>
                </a:solidFill>
                <a:latin typeface="Tahoma" pitchFamily="34" charset="0"/>
                <a:cs typeface="Times New Roman" pitchFamily="18" charset="0"/>
              </a:defRPr>
            </a:lvl2pPr>
            <a:lvl3pPr marL="1143000" indent="-228600" defTabSz="923925" eaLnBrk="0" hangingPunct="0">
              <a:defRPr sz="2800">
                <a:solidFill>
                  <a:schemeClr val="tx1"/>
                </a:solidFill>
                <a:latin typeface="Tahoma" pitchFamily="34" charset="0"/>
                <a:cs typeface="Times New Roman" pitchFamily="18" charset="0"/>
              </a:defRPr>
            </a:lvl3pPr>
            <a:lvl4pPr marL="1600200" indent="-228600" defTabSz="923925" eaLnBrk="0" hangingPunct="0">
              <a:defRPr sz="2800">
                <a:solidFill>
                  <a:schemeClr val="tx1"/>
                </a:solidFill>
                <a:latin typeface="Tahoma" pitchFamily="34" charset="0"/>
                <a:cs typeface="Times New Roman" pitchFamily="18" charset="0"/>
              </a:defRPr>
            </a:lvl4pPr>
            <a:lvl5pPr marL="2057400" indent="-228600" defTabSz="923925" eaLnBrk="0" hangingPunct="0">
              <a:defRPr sz="2800">
                <a:solidFill>
                  <a:schemeClr val="tx1"/>
                </a:solidFill>
                <a:latin typeface="Tahoma" pitchFamily="34" charset="0"/>
                <a:cs typeface="Times New Roman" pitchFamily="18" charset="0"/>
              </a:defRPr>
            </a:lvl5pPr>
            <a:lvl6pPr marL="25146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eaLnBrk="1" hangingPunct="1"/>
            <a:fld id="{45DA4AD4-F272-46FA-B3FF-C991517F7F81}" type="slidenum">
              <a:rPr lang="he-IL" altLang="en-US" sz="1200">
                <a:latin typeface="Times New Roman" pitchFamily="18" charset="0"/>
              </a:rPr>
              <a:pPr algn="l" eaLnBrk="1" hangingPunct="1"/>
              <a:t>14</a:t>
            </a:fld>
            <a:endParaRPr lang="en-US" altLang="en-US" sz="120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mtClean="0">
              <a:cs typeface="Arial" charset="0"/>
            </a:endParaRPr>
          </a:p>
        </p:txBody>
      </p:sp>
      <p:sp>
        <p:nvSpPr>
          <p:cNvPr id="2" name="Slide Number Placeholder 1"/>
          <p:cNvSpPr>
            <a:spLocks noGrp="1"/>
          </p:cNvSpPr>
          <p:nvPr>
            <p:ph type="sldNum" sz="quarter" idx="10"/>
          </p:nvPr>
        </p:nvSpPr>
        <p:spPr/>
        <p:txBody>
          <a:bodyPr/>
          <a:lstStyle/>
          <a:p>
            <a:fld id="{C7009806-9338-4D6D-9E7E-C84D1A31D868}" type="slidenum">
              <a:rPr lang="ar-SA"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0" y="8770938"/>
            <a:ext cx="3005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6" tIns="46188" rIns="92376" bIns="46188" anchor="b"/>
          <a:lstStyle>
            <a:lvl1pPr defTabSz="923925" eaLnBrk="0" hangingPunct="0">
              <a:defRPr sz="2800">
                <a:solidFill>
                  <a:schemeClr val="tx1"/>
                </a:solidFill>
                <a:latin typeface="Tahoma" pitchFamily="34" charset="0"/>
                <a:cs typeface="Times New Roman" pitchFamily="18" charset="0"/>
              </a:defRPr>
            </a:lvl1pPr>
            <a:lvl2pPr marL="742950" indent="-285750" defTabSz="923925" eaLnBrk="0" hangingPunct="0">
              <a:defRPr sz="2800">
                <a:solidFill>
                  <a:schemeClr val="tx1"/>
                </a:solidFill>
                <a:latin typeface="Tahoma" pitchFamily="34" charset="0"/>
                <a:cs typeface="Times New Roman" pitchFamily="18" charset="0"/>
              </a:defRPr>
            </a:lvl2pPr>
            <a:lvl3pPr marL="1143000" indent="-228600" defTabSz="923925" eaLnBrk="0" hangingPunct="0">
              <a:defRPr sz="2800">
                <a:solidFill>
                  <a:schemeClr val="tx1"/>
                </a:solidFill>
                <a:latin typeface="Tahoma" pitchFamily="34" charset="0"/>
                <a:cs typeface="Times New Roman" pitchFamily="18" charset="0"/>
              </a:defRPr>
            </a:lvl3pPr>
            <a:lvl4pPr marL="1600200" indent="-228600" defTabSz="923925" eaLnBrk="0" hangingPunct="0">
              <a:defRPr sz="2800">
                <a:solidFill>
                  <a:schemeClr val="tx1"/>
                </a:solidFill>
                <a:latin typeface="Tahoma" pitchFamily="34" charset="0"/>
                <a:cs typeface="Times New Roman" pitchFamily="18" charset="0"/>
              </a:defRPr>
            </a:lvl4pPr>
            <a:lvl5pPr marL="2057400" indent="-228600" defTabSz="923925" eaLnBrk="0" hangingPunct="0">
              <a:defRPr sz="2800">
                <a:solidFill>
                  <a:schemeClr val="tx1"/>
                </a:solidFill>
                <a:latin typeface="Tahoma" pitchFamily="34" charset="0"/>
                <a:cs typeface="Times New Roman" pitchFamily="18" charset="0"/>
              </a:defRPr>
            </a:lvl5pPr>
            <a:lvl6pPr marL="25146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eaLnBrk="1" hangingPunct="1"/>
            <a:fld id="{45DA4AD4-F272-46FA-B3FF-C991517F7F81}" type="slidenum">
              <a:rPr lang="he-IL" altLang="en-US" sz="1200">
                <a:latin typeface="Times New Roman" pitchFamily="18" charset="0"/>
              </a:rPr>
              <a:pPr algn="l" eaLnBrk="1" hangingPunct="1"/>
              <a:t>15</a:t>
            </a:fld>
            <a:endParaRPr lang="en-US" altLang="en-US" sz="120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mtClean="0">
              <a:cs typeface="Arial" charset="0"/>
            </a:endParaRPr>
          </a:p>
        </p:txBody>
      </p:sp>
      <p:sp>
        <p:nvSpPr>
          <p:cNvPr id="2" name="Slide Number Placeholder 1"/>
          <p:cNvSpPr>
            <a:spLocks noGrp="1"/>
          </p:cNvSpPr>
          <p:nvPr>
            <p:ph type="sldNum" sz="quarter" idx="10"/>
          </p:nvPr>
        </p:nvSpPr>
        <p:spPr/>
        <p:txBody>
          <a:bodyPr/>
          <a:lstStyle/>
          <a:p>
            <a:fld id="{C7009806-9338-4D6D-9E7E-C84D1A31D868}" type="slidenum">
              <a:rPr lang="ar-SA"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EECDC-1FCD-48DF-88DA-4F4271DA1A3A}" type="slidenum">
              <a:rPr lang="ar-SA"/>
              <a:pPr/>
              <a:t>16</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t>TIME: 0:15</a:t>
            </a:r>
          </a:p>
          <a:p>
            <a:r>
              <a:rPr lang="en-US"/>
              <a:t>The topic of my talk: qubit coherent control or qubit manipulation using squeezed light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0" y="8770938"/>
            <a:ext cx="3005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6" tIns="46188" rIns="92376" bIns="46188" anchor="b"/>
          <a:lstStyle>
            <a:lvl1pPr defTabSz="923925" eaLnBrk="0" hangingPunct="0">
              <a:defRPr sz="2800">
                <a:solidFill>
                  <a:schemeClr val="tx1"/>
                </a:solidFill>
                <a:latin typeface="Tahoma" pitchFamily="34" charset="0"/>
                <a:cs typeface="Times New Roman" pitchFamily="18" charset="0"/>
              </a:defRPr>
            </a:lvl1pPr>
            <a:lvl2pPr marL="742950" indent="-285750" defTabSz="923925" eaLnBrk="0" hangingPunct="0">
              <a:defRPr sz="2800">
                <a:solidFill>
                  <a:schemeClr val="tx1"/>
                </a:solidFill>
                <a:latin typeface="Tahoma" pitchFamily="34" charset="0"/>
                <a:cs typeface="Times New Roman" pitchFamily="18" charset="0"/>
              </a:defRPr>
            </a:lvl2pPr>
            <a:lvl3pPr marL="1143000" indent="-228600" defTabSz="923925" eaLnBrk="0" hangingPunct="0">
              <a:defRPr sz="2800">
                <a:solidFill>
                  <a:schemeClr val="tx1"/>
                </a:solidFill>
                <a:latin typeface="Tahoma" pitchFamily="34" charset="0"/>
                <a:cs typeface="Times New Roman" pitchFamily="18" charset="0"/>
              </a:defRPr>
            </a:lvl3pPr>
            <a:lvl4pPr marL="1600200" indent="-228600" defTabSz="923925" eaLnBrk="0" hangingPunct="0">
              <a:defRPr sz="2800">
                <a:solidFill>
                  <a:schemeClr val="tx1"/>
                </a:solidFill>
                <a:latin typeface="Tahoma" pitchFamily="34" charset="0"/>
                <a:cs typeface="Times New Roman" pitchFamily="18" charset="0"/>
              </a:defRPr>
            </a:lvl4pPr>
            <a:lvl5pPr marL="2057400" indent="-228600" defTabSz="923925" eaLnBrk="0" hangingPunct="0">
              <a:defRPr sz="2800">
                <a:solidFill>
                  <a:schemeClr val="tx1"/>
                </a:solidFill>
                <a:latin typeface="Tahoma" pitchFamily="34" charset="0"/>
                <a:cs typeface="Times New Roman" pitchFamily="18" charset="0"/>
              </a:defRPr>
            </a:lvl5pPr>
            <a:lvl6pPr marL="25146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eaLnBrk="1" hangingPunct="1"/>
            <a:fld id="{45DA4AD4-F272-46FA-B3FF-C991517F7F81}" type="slidenum">
              <a:rPr lang="he-IL" altLang="en-US" sz="1200">
                <a:latin typeface="Times New Roman" pitchFamily="18" charset="0"/>
              </a:rPr>
              <a:pPr algn="l" eaLnBrk="1" hangingPunct="1"/>
              <a:t>17</a:t>
            </a:fld>
            <a:endParaRPr lang="en-US" altLang="en-US" sz="120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mtClean="0">
              <a:cs typeface="Arial" charset="0"/>
            </a:endParaRPr>
          </a:p>
        </p:txBody>
      </p:sp>
      <p:sp>
        <p:nvSpPr>
          <p:cNvPr id="2" name="Slide Number Placeholder 1"/>
          <p:cNvSpPr>
            <a:spLocks noGrp="1"/>
          </p:cNvSpPr>
          <p:nvPr>
            <p:ph type="sldNum" sz="quarter" idx="10"/>
          </p:nvPr>
        </p:nvSpPr>
        <p:spPr/>
        <p:txBody>
          <a:bodyPr/>
          <a:lstStyle/>
          <a:p>
            <a:fld id="{C7009806-9338-4D6D-9E7E-C84D1A31D868}" type="slidenum">
              <a:rPr lang="ar-SA"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0" y="8770938"/>
            <a:ext cx="3005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6" tIns="46188" rIns="92376" bIns="46188" anchor="b"/>
          <a:lstStyle>
            <a:lvl1pPr defTabSz="923925" eaLnBrk="0" hangingPunct="0">
              <a:defRPr sz="2800">
                <a:solidFill>
                  <a:schemeClr val="tx1"/>
                </a:solidFill>
                <a:latin typeface="Tahoma" pitchFamily="34" charset="0"/>
                <a:cs typeface="Times New Roman" pitchFamily="18" charset="0"/>
              </a:defRPr>
            </a:lvl1pPr>
            <a:lvl2pPr marL="742950" indent="-285750" defTabSz="923925" eaLnBrk="0" hangingPunct="0">
              <a:defRPr sz="2800">
                <a:solidFill>
                  <a:schemeClr val="tx1"/>
                </a:solidFill>
                <a:latin typeface="Tahoma" pitchFamily="34" charset="0"/>
                <a:cs typeface="Times New Roman" pitchFamily="18" charset="0"/>
              </a:defRPr>
            </a:lvl2pPr>
            <a:lvl3pPr marL="1143000" indent="-228600" defTabSz="923925" eaLnBrk="0" hangingPunct="0">
              <a:defRPr sz="2800">
                <a:solidFill>
                  <a:schemeClr val="tx1"/>
                </a:solidFill>
                <a:latin typeface="Tahoma" pitchFamily="34" charset="0"/>
                <a:cs typeface="Times New Roman" pitchFamily="18" charset="0"/>
              </a:defRPr>
            </a:lvl3pPr>
            <a:lvl4pPr marL="1600200" indent="-228600" defTabSz="923925" eaLnBrk="0" hangingPunct="0">
              <a:defRPr sz="2800">
                <a:solidFill>
                  <a:schemeClr val="tx1"/>
                </a:solidFill>
                <a:latin typeface="Tahoma" pitchFamily="34" charset="0"/>
                <a:cs typeface="Times New Roman" pitchFamily="18" charset="0"/>
              </a:defRPr>
            </a:lvl4pPr>
            <a:lvl5pPr marL="2057400" indent="-228600" defTabSz="923925" eaLnBrk="0" hangingPunct="0">
              <a:defRPr sz="2800">
                <a:solidFill>
                  <a:schemeClr val="tx1"/>
                </a:solidFill>
                <a:latin typeface="Tahoma" pitchFamily="34" charset="0"/>
                <a:cs typeface="Times New Roman" pitchFamily="18" charset="0"/>
              </a:defRPr>
            </a:lvl5pPr>
            <a:lvl6pPr marL="25146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eaLnBrk="1" hangingPunct="1"/>
            <a:fld id="{45DA4AD4-F272-46FA-B3FF-C991517F7F81}" type="slidenum">
              <a:rPr lang="he-IL" altLang="en-US" sz="1200">
                <a:latin typeface="Times New Roman" pitchFamily="18" charset="0"/>
              </a:rPr>
              <a:pPr algn="l" eaLnBrk="1" hangingPunct="1"/>
              <a:t>18</a:t>
            </a:fld>
            <a:endParaRPr lang="en-US" altLang="en-US" sz="120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mtClean="0">
              <a:cs typeface="Arial" charset="0"/>
            </a:endParaRPr>
          </a:p>
        </p:txBody>
      </p:sp>
      <p:sp>
        <p:nvSpPr>
          <p:cNvPr id="2" name="Slide Number Placeholder 1"/>
          <p:cNvSpPr>
            <a:spLocks noGrp="1"/>
          </p:cNvSpPr>
          <p:nvPr>
            <p:ph type="sldNum" sz="quarter" idx="10"/>
          </p:nvPr>
        </p:nvSpPr>
        <p:spPr/>
        <p:txBody>
          <a:bodyPr/>
          <a:lstStyle/>
          <a:p>
            <a:fld id="{C7009806-9338-4D6D-9E7E-C84D1A31D868}" type="slidenum">
              <a:rPr lang="ar-SA"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0" y="8770938"/>
            <a:ext cx="3005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6" tIns="46188" rIns="92376" bIns="46188" anchor="b"/>
          <a:lstStyle>
            <a:lvl1pPr defTabSz="923925" eaLnBrk="0" hangingPunct="0">
              <a:defRPr sz="2800">
                <a:solidFill>
                  <a:schemeClr val="tx1"/>
                </a:solidFill>
                <a:latin typeface="Tahoma" pitchFamily="34" charset="0"/>
                <a:cs typeface="Times New Roman" pitchFamily="18" charset="0"/>
              </a:defRPr>
            </a:lvl1pPr>
            <a:lvl2pPr marL="742950" indent="-285750" defTabSz="923925" eaLnBrk="0" hangingPunct="0">
              <a:defRPr sz="2800">
                <a:solidFill>
                  <a:schemeClr val="tx1"/>
                </a:solidFill>
                <a:latin typeface="Tahoma" pitchFamily="34" charset="0"/>
                <a:cs typeface="Times New Roman" pitchFamily="18" charset="0"/>
              </a:defRPr>
            </a:lvl2pPr>
            <a:lvl3pPr marL="1143000" indent="-228600" defTabSz="923925" eaLnBrk="0" hangingPunct="0">
              <a:defRPr sz="2800">
                <a:solidFill>
                  <a:schemeClr val="tx1"/>
                </a:solidFill>
                <a:latin typeface="Tahoma" pitchFamily="34" charset="0"/>
                <a:cs typeface="Times New Roman" pitchFamily="18" charset="0"/>
              </a:defRPr>
            </a:lvl3pPr>
            <a:lvl4pPr marL="1600200" indent="-228600" defTabSz="923925" eaLnBrk="0" hangingPunct="0">
              <a:defRPr sz="2800">
                <a:solidFill>
                  <a:schemeClr val="tx1"/>
                </a:solidFill>
                <a:latin typeface="Tahoma" pitchFamily="34" charset="0"/>
                <a:cs typeface="Times New Roman" pitchFamily="18" charset="0"/>
              </a:defRPr>
            </a:lvl4pPr>
            <a:lvl5pPr marL="2057400" indent="-228600" defTabSz="923925" eaLnBrk="0" hangingPunct="0">
              <a:defRPr sz="2800">
                <a:solidFill>
                  <a:schemeClr val="tx1"/>
                </a:solidFill>
                <a:latin typeface="Tahoma" pitchFamily="34" charset="0"/>
                <a:cs typeface="Times New Roman" pitchFamily="18" charset="0"/>
              </a:defRPr>
            </a:lvl5pPr>
            <a:lvl6pPr marL="25146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eaLnBrk="1" hangingPunct="1"/>
            <a:fld id="{45DA4AD4-F272-46FA-B3FF-C991517F7F81}" type="slidenum">
              <a:rPr lang="he-IL" altLang="en-US" sz="1200">
                <a:latin typeface="Times New Roman" pitchFamily="18" charset="0"/>
              </a:rPr>
              <a:pPr algn="l" eaLnBrk="1" hangingPunct="1"/>
              <a:t>19</a:t>
            </a:fld>
            <a:endParaRPr lang="en-US" altLang="en-US" sz="120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0" y="8770938"/>
            <a:ext cx="3005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6" tIns="46188" rIns="92376" bIns="46188" anchor="b"/>
          <a:lstStyle>
            <a:lvl1pPr defTabSz="923925" eaLnBrk="0" hangingPunct="0">
              <a:defRPr sz="2800">
                <a:solidFill>
                  <a:schemeClr val="tx1"/>
                </a:solidFill>
                <a:latin typeface="Tahoma" pitchFamily="34" charset="0"/>
                <a:cs typeface="Times New Roman" pitchFamily="18" charset="0"/>
              </a:defRPr>
            </a:lvl1pPr>
            <a:lvl2pPr marL="742950" indent="-285750" defTabSz="923925" eaLnBrk="0" hangingPunct="0">
              <a:defRPr sz="2800">
                <a:solidFill>
                  <a:schemeClr val="tx1"/>
                </a:solidFill>
                <a:latin typeface="Tahoma" pitchFamily="34" charset="0"/>
                <a:cs typeface="Times New Roman" pitchFamily="18" charset="0"/>
              </a:defRPr>
            </a:lvl2pPr>
            <a:lvl3pPr marL="1143000" indent="-228600" defTabSz="923925" eaLnBrk="0" hangingPunct="0">
              <a:defRPr sz="2800">
                <a:solidFill>
                  <a:schemeClr val="tx1"/>
                </a:solidFill>
                <a:latin typeface="Tahoma" pitchFamily="34" charset="0"/>
                <a:cs typeface="Times New Roman" pitchFamily="18" charset="0"/>
              </a:defRPr>
            </a:lvl3pPr>
            <a:lvl4pPr marL="1600200" indent="-228600" defTabSz="923925" eaLnBrk="0" hangingPunct="0">
              <a:defRPr sz="2800">
                <a:solidFill>
                  <a:schemeClr val="tx1"/>
                </a:solidFill>
                <a:latin typeface="Tahoma" pitchFamily="34" charset="0"/>
                <a:cs typeface="Times New Roman" pitchFamily="18" charset="0"/>
              </a:defRPr>
            </a:lvl4pPr>
            <a:lvl5pPr marL="2057400" indent="-228600" defTabSz="923925" eaLnBrk="0" hangingPunct="0">
              <a:defRPr sz="2800">
                <a:solidFill>
                  <a:schemeClr val="tx1"/>
                </a:solidFill>
                <a:latin typeface="Tahoma" pitchFamily="34" charset="0"/>
                <a:cs typeface="Times New Roman" pitchFamily="18" charset="0"/>
              </a:defRPr>
            </a:lvl5pPr>
            <a:lvl6pPr marL="25146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defTabSz="923925"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eaLnBrk="1" hangingPunct="1"/>
            <a:fld id="{45DA4AD4-F272-46FA-B3FF-C991517F7F81}" type="slidenum">
              <a:rPr lang="he-IL" altLang="en-US" sz="1200">
                <a:latin typeface="Times New Roman" pitchFamily="18" charset="0"/>
              </a:rPr>
              <a:pPr algn="l" eaLnBrk="1" hangingPunct="1"/>
              <a:t>20</a:t>
            </a:fld>
            <a:endParaRPr lang="en-US" altLang="en-US" sz="120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EECDC-1FCD-48DF-88DA-4F4271DA1A3A}" type="slidenum">
              <a:rPr lang="ar-SA"/>
              <a:pPr/>
              <a:t>2</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dirty="0"/>
              <a:t>TIME: 0:15</a:t>
            </a:r>
          </a:p>
          <a:p>
            <a:r>
              <a:rPr lang="en-US" dirty="0"/>
              <a:t>The topic of my talk: </a:t>
            </a:r>
            <a:r>
              <a:rPr lang="en-US" dirty="0" err="1"/>
              <a:t>qubit</a:t>
            </a:r>
            <a:r>
              <a:rPr lang="en-US" dirty="0"/>
              <a:t> coherent control or </a:t>
            </a:r>
            <a:r>
              <a:rPr lang="en-US" dirty="0" err="1"/>
              <a:t>qubit</a:t>
            </a:r>
            <a:r>
              <a:rPr lang="en-US" dirty="0"/>
              <a:t> manipulation using squeezed light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6C82E-0404-482C-B0CE-A18896327EC3}" type="slidenum">
              <a:rPr lang="ar-SA"/>
              <a:pPr/>
              <a:t>21</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228600" indent="-228600"/>
            <a:r>
              <a:rPr lang="en-US"/>
              <a:t>TIME:1:00</a:t>
            </a:r>
          </a:p>
          <a:p>
            <a:pPr marL="228600" indent="-228600"/>
            <a:r>
              <a:rPr lang="en-US"/>
              <a:t>I</a:t>
            </a:r>
            <a:r>
              <a:rPr lang="en-US">
                <a:latin typeface="Arial"/>
              </a:rPr>
              <a:t>’</a:t>
            </a:r>
            <a:r>
              <a:rPr lang="en-US"/>
              <a:t>d like to begin by introducing the problem that we address in our work which related to QC and QI.</a:t>
            </a:r>
          </a:p>
          <a:p>
            <a:pPr marL="228600" indent="-228600">
              <a:buFontTx/>
              <a:buAutoNum type="arabicPeriod"/>
            </a:pPr>
            <a:r>
              <a:rPr lang="en-US"/>
              <a:t>As we all know the basic unit of a classic computer is the bit with two states, 0 or 1. A NOT gate would take 0 to 1 and vice versa</a:t>
            </a:r>
          </a:p>
          <a:p>
            <a:pPr marL="228600" indent="-228600">
              <a:buFontTx/>
              <a:buAutoNum type="arabicPeriod"/>
            </a:pPr>
            <a:r>
              <a:rPr lang="en-US"/>
              <a:t> 2. A quantum computer would be comprised of qubits which are quantum two level systems, say, a two level atom with the ground state and the excited state. Bare in mind that the qubit can be in every superposition of the two eigenstates unlike the classic bit. So a NOT gate would inverse the eigenstates in every such superposition. </a:t>
            </a:r>
          </a:p>
          <a:p>
            <a:pPr marL="228600" indent="-228600">
              <a:buFontTx/>
              <a:buAutoNum type="arabicPeriod"/>
            </a:pPr>
            <a:r>
              <a:rPr lang="en-US"/>
              <a:t>3. realization of NOT gate: for a simplified atom qubit the NOT gate operation is achived by a light pulse that can inverse the atoms internal state. Such a light pulse is called a pi pulse.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6C82E-0404-482C-B0CE-A18896327EC3}" type="slidenum">
              <a:rPr lang="ar-SA"/>
              <a:pPr/>
              <a:t>22</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228600" indent="-228600"/>
            <a:r>
              <a:rPr lang="en-US" dirty="0"/>
              <a:t>TIME:1:00</a:t>
            </a:r>
          </a:p>
          <a:p>
            <a:pPr marL="228600" indent="-228600"/>
            <a:r>
              <a:rPr lang="en-US" dirty="0"/>
              <a:t>I</a:t>
            </a:r>
            <a:r>
              <a:rPr lang="en-US" dirty="0">
                <a:latin typeface="Arial"/>
              </a:rPr>
              <a:t>’</a:t>
            </a:r>
            <a:r>
              <a:rPr lang="en-US" dirty="0"/>
              <a:t>d like to begin by introducing the problem that we address in our work which related to QC and QI.</a:t>
            </a:r>
          </a:p>
          <a:p>
            <a:pPr marL="228600" indent="-228600">
              <a:buFontTx/>
              <a:buAutoNum type="arabicPeriod"/>
            </a:pPr>
            <a:r>
              <a:rPr lang="en-US" dirty="0"/>
              <a:t>As we all know the basic unit of a classic computer is the bit with two states, 0 or 1. A NOT gate would take 0 to 1 and vice versa</a:t>
            </a:r>
          </a:p>
          <a:p>
            <a:pPr marL="228600" indent="-228600">
              <a:buFontTx/>
              <a:buAutoNum type="arabicPeriod"/>
            </a:pPr>
            <a:r>
              <a:rPr lang="en-US" dirty="0"/>
              <a:t> 2. A quantum computer would be comprised of </a:t>
            </a:r>
            <a:r>
              <a:rPr lang="en-US" dirty="0" err="1"/>
              <a:t>qubits</a:t>
            </a:r>
            <a:r>
              <a:rPr lang="en-US" dirty="0"/>
              <a:t> which are quantum two level systems, say, a two level atom with the ground state and the excited state. Bare in mind that the </a:t>
            </a:r>
            <a:r>
              <a:rPr lang="en-US" dirty="0" err="1"/>
              <a:t>qubit</a:t>
            </a:r>
            <a:r>
              <a:rPr lang="en-US" dirty="0"/>
              <a:t> can be in every superposition of the two </a:t>
            </a:r>
            <a:r>
              <a:rPr lang="en-US" dirty="0" err="1"/>
              <a:t>eigenstates</a:t>
            </a:r>
            <a:r>
              <a:rPr lang="en-US" dirty="0"/>
              <a:t> unlike the classic bit. So a NOT gate would inverse the </a:t>
            </a:r>
            <a:r>
              <a:rPr lang="en-US" dirty="0" err="1"/>
              <a:t>eigenstates</a:t>
            </a:r>
            <a:r>
              <a:rPr lang="en-US" dirty="0"/>
              <a:t> in every such superposition. </a:t>
            </a:r>
          </a:p>
          <a:p>
            <a:pPr marL="228600" indent="-228600">
              <a:buFontTx/>
              <a:buAutoNum type="arabicPeriod"/>
            </a:pPr>
            <a:r>
              <a:rPr lang="en-US" dirty="0"/>
              <a:t>3. realization of NOT gate: for a simplified atom </a:t>
            </a:r>
            <a:r>
              <a:rPr lang="en-US" dirty="0" err="1"/>
              <a:t>qubit</a:t>
            </a:r>
            <a:r>
              <a:rPr lang="en-US" dirty="0"/>
              <a:t> the NOT gate operation is </a:t>
            </a:r>
            <a:r>
              <a:rPr lang="en-US" dirty="0" err="1"/>
              <a:t>achived</a:t>
            </a:r>
            <a:r>
              <a:rPr lang="en-US" dirty="0"/>
              <a:t> by a light pulse that can inverse the atoms internal state. Such a light pulse is called a pi pulse.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EECDC-1FCD-48DF-88DA-4F4271DA1A3A}" type="slidenum">
              <a:rPr lang="ar-SA"/>
              <a:pPr/>
              <a:t>23</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t>TIME: 0:15</a:t>
            </a:r>
          </a:p>
          <a:p>
            <a:r>
              <a:rPr lang="en-US"/>
              <a:t>The topic of my talk: qubit coherent control or qubit manipulation using squeezed light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6C82E-0404-482C-B0CE-A18896327EC3}" type="slidenum">
              <a:rPr lang="ar-SA"/>
              <a:pPr/>
              <a:t>25</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228600" indent="-228600"/>
            <a:r>
              <a:rPr lang="en-US" dirty="0"/>
              <a:t>TIME:1:00</a:t>
            </a:r>
          </a:p>
          <a:p>
            <a:pPr marL="228600" indent="-228600"/>
            <a:r>
              <a:rPr lang="en-US" dirty="0"/>
              <a:t>I</a:t>
            </a:r>
            <a:r>
              <a:rPr lang="en-US" dirty="0">
                <a:latin typeface="Arial"/>
              </a:rPr>
              <a:t>’</a:t>
            </a:r>
            <a:r>
              <a:rPr lang="en-US" dirty="0"/>
              <a:t>d like to begin by introducing the problem that we address in our work which related to QC and QI.</a:t>
            </a:r>
          </a:p>
          <a:p>
            <a:pPr marL="228600" indent="-228600">
              <a:buFontTx/>
              <a:buAutoNum type="arabicPeriod"/>
            </a:pPr>
            <a:r>
              <a:rPr lang="en-US" dirty="0"/>
              <a:t>As we all know the basic unit of a classic computer is the bit with two states, 0 or 1. A NOT gate would take 0 to 1 and vice versa</a:t>
            </a:r>
          </a:p>
          <a:p>
            <a:pPr marL="228600" indent="-228600">
              <a:buFontTx/>
              <a:buAutoNum type="arabicPeriod"/>
            </a:pPr>
            <a:r>
              <a:rPr lang="en-US" dirty="0"/>
              <a:t> 2. A quantum computer would be comprised of </a:t>
            </a:r>
            <a:r>
              <a:rPr lang="en-US" dirty="0" err="1"/>
              <a:t>qubits</a:t>
            </a:r>
            <a:r>
              <a:rPr lang="en-US" dirty="0"/>
              <a:t> which are quantum two level systems, say, a two level atom with the ground state and the excited state. Bare in mind that the </a:t>
            </a:r>
            <a:r>
              <a:rPr lang="en-US" dirty="0" err="1"/>
              <a:t>qubit</a:t>
            </a:r>
            <a:r>
              <a:rPr lang="en-US" dirty="0"/>
              <a:t> can be in every superposition of the two </a:t>
            </a:r>
            <a:r>
              <a:rPr lang="en-US" dirty="0" err="1"/>
              <a:t>eigenstates</a:t>
            </a:r>
            <a:r>
              <a:rPr lang="en-US" dirty="0"/>
              <a:t> unlike the classic bit. So a NOT gate would inverse the </a:t>
            </a:r>
            <a:r>
              <a:rPr lang="en-US" dirty="0" err="1"/>
              <a:t>eigenstates</a:t>
            </a:r>
            <a:r>
              <a:rPr lang="en-US" dirty="0"/>
              <a:t> in every such superposition. </a:t>
            </a:r>
          </a:p>
          <a:p>
            <a:pPr marL="228600" indent="-228600">
              <a:buFontTx/>
              <a:buAutoNum type="arabicPeriod"/>
            </a:pPr>
            <a:r>
              <a:rPr lang="en-US" dirty="0"/>
              <a:t>3. realization of NOT gate: for a simplified atom </a:t>
            </a:r>
            <a:r>
              <a:rPr lang="en-US" dirty="0" err="1"/>
              <a:t>qubit</a:t>
            </a:r>
            <a:r>
              <a:rPr lang="en-US" dirty="0"/>
              <a:t> the NOT gate operation is </a:t>
            </a:r>
            <a:r>
              <a:rPr lang="en-US" dirty="0" err="1"/>
              <a:t>achived</a:t>
            </a:r>
            <a:r>
              <a:rPr lang="en-US" dirty="0"/>
              <a:t> by a light pulse that can inverse the atoms internal state. Such a light pulse is called a pi pulse.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6C82E-0404-482C-B0CE-A18896327EC3}" type="slidenum">
              <a:rPr lang="ar-SA"/>
              <a:pPr/>
              <a:t>26</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228600" indent="-228600"/>
            <a:r>
              <a:rPr lang="en-US"/>
              <a:t>TIME:1:00</a:t>
            </a:r>
          </a:p>
          <a:p>
            <a:pPr marL="228600" indent="-228600"/>
            <a:r>
              <a:rPr lang="en-US"/>
              <a:t>I</a:t>
            </a:r>
            <a:r>
              <a:rPr lang="en-US">
                <a:latin typeface="Arial"/>
              </a:rPr>
              <a:t>’</a:t>
            </a:r>
            <a:r>
              <a:rPr lang="en-US"/>
              <a:t>d like to begin by introducing the problem that we address in our work which related to QC and QI.</a:t>
            </a:r>
          </a:p>
          <a:p>
            <a:pPr marL="228600" indent="-228600">
              <a:buFontTx/>
              <a:buAutoNum type="arabicPeriod"/>
            </a:pPr>
            <a:r>
              <a:rPr lang="en-US"/>
              <a:t>As we all know the basic unit of a classic computer is the bit with two states, 0 or 1. A NOT gate would take 0 to 1 and vice versa</a:t>
            </a:r>
          </a:p>
          <a:p>
            <a:pPr marL="228600" indent="-228600">
              <a:buFontTx/>
              <a:buAutoNum type="arabicPeriod"/>
            </a:pPr>
            <a:r>
              <a:rPr lang="en-US"/>
              <a:t> 2. A quantum computer would be comprised of qubits which are quantum two level systems, say, a two level atom with the ground state and the excited state. Bare in mind that the qubit can be in every superposition of the two eigenstates unlike the classic bit. So a NOT gate would inverse the eigenstates in every such superposition. </a:t>
            </a:r>
          </a:p>
          <a:p>
            <a:pPr marL="228600" indent="-228600">
              <a:buFontTx/>
              <a:buAutoNum type="arabicPeriod"/>
            </a:pPr>
            <a:r>
              <a:rPr lang="en-US"/>
              <a:t>3. realization of NOT gate: for a simplified atom qubit the NOT gate operation is achived by a light pulse that can inverse the atoms internal state. Such a light pulse is called a pi pulse.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6C82E-0404-482C-B0CE-A18896327EC3}" type="slidenum">
              <a:rPr lang="ar-SA"/>
              <a:pPr/>
              <a:t>27</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228600" indent="-228600"/>
            <a:r>
              <a:rPr lang="en-US" dirty="0"/>
              <a:t>TIME:1:00</a:t>
            </a:r>
          </a:p>
          <a:p>
            <a:pPr marL="228600" indent="-228600"/>
            <a:r>
              <a:rPr lang="en-US" dirty="0"/>
              <a:t>I</a:t>
            </a:r>
            <a:r>
              <a:rPr lang="en-US" dirty="0">
                <a:latin typeface="Arial"/>
              </a:rPr>
              <a:t>’</a:t>
            </a:r>
            <a:r>
              <a:rPr lang="en-US" dirty="0"/>
              <a:t>d like to begin by introducing the problem that we address in our work which related to QC and QI.</a:t>
            </a:r>
          </a:p>
          <a:p>
            <a:pPr marL="228600" indent="-228600">
              <a:buFontTx/>
              <a:buAutoNum type="arabicPeriod"/>
            </a:pPr>
            <a:r>
              <a:rPr lang="en-US" dirty="0"/>
              <a:t>As we all know the basic unit of a classic computer is the bit with two states, 0 or 1. A NOT gate would take 0 to 1 and vice versa</a:t>
            </a:r>
          </a:p>
          <a:p>
            <a:pPr marL="228600" indent="-228600">
              <a:buFontTx/>
              <a:buAutoNum type="arabicPeriod"/>
            </a:pPr>
            <a:r>
              <a:rPr lang="en-US" dirty="0"/>
              <a:t> 2. A quantum computer would be comprised of </a:t>
            </a:r>
            <a:r>
              <a:rPr lang="en-US" dirty="0" err="1"/>
              <a:t>qubits</a:t>
            </a:r>
            <a:r>
              <a:rPr lang="en-US" dirty="0"/>
              <a:t> which are quantum two level systems, say, a two level atom with the ground state and the excited state. Bare in mind that the </a:t>
            </a:r>
            <a:r>
              <a:rPr lang="en-US" dirty="0" err="1"/>
              <a:t>qubit</a:t>
            </a:r>
            <a:r>
              <a:rPr lang="en-US" dirty="0"/>
              <a:t> can be in every superposition of the two </a:t>
            </a:r>
            <a:r>
              <a:rPr lang="en-US" dirty="0" err="1"/>
              <a:t>eigenstates</a:t>
            </a:r>
            <a:r>
              <a:rPr lang="en-US" dirty="0"/>
              <a:t> unlike the classic bit. So a NOT gate would inverse the </a:t>
            </a:r>
            <a:r>
              <a:rPr lang="en-US" dirty="0" err="1"/>
              <a:t>eigenstates</a:t>
            </a:r>
            <a:r>
              <a:rPr lang="en-US" dirty="0"/>
              <a:t> in every such superposition. </a:t>
            </a:r>
          </a:p>
          <a:p>
            <a:pPr marL="228600" indent="-228600">
              <a:buFontTx/>
              <a:buAutoNum type="arabicPeriod"/>
            </a:pPr>
            <a:r>
              <a:rPr lang="en-US" dirty="0"/>
              <a:t>3. realization of NOT gate: for a simplified atom </a:t>
            </a:r>
            <a:r>
              <a:rPr lang="en-US" dirty="0" err="1"/>
              <a:t>qubit</a:t>
            </a:r>
            <a:r>
              <a:rPr lang="en-US" dirty="0"/>
              <a:t> the NOT gate operation is </a:t>
            </a:r>
            <a:r>
              <a:rPr lang="en-US" dirty="0" err="1"/>
              <a:t>achived</a:t>
            </a:r>
            <a:r>
              <a:rPr lang="en-US" dirty="0"/>
              <a:t> by a light pulse that can inverse the atoms internal state. Such a light pulse is called a pi pulse.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09806-9338-4D6D-9E7E-C84D1A31D868}" type="slidenum">
              <a:rPr lang="ar-SA" smtClean="0"/>
              <a:pPr/>
              <a:t>28</a:t>
            </a:fld>
            <a:endParaRPr lang="en-US"/>
          </a:p>
        </p:txBody>
      </p:sp>
    </p:spTree>
    <p:extLst>
      <p:ext uri="{BB962C8B-B14F-4D97-AF65-F5344CB8AC3E}">
        <p14:creationId xmlns:p14="http://schemas.microsoft.com/office/powerpoint/2010/main" val="2437710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09806-9338-4D6D-9E7E-C84D1A31D868}" type="slidenum">
              <a:rPr lang="ar-SA" smtClean="0"/>
              <a:pPr/>
              <a:t>29</a:t>
            </a:fld>
            <a:endParaRPr lang="en-US"/>
          </a:p>
        </p:txBody>
      </p:sp>
    </p:spTree>
    <p:extLst>
      <p:ext uri="{BB962C8B-B14F-4D97-AF65-F5344CB8AC3E}">
        <p14:creationId xmlns:p14="http://schemas.microsoft.com/office/powerpoint/2010/main" val="2437710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09806-9338-4D6D-9E7E-C84D1A31D868}" type="slidenum">
              <a:rPr lang="ar-SA" smtClean="0"/>
              <a:pPr/>
              <a:t>30</a:t>
            </a:fld>
            <a:endParaRPr lang="en-US"/>
          </a:p>
        </p:txBody>
      </p:sp>
    </p:spTree>
    <p:extLst>
      <p:ext uri="{BB962C8B-B14F-4D97-AF65-F5344CB8AC3E}">
        <p14:creationId xmlns:p14="http://schemas.microsoft.com/office/powerpoint/2010/main" val="243771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6C82E-0404-482C-B0CE-A18896327EC3}" type="slidenum">
              <a:rPr lang="ar-SA"/>
              <a:pPr/>
              <a:t>3</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228600" indent="-228600"/>
            <a:r>
              <a:rPr lang="en-US"/>
              <a:t>TIME:1:00</a:t>
            </a:r>
          </a:p>
          <a:p>
            <a:pPr marL="228600" indent="-228600"/>
            <a:r>
              <a:rPr lang="en-US"/>
              <a:t>I</a:t>
            </a:r>
            <a:r>
              <a:rPr lang="en-US">
                <a:latin typeface="Arial"/>
              </a:rPr>
              <a:t>’</a:t>
            </a:r>
            <a:r>
              <a:rPr lang="en-US"/>
              <a:t>d like to begin by introducing the problem that we address in our work which related to QC and QI.</a:t>
            </a:r>
          </a:p>
          <a:p>
            <a:pPr marL="228600" indent="-228600">
              <a:buFontTx/>
              <a:buAutoNum type="arabicPeriod"/>
            </a:pPr>
            <a:r>
              <a:rPr lang="en-US"/>
              <a:t>As we all know the basic unit of a classic computer is the bit with two states, 0 or 1. A NOT gate would take 0 to 1 and vice versa</a:t>
            </a:r>
          </a:p>
          <a:p>
            <a:pPr marL="228600" indent="-228600">
              <a:buFontTx/>
              <a:buAutoNum type="arabicPeriod"/>
            </a:pPr>
            <a:r>
              <a:rPr lang="en-US"/>
              <a:t> 2. A quantum computer would be comprised of qubits which are quantum two level systems, say, a two level atom with the ground state and the excited state. Bare in mind that the qubit can be in every superposition of the two eigenstates unlike the classic bit. So a NOT gate would inverse the eigenstates in every such superposition. </a:t>
            </a:r>
          </a:p>
          <a:p>
            <a:pPr marL="228600" indent="-228600">
              <a:buFontTx/>
              <a:buAutoNum type="arabicPeriod"/>
            </a:pPr>
            <a:r>
              <a:rPr lang="en-US"/>
              <a:t>3. realization of NOT gate: for a simplified atom qubit the NOT gate operation is achived by a light pulse that can inverse the atoms internal state. Such a light pulse is called a pi pulse.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6C82E-0404-482C-B0CE-A18896327EC3}" type="slidenum">
              <a:rPr lang="ar-SA"/>
              <a:pPr/>
              <a:t>4</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228600" indent="-228600"/>
            <a:r>
              <a:rPr lang="en-US"/>
              <a:t>TIME:1:00</a:t>
            </a:r>
          </a:p>
          <a:p>
            <a:pPr marL="228600" indent="-228600"/>
            <a:r>
              <a:rPr lang="en-US"/>
              <a:t>I</a:t>
            </a:r>
            <a:r>
              <a:rPr lang="en-US">
                <a:latin typeface="Arial"/>
              </a:rPr>
              <a:t>’</a:t>
            </a:r>
            <a:r>
              <a:rPr lang="en-US"/>
              <a:t>d like to begin by introducing the problem that we address in our work which related to QC and QI.</a:t>
            </a:r>
          </a:p>
          <a:p>
            <a:pPr marL="228600" indent="-228600">
              <a:buFontTx/>
              <a:buAutoNum type="arabicPeriod"/>
            </a:pPr>
            <a:r>
              <a:rPr lang="en-US"/>
              <a:t>As we all know the basic unit of a classic computer is the bit with two states, 0 or 1. A NOT gate would take 0 to 1 and vice versa</a:t>
            </a:r>
          </a:p>
          <a:p>
            <a:pPr marL="228600" indent="-228600">
              <a:buFontTx/>
              <a:buAutoNum type="arabicPeriod"/>
            </a:pPr>
            <a:r>
              <a:rPr lang="en-US"/>
              <a:t> 2. A quantum computer would be comprised of qubits which are quantum two level systems, say, a two level atom with the ground state and the excited state. Bare in mind that the qubit can be in every superposition of the two eigenstates unlike the classic bit. So a NOT gate would inverse the eigenstates in every such superposition. </a:t>
            </a:r>
          </a:p>
          <a:p>
            <a:pPr marL="228600" indent="-228600">
              <a:buFontTx/>
              <a:buAutoNum type="arabicPeriod"/>
            </a:pPr>
            <a:r>
              <a:rPr lang="en-US"/>
              <a:t>3. realization of NOT gate: for a simplified atom qubit the NOT gate operation is achived by a light pulse that can inverse the atoms internal state. Such a light pulse is called a pi pulse.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6C82E-0404-482C-B0CE-A18896327EC3}" type="slidenum">
              <a:rPr lang="ar-SA"/>
              <a:pPr/>
              <a:t>5</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228600" indent="-228600"/>
            <a:r>
              <a:rPr lang="en-US" dirty="0"/>
              <a:t>TIME:1:00</a:t>
            </a:r>
          </a:p>
          <a:p>
            <a:pPr marL="228600" indent="-228600"/>
            <a:r>
              <a:rPr lang="en-US" dirty="0"/>
              <a:t>I</a:t>
            </a:r>
            <a:r>
              <a:rPr lang="en-US" dirty="0">
                <a:latin typeface="Arial"/>
              </a:rPr>
              <a:t>’</a:t>
            </a:r>
            <a:r>
              <a:rPr lang="en-US" dirty="0"/>
              <a:t>d like to begin by introducing the problem that we address in our work which related to QC and QI.</a:t>
            </a:r>
          </a:p>
          <a:p>
            <a:pPr marL="228600" indent="-228600">
              <a:buFontTx/>
              <a:buAutoNum type="arabicPeriod"/>
            </a:pPr>
            <a:r>
              <a:rPr lang="en-US" dirty="0"/>
              <a:t>As we all know the basic unit of a classic computer is the bit with two states, 0 or 1. A NOT gate would take 0 to 1 and vice versa</a:t>
            </a:r>
          </a:p>
          <a:p>
            <a:pPr marL="228600" indent="-228600">
              <a:buFontTx/>
              <a:buAutoNum type="arabicPeriod"/>
            </a:pPr>
            <a:r>
              <a:rPr lang="en-US" dirty="0"/>
              <a:t> 2. A quantum computer would be comprised of </a:t>
            </a:r>
            <a:r>
              <a:rPr lang="en-US" dirty="0" err="1"/>
              <a:t>qubits</a:t>
            </a:r>
            <a:r>
              <a:rPr lang="en-US" dirty="0"/>
              <a:t> which are quantum two level systems, say, a two level atom with the ground state and the excited state. Bare in mind that the </a:t>
            </a:r>
            <a:r>
              <a:rPr lang="en-US" dirty="0" err="1"/>
              <a:t>qubit</a:t>
            </a:r>
            <a:r>
              <a:rPr lang="en-US" dirty="0"/>
              <a:t> can be in every superposition of the two </a:t>
            </a:r>
            <a:r>
              <a:rPr lang="en-US" dirty="0" err="1"/>
              <a:t>eigenstates</a:t>
            </a:r>
            <a:r>
              <a:rPr lang="en-US" dirty="0"/>
              <a:t> unlike the classic bit. So a NOT gate would inverse the </a:t>
            </a:r>
            <a:r>
              <a:rPr lang="en-US" dirty="0" err="1"/>
              <a:t>eigenstates</a:t>
            </a:r>
            <a:r>
              <a:rPr lang="en-US" dirty="0"/>
              <a:t> in every such superposition. </a:t>
            </a:r>
          </a:p>
          <a:p>
            <a:pPr marL="228600" indent="-228600">
              <a:buFontTx/>
              <a:buAutoNum type="arabicPeriod"/>
            </a:pPr>
            <a:r>
              <a:rPr lang="en-US" dirty="0"/>
              <a:t>3. realization of NOT gate: for a simplified atom </a:t>
            </a:r>
            <a:r>
              <a:rPr lang="en-US" dirty="0" err="1"/>
              <a:t>qubit</a:t>
            </a:r>
            <a:r>
              <a:rPr lang="en-US" dirty="0"/>
              <a:t> the NOT gate operation is </a:t>
            </a:r>
            <a:r>
              <a:rPr lang="en-US" dirty="0" err="1"/>
              <a:t>achived</a:t>
            </a:r>
            <a:r>
              <a:rPr lang="en-US" dirty="0"/>
              <a:t> by a light pulse that can inverse the atoms internal state. Such a light pulse is called a pi pulse.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6C82E-0404-482C-B0CE-A18896327EC3}" type="slidenum">
              <a:rPr lang="ar-SA"/>
              <a:pPr/>
              <a:t>6</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228600" indent="-228600"/>
            <a:r>
              <a:rPr lang="en-US"/>
              <a:t>TIME:1:00</a:t>
            </a:r>
          </a:p>
          <a:p>
            <a:pPr marL="228600" indent="-228600"/>
            <a:r>
              <a:rPr lang="en-US"/>
              <a:t>I</a:t>
            </a:r>
            <a:r>
              <a:rPr lang="en-US">
                <a:latin typeface="Arial"/>
              </a:rPr>
              <a:t>’</a:t>
            </a:r>
            <a:r>
              <a:rPr lang="en-US"/>
              <a:t>d like to begin by introducing the problem that we address in our work which related to QC and QI.</a:t>
            </a:r>
          </a:p>
          <a:p>
            <a:pPr marL="228600" indent="-228600">
              <a:buFontTx/>
              <a:buAutoNum type="arabicPeriod"/>
            </a:pPr>
            <a:r>
              <a:rPr lang="en-US"/>
              <a:t>As we all know the basic unit of a classic computer is the bit with two states, 0 or 1. A NOT gate would take 0 to 1 and vice versa</a:t>
            </a:r>
          </a:p>
          <a:p>
            <a:pPr marL="228600" indent="-228600">
              <a:buFontTx/>
              <a:buAutoNum type="arabicPeriod"/>
            </a:pPr>
            <a:r>
              <a:rPr lang="en-US"/>
              <a:t> 2. A quantum computer would be comprised of qubits which are quantum two level systems, say, a two level atom with the ground state and the excited state. Bare in mind that the qubit can be in every superposition of the two eigenstates unlike the classic bit. So a NOT gate would inverse the eigenstates in every such superposition. </a:t>
            </a:r>
          </a:p>
          <a:p>
            <a:pPr marL="228600" indent="-228600">
              <a:buFontTx/>
              <a:buAutoNum type="arabicPeriod"/>
            </a:pPr>
            <a:r>
              <a:rPr lang="en-US"/>
              <a:t>3. realization of NOT gate: for a simplified atom qubit the NOT gate operation is achived by a light pulse that can inverse the atoms internal state. Such a light pulse is called a pi pulse.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6C82E-0404-482C-B0CE-A18896327EC3}" type="slidenum">
              <a:rPr lang="ar-SA"/>
              <a:pPr/>
              <a:t>7</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228600" indent="-228600"/>
            <a:r>
              <a:rPr lang="en-US"/>
              <a:t>TIME:1:00</a:t>
            </a:r>
          </a:p>
          <a:p>
            <a:pPr marL="228600" indent="-228600"/>
            <a:r>
              <a:rPr lang="en-US"/>
              <a:t>I</a:t>
            </a:r>
            <a:r>
              <a:rPr lang="en-US">
                <a:latin typeface="Arial"/>
              </a:rPr>
              <a:t>’</a:t>
            </a:r>
            <a:r>
              <a:rPr lang="en-US"/>
              <a:t>d like to begin by introducing the problem that we address in our work which related to QC and QI.</a:t>
            </a:r>
          </a:p>
          <a:p>
            <a:pPr marL="228600" indent="-228600">
              <a:buFontTx/>
              <a:buAutoNum type="arabicPeriod"/>
            </a:pPr>
            <a:r>
              <a:rPr lang="en-US"/>
              <a:t>As we all know the basic unit of a classic computer is the bit with two states, 0 or 1. A NOT gate would take 0 to 1 and vice versa</a:t>
            </a:r>
          </a:p>
          <a:p>
            <a:pPr marL="228600" indent="-228600">
              <a:buFontTx/>
              <a:buAutoNum type="arabicPeriod"/>
            </a:pPr>
            <a:r>
              <a:rPr lang="en-US"/>
              <a:t> 2. A quantum computer would be comprised of qubits which are quantum two level systems, say, a two level atom with the ground state and the excited state. Bare in mind that the qubit can be in every superposition of the two eigenstates unlike the classic bit. So a NOT gate would inverse the eigenstates in every such superposition. </a:t>
            </a:r>
          </a:p>
          <a:p>
            <a:pPr marL="228600" indent="-228600">
              <a:buFontTx/>
              <a:buAutoNum type="arabicPeriod"/>
            </a:pPr>
            <a:r>
              <a:rPr lang="en-US"/>
              <a:t>3. realization of NOT gate: for a simplified atom qubit the NOT gate operation is achived by a light pulse that can inverse the atoms internal state. Such a light pulse is called a pi pulse.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6C82E-0404-482C-B0CE-A18896327EC3}" type="slidenum">
              <a:rPr lang="ar-SA"/>
              <a:pPr/>
              <a:t>8</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228600" indent="-228600"/>
            <a:r>
              <a:rPr lang="en-US" dirty="0"/>
              <a:t>TIME:1:00</a:t>
            </a:r>
          </a:p>
          <a:p>
            <a:pPr marL="228600" indent="-228600"/>
            <a:r>
              <a:rPr lang="en-US" dirty="0"/>
              <a:t>I</a:t>
            </a:r>
            <a:r>
              <a:rPr lang="en-US" dirty="0">
                <a:latin typeface="Arial"/>
              </a:rPr>
              <a:t>’</a:t>
            </a:r>
            <a:r>
              <a:rPr lang="en-US" dirty="0"/>
              <a:t>d like to begin by introducing the problem that we address in our work which related to QC and QI.</a:t>
            </a:r>
          </a:p>
          <a:p>
            <a:pPr marL="228600" indent="-228600">
              <a:buFontTx/>
              <a:buAutoNum type="arabicPeriod"/>
            </a:pPr>
            <a:r>
              <a:rPr lang="en-US" dirty="0"/>
              <a:t>As we all know the basic unit of a classic computer is the bit with two states, 0 or 1. A NOT gate would take 0 to 1 and vice versa</a:t>
            </a:r>
          </a:p>
          <a:p>
            <a:pPr marL="228600" indent="-228600">
              <a:buFontTx/>
              <a:buAutoNum type="arabicPeriod"/>
            </a:pPr>
            <a:r>
              <a:rPr lang="en-US" dirty="0"/>
              <a:t> 2. A quantum computer would be comprised of </a:t>
            </a:r>
            <a:r>
              <a:rPr lang="en-US" dirty="0" err="1"/>
              <a:t>qubits</a:t>
            </a:r>
            <a:r>
              <a:rPr lang="en-US" dirty="0"/>
              <a:t> which are quantum two level systems, say, a two level atom with the ground state and the excited state. Bare in mind that the </a:t>
            </a:r>
            <a:r>
              <a:rPr lang="en-US" dirty="0" err="1"/>
              <a:t>qubit</a:t>
            </a:r>
            <a:r>
              <a:rPr lang="en-US" dirty="0"/>
              <a:t> can be in every superposition of the two </a:t>
            </a:r>
            <a:r>
              <a:rPr lang="en-US" dirty="0" err="1"/>
              <a:t>eigenstates</a:t>
            </a:r>
            <a:r>
              <a:rPr lang="en-US" dirty="0"/>
              <a:t> unlike the classic bit. So a NOT gate would inverse the </a:t>
            </a:r>
            <a:r>
              <a:rPr lang="en-US" dirty="0" err="1"/>
              <a:t>eigenstates</a:t>
            </a:r>
            <a:r>
              <a:rPr lang="en-US" dirty="0"/>
              <a:t> in every such superposition. </a:t>
            </a:r>
          </a:p>
          <a:p>
            <a:pPr marL="228600" indent="-228600">
              <a:buFontTx/>
              <a:buAutoNum type="arabicPeriod"/>
            </a:pPr>
            <a:r>
              <a:rPr lang="en-US" dirty="0"/>
              <a:t>3. realization of NOT gate: for a simplified atom </a:t>
            </a:r>
            <a:r>
              <a:rPr lang="en-US" dirty="0" err="1"/>
              <a:t>qubit</a:t>
            </a:r>
            <a:r>
              <a:rPr lang="en-US" dirty="0"/>
              <a:t> the NOT gate operation is </a:t>
            </a:r>
            <a:r>
              <a:rPr lang="en-US" dirty="0" err="1"/>
              <a:t>achived</a:t>
            </a:r>
            <a:r>
              <a:rPr lang="en-US" dirty="0"/>
              <a:t> by a light pulse that can inverse the atoms internal state. Such a light pulse is called a pi pulse.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6C82E-0404-482C-B0CE-A18896327EC3}" type="slidenum">
              <a:rPr lang="ar-SA"/>
              <a:pPr/>
              <a:t>9</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pPr marL="228600" indent="-228600"/>
            <a:r>
              <a:rPr lang="en-US"/>
              <a:t>TIME:1:00</a:t>
            </a:r>
          </a:p>
          <a:p>
            <a:pPr marL="228600" indent="-228600"/>
            <a:r>
              <a:rPr lang="en-US"/>
              <a:t>I</a:t>
            </a:r>
            <a:r>
              <a:rPr lang="en-US">
                <a:latin typeface="Arial"/>
              </a:rPr>
              <a:t>’</a:t>
            </a:r>
            <a:r>
              <a:rPr lang="en-US"/>
              <a:t>d like to begin by introducing the problem that we address in our work which related to QC and QI.</a:t>
            </a:r>
          </a:p>
          <a:p>
            <a:pPr marL="228600" indent="-228600">
              <a:buFontTx/>
              <a:buAutoNum type="arabicPeriod"/>
            </a:pPr>
            <a:r>
              <a:rPr lang="en-US"/>
              <a:t>As we all know the basic unit of a classic computer is the bit with two states, 0 or 1. A NOT gate would take 0 to 1 and vice versa</a:t>
            </a:r>
          </a:p>
          <a:p>
            <a:pPr marL="228600" indent="-228600">
              <a:buFontTx/>
              <a:buAutoNum type="arabicPeriod"/>
            </a:pPr>
            <a:r>
              <a:rPr lang="en-US"/>
              <a:t> 2. A quantum computer would be comprised of qubits which are quantum two level systems, say, a two level atom with the ground state and the excited state. Bare in mind that the qubit can be in every superposition of the two eigenstates unlike the classic bit. So a NOT gate would inverse the eigenstates in every such superposition. </a:t>
            </a:r>
          </a:p>
          <a:p>
            <a:pPr marL="228600" indent="-228600">
              <a:buFontTx/>
              <a:buAutoNum type="arabicPeriod"/>
            </a:pPr>
            <a:r>
              <a:rPr lang="en-US"/>
              <a:t>3. realization of NOT gate: for a simplified atom qubit the NOT gate operation is achived by a light pulse that can inverse the atoms internal state. Such a light pulse is called a pi pulse.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139700"/>
            <a:ext cx="2019300" cy="59563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381000" y="139700"/>
            <a:ext cx="5905500" cy="595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139700"/>
            <a:ext cx="7772400" cy="698500"/>
          </a:xfrm>
        </p:spPr>
        <p:txBody>
          <a:bodyPr/>
          <a:lstStyle/>
          <a:p>
            <a:r>
              <a:rPr lang="en-US" smtClean="0"/>
              <a:t>Click to edit Master title style</a:t>
            </a:r>
            <a:endParaRPr lang="he-IL"/>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139700"/>
            <a:ext cx="8077200" cy="595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ChangeArrowheads="1"/>
          </p:cNvSpPr>
          <p:nvPr/>
        </p:nvSpPr>
        <p:spPr bwMode="auto">
          <a:xfrm>
            <a:off x="0" y="0"/>
            <a:ext cx="9144000" cy="1117600"/>
          </a:xfrm>
          <a:prstGeom prst="rect">
            <a:avLst/>
          </a:prstGeom>
          <a:solidFill>
            <a:schemeClr val="tx1"/>
          </a:solidFill>
          <a:ln w="9525">
            <a:solidFill>
              <a:schemeClr val="tx1"/>
            </a:solidFill>
            <a:miter lim="800000"/>
            <a:headEnd/>
            <a:tailEnd/>
          </a:ln>
          <a:effectLst/>
        </p:spPr>
        <p:txBody>
          <a:bodyPr wrap="none" anchor="ctr"/>
          <a:lstStyle/>
          <a:p>
            <a:endParaRPr lang="he-IL"/>
          </a:p>
        </p:txBody>
      </p:sp>
      <p:sp>
        <p:nvSpPr>
          <p:cNvPr id="357379" name="Rectangle 3"/>
          <p:cNvSpPr>
            <a:spLocks noChangeArrowheads="1"/>
          </p:cNvSpPr>
          <p:nvPr/>
        </p:nvSpPr>
        <p:spPr bwMode="auto">
          <a:xfrm>
            <a:off x="0" y="1117600"/>
            <a:ext cx="9144000" cy="254000"/>
          </a:xfrm>
          <a:prstGeom prst="rect">
            <a:avLst/>
          </a:prstGeom>
          <a:gradFill rotWithShape="0">
            <a:gsLst>
              <a:gs pos="0">
                <a:srgbClr val="5E8ECC"/>
              </a:gs>
              <a:gs pos="100000">
                <a:schemeClr val="bg1"/>
              </a:gs>
            </a:gsLst>
            <a:lin ang="0" scaled="1"/>
          </a:gradFill>
          <a:ln w="9525">
            <a:noFill/>
            <a:miter lim="800000"/>
            <a:headEnd/>
            <a:tailEnd/>
          </a:ln>
          <a:effectLst/>
        </p:spPr>
        <p:txBody>
          <a:bodyPr wrap="none" anchor="ctr"/>
          <a:lstStyle/>
          <a:p>
            <a:endParaRPr lang="he-IL"/>
          </a:p>
        </p:txBody>
      </p:sp>
      <p:sp>
        <p:nvSpPr>
          <p:cNvPr id="357380" name="Line 4"/>
          <p:cNvSpPr>
            <a:spLocks noChangeShapeType="1"/>
          </p:cNvSpPr>
          <p:nvPr/>
        </p:nvSpPr>
        <p:spPr bwMode="auto">
          <a:xfrm flipV="1">
            <a:off x="287338" y="203200"/>
            <a:ext cx="0" cy="711200"/>
          </a:xfrm>
          <a:prstGeom prst="line">
            <a:avLst/>
          </a:prstGeom>
          <a:noFill/>
          <a:ln w="28575">
            <a:solidFill>
              <a:schemeClr val="folHlink"/>
            </a:solidFill>
            <a:round/>
            <a:headEnd/>
            <a:tailEnd/>
          </a:ln>
          <a:effectLst/>
        </p:spPr>
        <p:txBody>
          <a:bodyPr wrap="none" anchor="ctr"/>
          <a:lstStyle/>
          <a:p>
            <a:endParaRPr lang="he-IL"/>
          </a:p>
        </p:txBody>
      </p:sp>
      <p:sp>
        <p:nvSpPr>
          <p:cNvPr id="357381" name="Rectangle 5"/>
          <p:cNvSpPr>
            <a:spLocks noGrp="1" noChangeArrowheads="1"/>
          </p:cNvSpPr>
          <p:nvPr>
            <p:ph type="title"/>
          </p:nvPr>
        </p:nvSpPr>
        <p:spPr bwMode="auto">
          <a:xfrm>
            <a:off x="381000" y="139700"/>
            <a:ext cx="7772400" cy="698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35738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a:p>
            <a:pPr lvl="4"/>
            <a:r>
              <a:rPr lang="he-IL" smtClean="0"/>
              <a:t>רמה חמישית</a:t>
            </a:r>
            <a:endParaRPr lang="en-US" smtClean="0"/>
          </a:p>
        </p:txBody>
      </p:sp>
      <p:sp>
        <p:nvSpPr>
          <p:cNvPr id="357383" name="Rectangle 7"/>
          <p:cNvSpPr>
            <a:spLocks noChangeArrowheads="1"/>
          </p:cNvSpPr>
          <p:nvPr userDrawn="1"/>
        </p:nvSpPr>
        <p:spPr bwMode="auto">
          <a:xfrm>
            <a:off x="0" y="0"/>
            <a:ext cx="9144000" cy="1117600"/>
          </a:xfrm>
          <a:prstGeom prst="rect">
            <a:avLst/>
          </a:prstGeom>
          <a:solidFill>
            <a:schemeClr val="tx1"/>
          </a:solidFill>
          <a:ln w="9525">
            <a:solidFill>
              <a:schemeClr val="tx1"/>
            </a:solidFill>
            <a:miter lim="800000"/>
            <a:headEnd/>
            <a:tailEnd/>
          </a:ln>
          <a:effectLst/>
        </p:spPr>
        <p:txBody>
          <a:bodyPr wrap="none" anchor="ctr"/>
          <a:lstStyle/>
          <a:p>
            <a:endParaRPr lang="he-IL"/>
          </a:p>
        </p:txBody>
      </p:sp>
      <p:sp>
        <p:nvSpPr>
          <p:cNvPr id="357384" name="Rectangle 8"/>
          <p:cNvSpPr>
            <a:spLocks noChangeArrowheads="1"/>
          </p:cNvSpPr>
          <p:nvPr userDrawn="1"/>
        </p:nvSpPr>
        <p:spPr bwMode="auto">
          <a:xfrm>
            <a:off x="0" y="1117600"/>
            <a:ext cx="9144000" cy="254000"/>
          </a:xfrm>
          <a:prstGeom prst="rect">
            <a:avLst/>
          </a:prstGeom>
          <a:gradFill rotWithShape="0">
            <a:gsLst>
              <a:gs pos="0">
                <a:srgbClr val="5E8ECC"/>
              </a:gs>
              <a:gs pos="100000">
                <a:schemeClr val="bg1"/>
              </a:gs>
            </a:gsLst>
            <a:lin ang="0" scaled="1"/>
          </a:gradFill>
          <a:ln w="9525">
            <a:noFill/>
            <a:miter lim="800000"/>
            <a:headEnd/>
            <a:tailEnd/>
          </a:ln>
          <a:effectLst/>
        </p:spPr>
        <p:txBody>
          <a:bodyPr wrap="none" anchor="ctr"/>
          <a:lstStyle/>
          <a:p>
            <a:endParaRPr lang="he-IL"/>
          </a:p>
        </p:txBody>
      </p:sp>
      <p:sp>
        <p:nvSpPr>
          <p:cNvPr id="357385" name="Line 9"/>
          <p:cNvSpPr>
            <a:spLocks noChangeShapeType="1"/>
          </p:cNvSpPr>
          <p:nvPr userDrawn="1"/>
        </p:nvSpPr>
        <p:spPr bwMode="auto">
          <a:xfrm flipV="1">
            <a:off x="287338" y="203200"/>
            <a:ext cx="0" cy="711200"/>
          </a:xfrm>
          <a:prstGeom prst="line">
            <a:avLst/>
          </a:prstGeom>
          <a:noFill/>
          <a:ln w="28575">
            <a:solidFill>
              <a:schemeClr val="folHlink"/>
            </a:solidFill>
            <a:round/>
            <a:headEnd/>
            <a:tailEnd/>
          </a:ln>
          <a:effectLst/>
        </p:spPr>
        <p:txBody>
          <a:bodyPr wrap="none" anchor="ctr"/>
          <a:lstStyle/>
          <a:p>
            <a:endParaRPr lang="he-IL"/>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ransition spd="med"/>
  <p:hf hdr="0" ftr="0" dt="0"/>
  <p:txStyles>
    <p:titleStyle>
      <a:lvl1pPr algn="l" rtl="1" fontAlgn="base">
        <a:spcBef>
          <a:spcPct val="0"/>
        </a:spcBef>
        <a:spcAft>
          <a:spcPct val="0"/>
        </a:spcAft>
        <a:defRPr sz="3000" b="1">
          <a:solidFill>
            <a:schemeClr val="bg1"/>
          </a:solidFill>
          <a:latin typeface="+mj-lt"/>
          <a:ea typeface="+mj-ea"/>
          <a:cs typeface="+mj-cs"/>
        </a:defRPr>
      </a:lvl1pPr>
      <a:lvl2pPr algn="l" rtl="1" fontAlgn="base">
        <a:spcBef>
          <a:spcPct val="0"/>
        </a:spcBef>
        <a:spcAft>
          <a:spcPct val="0"/>
        </a:spcAft>
        <a:defRPr sz="3000" b="1">
          <a:solidFill>
            <a:schemeClr val="bg1"/>
          </a:solidFill>
          <a:latin typeface="Tahoma" pitchFamily="34" charset="0"/>
          <a:cs typeface="Arial" pitchFamily="34" charset="0"/>
        </a:defRPr>
      </a:lvl2pPr>
      <a:lvl3pPr algn="l" rtl="1" fontAlgn="base">
        <a:spcBef>
          <a:spcPct val="0"/>
        </a:spcBef>
        <a:spcAft>
          <a:spcPct val="0"/>
        </a:spcAft>
        <a:defRPr sz="3000" b="1">
          <a:solidFill>
            <a:schemeClr val="bg1"/>
          </a:solidFill>
          <a:latin typeface="Tahoma" pitchFamily="34" charset="0"/>
          <a:cs typeface="Arial" pitchFamily="34" charset="0"/>
        </a:defRPr>
      </a:lvl3pPr>
      <a:lvl4pPr algn="l" rtl="1" fontAlgn="base">
        <a:spcBef>
          <a:spcPct val="0"/>
        </a:spcBef>
        <a:spcAft>
          <a:spcPct val="0"/>
        </a:spcAft>
        <a:defRPr sz="3000" b="1">
          <a:solidFill>
            <a:schemeClr val="bg1"/>
          </a:solidFill>
          <a:latin typeface="Tahoma" pitchFamily="34" charset="0"/>
          <a:cs typeface="Arial" pitchFamily="34" charset="0"/>
        </a:defRPr>
      </a:lvl4pPr>
      <a:lvl5pPr algn="l" rtl="1" fontAlgn="base">
        <a:spcBef>
          <a:spcPct val="0"/>
        </a:spcBef>
        <a:spcAft>
          <a:spcPct val="0"/>
        </a:spcAft>
        <a:defRPr sz="3000" b="1">
          <a:solidFill>
            <a:schemeClr val="bg1"/>
          </a:solidFill>
          <a:latin typeface="Tahoma" pitchFamily="34" charset="0"/>
          <a:cs typeface="Arial" pitchFamily="34" charset="0"/>
        </a:defRPr>
      </a:lvl5pPr>
      <a:lvl6pPr marL="457200" algn="l" rtl="1" fontAlgn="base">
        <a:spcBef>
          <a:spcPct val="0"/>
        </a:spcBef>
        <a:spcAft>
          <a:spcPct val="0"/>
        </a:spcAft>
        <a:defRPr sz="3000" b="1">
          <a:solidFill>
            <a:schemeClr val="bg1"/>
          </a:solidFill>
          <a:latin typeface="Tahoma" pitchFamily="34" charset="0"/>
          <a:cs typeface="Arial" pitchFamily="34" charset="0"/>
        </a:defRPr>
      </a:lvl6pPr>
      <a:lvl7pPr marL="914400" algn="l" rtl="1" fontAlgn="base">
        <a:spcBef>
          <a:spcPct val="0"/>
        </a:spcBef>
        <a:spcAft>
          <a:spcPct val="0"/>
        </a:spcAft>
        <a:defRPr sz="3000" b="1">
          <a:solidFill>
            <a:schemeClr val="bg1"/>
          </a:solidFill>
          <a:latin typeface="Tahoma" pitchFamily="34" charset="0"/>
          <a:cs typeface="Arial" pitchFamily="34" charset="0"/>
        </a:defRPr>
      </a:lvl7pPr>
      <a:lvl8pPr marL="1371600" algn="l" rtl="1" fontAlgn="base">
        <a:spcBef>
          <a:spcPct val="0"/>
        </a:spcBef>
        <a:spcAft>
          <a:spcPct val="0"/>
        </a:spcAft>
        <a:defRPr sz="3000" b="1">
          <a:solidFill>
            <a:schemeClr val="bg1"/>
          </a:solidFill>
          <a:latin typeface="Tahoma" pitchFamily="34" charset="0"/>
          <a:cs typeface="Arial" pitchFamily="34" charset="0"/>
        </a:defRPr>
      </a:lvl8pPr>
      <a:lvl9pPr marL="1828800" algn="l" rtl="1" fontAlgn="base">
        <a:spcBef>
          <a:spcPct val="0"/>
        </a:spcBef>
        <a:spcAft>
          <a:spcPct val="0"/>
        </a:spcAft>
        <a:defRPr sz="3000" b="1">
          <a:solidFill>
            <a:schemeClr val="bg1"/>
          </a:solidFill>
          <a:latin typeface="Tahoma"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81.bin"/><Relationship Id="rId18" Type="http://schemas.openxmlformats.org/officeDocument/2006/relationships/image" Target="../media/image86.wmf"/><Relationship Id="rId26" Type="http://schemas.openxmlformats.org/officeDocument/2006/relationships/oleObject" Target="../embeddings/oleObject87.bin"/><Relationship Id="rId39" Type="http://schemas.openxmlformats.org/officeDocument/2006/relationships/image" Target="../media/image96.wmf"/><Relationship Id="rId3" Type="http://schemas.openxmlformats.org/officeDocument/2006/relationships/notesSlide" Target="../notesSlides/notesSlide10.xml"/><Relationship Id="rId21" Type="http://schemas.openxmlformats.org/officeDocument/2006/relationships/oleObject" Target="../embeddings/oleObject85.bin"/><Relationship Id="rId34" Type="http://schemas.openxmlformats.org/officeDocument/2006/relationships/oleObject" Target="../embeddings/oleObject91.bin"/><Relationship Id="rId42" Type="http://schemas.openxmlformats.org/officeDocument/2006/relationships/oleObject" Target="../embeddings/oleObject95.bin"/><Relationship Id="rId7" Type="http://schemas.openxmlformats.org/officeDocument/2006/relationships/oleObject" Target="../embeddings/oleObject78.bin"/><Relationship Id="rId12" Type="http://schemas.openxmlformats.org/officeDocument/2006/relationships/image" Target="../media/image10.wmf"/><Relationship Id="rId17" Type="http://schemas.openxmlformats.org/officeDocument/2006/relationships/oleObject" Target="../embeddings/oleObject83.bin"/><Relationship Id="rId25" Type="http://schemas.openxmlformats.org/officeDocument/2006/relationships/image" Target="../media/image89.wmf"/><Relationship Id="rId33" Type="http://schemas.openxmlformats.org/officeDocument/2006/relationships/image" Target="../media/image93.wmf"/><Relationship Id="rId38" Type="http://schemas.openxmlformats.org/officeDocument/2006/relationships/oleObject" Target="../embeddings/oleObject93.bin"/><Relationship Id="rId2" Type="http://schemas.openxmlformats.org/officeDocument/2006/relationships/slideLayout" Target="../slideLayouts/slideLayout12.xml"/><Relationship Id="rId16" Type="http://schemas.openxmlformats.org/officeDocument/2006/relationships/image" Target="../media/image85.wmf"/><Relationship Id="rId20" Type="http://schemas.openxmlformats.org/officeDocument/2006/relationships/image" Target="../media/image87.wmf"/><Relationship Id="rId29" Type="http://schemas.openxmlformats.org/officeDocument/2006/relationships/image" Target="../media/image91.wmf"/><Relationship Id="rId41" Type="http://schemas.openxmlformats.org/officeDocument/2006/relationships/image" Target="../media/image97.wmf"/><Relationship Id="rId1" Type="http://schemas.openxmlformats.org/officeDocument/2006/relationships/vmlDrawing" Target="../drawings/vmlDrawing8.vml"/><Relationship Id="rId6" Type="http://schemas.openxmlformats.org/officeDocument/2006/relationships/image" Target="../media/image100.png"/><Relationship Id="rId11" Type="http://schemas.openxmlformats.org/officeDocument/2006/relationships/oleObject" Target="../embeddings/oleObject80.bin"/><Relationship Id="rId24" Type="http://schemas.openxmlformats.org/officeDocument/2006/relationships/oleObject" Target="../embeddings/oleObject86.bin"/><Relationship Id="rId32" Type="http://schemas.openxmlformats.org/officeDocument/2006/relationships/oleObject" Target="../embeddings/oleObject90.bin"/><Relationship Id="rId37" Type="http://schemas.openxmlformats.org/officeDocument/2006/relationships/image" Target="../media/image95.wmf"/><Relationship Id="rId40" Type="http://schemas.openxmlformats.org/officeDocument/2006/relationships/oleObject" Target="../embeddings/oleObject94.bin"/><Relationship Id="rId45" Type="http://schemas.openxmlformats.org/officeDocument/2006/relationships/image" Target="../media/image99.wmf"/><Relationship Id="rId5" Type="http://schemas.openxmlformats.org/officeDocument/2006/relationships/image" Target="../media/image82.wmf"/><Relationship Id="rId15" Type="http://schemas.openxmlformats.org/officeDocument/2006/relationships/oleObject" Target="../embeddings/oleObject82.bin"/><Relationship Id="rId23" Type="http://schemas.openxmlformats.org/officeDocument/2006/relationships/image" Target="../media/image101.emf"/><Relationship Id="rId28" Type="http://schemas.openxmlformats.org/officeDocument/2006/relationships/oleObject" Target="../embeddings/oleObject88.bin"/><Relationship Id="rId36" Type="http://schemas.openxmlformats.org/officeDocument/2006/relationships/oleObject" Target="../embeddings/oleObject92.bin"/><Relationship Id="rId10" Type="http://schemas.openxmlformats.org/officeDocument/2006/relationships/image" Target="../media/image9.wmf"/><Relationship Id="rId19" Type="http://schemas.openxmlformats.org/officeDocument/2006/relationships/oleObject" Target="../embeddings/oleObject84.bin"/><Relationship Id="rId31" Type="http://schemas.openxmlformats.org/officeDocument/2006/relationships/image" Target="../media/image92.wmf"/><Relationship Id="rId44" Type="http://schemas.openxmlformats.org/officeDocument/2006/relationships/oleObject" Target="../embeddings/oleObject96.bin"/><Relationship Id="rId4" Type="http://schemas.openxmlformats.org/officeDocument/2006/relationships/oleObject" Target="../embeddings/oleObject77.bin"/><Relationship Id="rId9" Type="http://schemas.openxmlformats.org/officeDocument/2006/relationships/oleObject" Target="../embeddings/oleObject79.bin"/><Relationship Id="rId14" Type="http://schemas.openxmlformats.org/officeDocument/2006/relationships/image" Target="../media/image84.wmf"/><Relationship Id="rId22" Type="http://schemas.openxmlformats.org/officeDocument/2006/relationships/image" Target="../media/image88.wmf"/><Relationship Id="rId27" Type="http://schemas.openxmlformats.org/officeDocument/2006/relationships/image" Target="../media/image90.wmf"/><Relationship Id="rId30" Type="http://schemas.openxmlformats.org/officeDocument/2006/relationships/oleObject" Target="../embeddings/oleObject89.bin"/><Relationship Id="rId35" Type="http://schemas.openxmlformats.org/officeDocument/2006/relationships/image" Target="../media/image94.wmf"/><Relationship Id="rId43" Type="http://schemas.openxmlformats.org/officeDocument/2006/relationships/image" Target="../media/image98.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105.wmf"/><Relationship Id="rId3" Type="http://schemas.openxmlformats.org/officeDocument/2006/relationships/notesSlide" Target="../notesSlides/notesSlide11.xml"/><Relationship Id="rId7" Type="http://schemas.openxmlformats.org/officeDocument/2006/relationships/image" Target="../media/image109.jpeg"/><Relationship Id="rId12" Type="http://schemas.openxmlformats.org/officeDocument/2006/relationships/oleObject" Target="../embeddings/oleObject100.bin"/><Relationship Id="rId17" Type="http://schemas.openxmlformats.org/officeDocument/2006/relationships/image" Target="../media/image107.wmf"/><Relationship Id="rId2" Type="http://schemas.openxmlformats.org/officeDocument/2006/relationships/slideLayout" Target="../slideLayouts/slideLayout12.xml"/><Relationship Id="rId16" Type="http://schemas.openxmlformats.org/officeDocument/2006/relationships/oleObject" Target="../embeddings/oleObject102.bin"/><Relationship Id="rId1" Type="http://schemas.openxmlformats.org/officeDocument/2006/relationships/vmlDrawing" Target="../drawings/vmlDrawing9.vml"/><Relationship Id="rId6" Type="http://schemas.openxmlformats.org/officeDocument/2006/relationships/image" Target="../media/image108.jpeg"/><Relationship Id="rId11" Type="http://schemas.openxmlformats.org/officeDocument/2006/relationships/image" Target="../media/image104.wmf"/><Relationship Id="rId5" Type="http://schemas.openxmlformats.org/officeDocument/2006/relationships/image" Target="../media/image102.wmf"/><Relationship Id="rId15" Type="http://schemas.openxmlformats.org/officeDocument/2006/relationships/image" Target="../media/image106.wmf"/><Relationship Id="rId10" Type="http://schemas.openxmlformats.org/officeDocument/2006/relationships/oleObject" Target="../embeddings/oleObject99.bin"/><Relationship Id="rId4" Type="http://schemas.openxmlformats.org/officeDocument/2006/relationships/oleObject" Target="../embeddings/oleObject97.bin"/><Relationship Id="rId9" Type="http://schemas.openxmlformats.org/officeDocument/2006/relationships/image" Target="../media/image103.wmf"/><Relationship Id="rId14" Type="http://schemas.openxmlformats.org/officeDocument/2006/relationships/oleObject" Target="../embeddings/oleObject101.bin"/></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08.bin"/><Relationship Id="rId18" Type="http://schemas.openxmlformats.org/officeDocument/2006/relationships/image" Target="../media/image122.png"/><Relationship Id="rId26" Type="http://schemas.openxmlformats.org/officeDocument/2006/relationships/image" Target="../media/image117.wmf"/><Relationship Id="rId3" Type="http://schemas.openxmlformats.org/officeDocument/2006/relationships/oleObject" Target="../embeddings/oleObject103.bin"/><Relationship Id="rId21" Type="http://schemas.openxmlformats.org/officeDocument/2006/relationships/oleObject" Target="../embeddings/oleObject111.bin"/><Relationship Id="rId7" Type="http://schemas.openxmlformats.org/officeDocument/2006/relationships/oleObject" Target="../embeddings/oleObject105.bin"/><Relationship Id="rId12" Type="http://schemas.openxmlformats.org/officeDocument/2006/relationships/image" Target="../media/image112.wmf"/><Relationship Id="rId17" Type="http://schemas.openxmlformats.org/officeDocument/2006/relationships/image" Target="../media/image121.png"/><Relationship Id="rId25" Type="http://schemas.openxmlformats.org/officeDocument/2006/relationships/oleObject" Target="../embeddings/oleObject114.bin"/><Relationship Id="rId2" Type="http://schemas.openxmlformats.org/officeDocument/2006/relationships/slideLayout" Target="../slideLayouts/slideLayout12.xml"/><Relationship Id="rId16" Type="http://schemas.openxmlformats.org/officeDocument/2006/relationships/image" Target="../media/image114.wmf"/><Relationship Id="rId20" Type="http://schemas.openxmlformats.org/officeDocument/2006/relationships/image" Target="../media/image115.wmf"/><Relationship Id="rId29" Type="http://schemas.openxmlformats.org/officeDocument/2006/relationships/oleObject" Target="../embeddings/oleObject116.bin"/><Relationship Id="rId1" Type="http://schemas.openxmlformats.org/officeDocument/2006/relationships/vmlDrawing" Target="../drawings/vmlDrawing10.vml"/><Relationship Id="rId6" Type="http://schemas.openxmlformats.org/officeDocument/2006/relationships/image" Target="../media/image111.wmf"/><Relationship Id="rId11" Type="http://schemas.openxmlformats.org/officeDocument/2006/relationships/oleObject" Target="../embeddings/oleObject107.bin"/><Relationship Id="rId24" Type="http://schemas.openxmlformats.org/officeDocument/2006/relationships/image" Target="../media/image116.wmf"/><Relationship Id="rId32" Type="http://schemas.openxmlformats.org/officeDocument/2006/relationships/image" Target="../media/image120.wmf"/><Relationship Id="rId5" Type="http://schemas.openxmlformats.org/officeDocument/2006/relationships/oleObject" Target="../embeddings/oleObject104.bin"/><Relationship Id="rId15" Type="http://schemas.openxmlformats.org/officeDocument/2006/relationships/oleObject" Target="../embeddings/oleObject109.bin"/><Relationship Id="rId23" Type="http://schemas.openxmlformats.org/officeDocument/2006/relationships/oleObject" Target="../embeddings/oleObject113.bin"/><Relationship Id="rId28" Type="http://schemas.openxmlformats.org/officeDocument/2006/relationships/image" Target="../media/image118.wmf"/><Relationship Id="rId10" Type="http://schemas.openxmlformats.org/officeDocument/2006/relationships/image" Target="../media/image10.wmf"/><Relationship Id="rId19" Type="http://schemas.openxmlformats.org/officeDocument/2006/relationships/oleObject" Target="../embeddings/oleObject110.bin"/><Relationship Id="rId31" Type="http://schemas.openxmlformats.org/officeDocument/2006/relationships/oleObject" Target="../embeddings/oleObject117.bin"/><Relationship Id="rId4" Type="http://schemas.openxmlformats.org/officeDocument/2006/relationships/image" Target="../media/image110.wmf"/><Relationship Id="rId9" Type="http://schemas.openxmlformats.org/officeDocument/2006/relationships/oleObject" Target="../embeddings/oleObject106.bin"/><Relationship Id="rId14" Type="http://schemas.openxmlformats.org/officeDocument/2006/relationships/image" Target="../media/image113.wmf"/><Relationship Id="rId22" Type="http://schemas.openxmlformats.org/officeDocument/2006/relationships/oleObject" Target="../embeddings/oleObject112.bin"/><Relationship Id="rId27" Type="http://schemas.openxmlformats.org/officeDocument/2006/relationships/oleObject" Target="../embeddings/oleObject115.bin"/><Relationship Id="rId30" Type="http://schemas.openxmlformats.org/officeDocument/2006/relationships/image" Target="../media/image119.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0.bin"/><Relationship Id="rId13" Type="http://schemas.openxmlformats.org/officeDocument/2006/relationships/image" Target="../media/image127.wmf"/><Relationship Id="rId18" Type="http://schemas.openxmlformats.org/officeDocument/2006/relationships/oleObject" Target="../embeddings/oleObject125.bin"/><Relationship Id="rId26" Type="http://schemas.openxmlformats.org/officeDocument/2006/relationships/oleObject" Target="../embeddings/oleObject129.bin"/><Relationship Id="rId3" Type="http://schemas.openxmlformats.org/officeDocument/2006/relationships/notesSlide" Target="../notesSlides/notesSlide12.xml"/><Relationship Id="rId21" Type="http://schemas.openxmlformats.org/officeDocument/2006/relationships/image" Target="../media/image131.wmf"/><Relationship Id="rId7" Type="http://schemas.openxmlformats.org/officeDocument/2006/relationships/image" Target="../media/image124.wmf"/><Relationship Id="rId12" Type="http://schemas.openxmlformats.org/officeDocument/2006/relationships/oleObject" Target="../embeddings/oleObject122.bin"/><Relationship Id="rId17" Type="http://schemas.openxmlformats.org/officeDocument/2006/relationships/image" Target="../media/image129.wmf"/><Relationship Id="rId25" Type="http://schemas.openxmlformats.org/officeDocument/2006/relationships/image" Target="../media/image133.wmf"/><Relationship Id="rId2" Type="http://schemas.openxmlformats.org/officeDocument/2006/relationships/slideLayout" Target="../slideLayouts/slideLayout7.xml"/><Relationship Id="rId16" Type="http://schemas.openxmlformats.org/officeDocument/2006/relationships/oleObject" Target="../embeddings/oleObject124.bin"/><Relationship Id="rId20" Type="http://schemas.openxmlformats.org/officeDocument/2006/relationships/oleObject" Target="../embeddings/oleObject126.bin"/><Relationship Id="rId29" Type="http://schemas.openxmlformats.org/officeDocument/2006/relationships/image" Target="../media/image135.wmf"/><Relationship Id="rId1" Type="http://schemas.openxmlformats.org/officeDocument/2006/relationships/vmlDrawing" Target="../drawings/vmlDrawing11.vml"/><Relationship Id="rId6" Type="http://schemas.openxmlformats.org/officeDocument/2006/relationships/oleObject" Target="../embeddings/oleObject119.bin"/><Relationship Id="rId11" Type="http://schemas.openxmlformats.org/officeDocument/2006/relationships/image" Target="../media/image126.wmf"/><Relationship Id="rId24" Type="http://schemas.openxmlformats.org/officeDocument/2006/relationships/oleObject" Target="../embeddings/oleObject128.bin"/><Relationship Id="rId5" Type="http://schemas.openxmlformats.org/officeDocument/2006/relationships/image" Target="../media/image123.wmf"/><Relationship Id="rId15" Type="http://schemas.openxmlformats.org/officeDocument/2006/relationships/image" Target="../media/image128.wmf"/><Relationship Id="rId23" Type="http://schemas.openxmlformats.org/officeDocument/2006/relationships/image" Target="../media/image132.wmf"/><Relationship Id="rId28" Type="http://schemas.openxmlformats.org/officeDocument/2006/relationships/oleObject" Target="../embeddings/oleObject130.bin"/><Relationship Id="rId10" Type="http://schemas.openxmlformats.org/officeDocument/2006/relationships/oleObject" Target="../embeddings/oleObject121.bin"/><Relationship Id="rId19" Type="http://schemas.openxmlformats.org/officeDocument/2006/relationships/image" Target="../media/image130.wmf"/><Relationship Id="rId4" Type="http://schemas.openxmlformats.org/officeDocument/2006/relationships/oleObject" Target="../embeddings/oleObject118.bin"/><Relationship Id="rId9" Type="http://schemas.openxmlformats.org/officeDocument/2006/relationships/image" Target="../media/image125.wmf"/><Relationship Id="rId14" Type="http://schemas.openxmlformats.org/officeDocument/2006/relationships/oleObject" Target="../embeddings/oleObject123.bin"/><Relationship Id="rId22" Type="http://schemas.openxmlformats.org/officeDocument/2006/relationships/oleObject" Target="../embeddings/oleObject127.bin"/><Relationship Id="rId27" Type="http://schemas.openxmlformats.org/officeDocument/2006/relationships/image" Target="../media/image134.wmf"/></Relationships>
</file>

<file path=ppt/slides/_rels/slide14.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1.png"/><Relationship Id="rId3" Type="http://schemas.openxmlformats.org/officeDocument/2006/relationships/notesSlide" Target="../notesSlides/notesSlide13.xml"/><Relationship Id="rId7" Type="http://schemas.openxmlformats.org/officeDocument/2006/relationships/oleObject" Target="../embeddings/oleObject132.bin"/><Relationship Id="rId12" Type="http://schemas.openxmlformats.org/officeDocument/2006/relationships/image" Target="../media/image138.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36.wmf"/><Relationship Id="rId11" Type="http://schemas.openxmlformats.org/officeDocument/2006/relationships/oleObject" Target="../embeddings/oleObject134.bin"/><Relationship Id="rId5" Type="http://schemas.openxmlformats.org/officeDocument/2006/relationships/oleObject" Target="../embeddings/oleObject131.bin"/><Relationship Id="rId10" Type="http://schemas.openxmlformats.org/officeDocument/2006/relationships/image" Target="../media/image137.wmf"/><Relationship Id="rId4" Type="http://schemas.openxmlformats.org/officeDocument/2006/relationships/image" Target="../media/image139.png"/><Relationship Id="rId9" Type="http://schemas.openxmlformats.org/officeDocument/2006/relationships/oleObject" Target="../embeddings/oleObject133.bin"/><Relationship Id="rId14" Type="http://schemas.openxmlformats.org/officeDocument/2006/relationships/image" Target="../media/image142.png"/></Relationships>
</file>

<file path=ppt/slides/_rels/slide15.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50.png"/><Relationship Id="rId3" Type="http://schemas.openxmlformats.org/officeDocument/2006/relationships/notesSlide" Target="../notesSlides/notesSlide14.xml"/><Relationship Id="rId7" Type="http://schemas.openxmlformats.org/officeDocument/2006/relationships/image" Target="../media/image147.png"/><Relationship Id="rId12" Type="http://schemas.openxmlformats.org/officeDocument/2006/relationships/oleObject" Target="../embeddings/oleObject136.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46.png"/><Relationship Id="rId11" Type="http://schemas.openxmlformats.org/officeDocument/2006/relationships/image" Target="../media/image149.png"/><Relationship Id="rId5" Type="http://schemas.openxmlformats.org/officeDocument/2006/relationships/image" Target="../media/image145.png"/><Relationship Id="rId10" Type="http://schemas.openxmlformats.org/officeDocument/2006/relationships/image" Target="../media/image143.wmf"/><Relationship Id="rId4" Type="http://schemas.openxmlformats.org/officeDocument/2006/relationships/image" Target="../media/image144.png"/><Relationship Id="rId9" Type="http://schemas.openxmlformats.org/officeDocument/2006/relationships/oleObject" Target="../embeddings/oleObject135.bin"/><Relationship Id="rId14" Type="http://schemas.openxmlformats.org/officeDocument/2006/relationships/image" Target="../media/image151.png"/></Relationships>
</file>

<file path=ppt/slides/_rels/slide16.x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oleObject" Target="../embeddings/oleObject138.bin"/><Relationship Id="rId3" Type="http://schemas.openxmlformats.org/officeDocument/2006/relationships/notesSlide" Target="../notesSlides/notesSlide15.xml"/><Relationship Id="rId7" Type="http://schemas.openxmlformats.org/officeDocument/2006/relationships/oleObject" Target="../embeddings/oleObject137.bin"/><Relationship Id="rId12" Type="http://schemas.openxmlformats.org/officeDocument/2006/relationships/image" Target="../media/image147.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40.png"/><Relationship Id="rId11" Type="http://schemas.openxmlformats.org/officeDocument/2006/relationships/image" Target="../media/image148.png"/><Relationship Id="rId5" Type="http://schemas.openxmlformats.org/officeDocument/2006/relationships/image" Target="../media/image154.emf"/><Relationship Id="rId10" Type="http://schemas.openxmlformats.org/officeDocument/2006/relationships/image" Target="../media/image145.png"/><Relationship Id="rId4" Type="http://schemas.openxmlformats.org/officeDocument/2006/relationships/image" Target="../media/image153.png"/><Relationship Id="rId9" Type="http://schemas.openxmlformats.org/officeDocument/2006/relationships/image" Target="../media/image144.png"/><Relationship Id="rId14" Type="http://schemas.openxmlformats.org/officeDocument/2006/relationships/image" Target="../media/image143.wmf"/></Relationships>
</file>

<file path=ppt/slides/_rels/slide17.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157.wmf"/><Relationship Id="rId18" Type="http://schemas.openxmlformats.org/officeDocument/2006/relationships/oleObject" Target="../embeddings/oleObject144.bin"/><Relationship Id="rId3" Type="http://schemas.openxmlformats.org/officeDocument/2006/relationships/notesSlide" Target="../notesSlides/notesSlide16.xml"/><Relationship Id="rId21" Type="http://schemas.openxmlformats.org/officeDocument/2006/relationships/image" Target="../media/image161.wmf"/><Relationship Id="rId7" Type="http://schemas.openxmlformats.org/officeDocument/2006/relationships/image" Target="../media/image3.png"/><Relationship Id="rId12" Type="http://schemas.openxmlformats.org/officeDocument/2006/relationships/oleObject" Target="../embeddings/oleObject141.bin"/><Relationship Id="rId17" Type="http://schemas.openxmlformats.org/officeDocument/2006/relationships/image" Target="../media/image159.wmf"/><Relationship Id="rId25" Type="http://schemas.openxmlformats.org/officeDocument/2006/relationships/image" Target="../media/image167.png"/><Relationship Id="rId2" Type="http://schemas.openxmlformats.org/officeDocument/2006/relationships/slideLayout" Target="../slideLayouts/slideLayout7.xml"/><Relationship Id="rId16" Type="http://schemas.openxmlformats.org/officeDocument/2006/relationships/oleObject" Target="../embeddings/oleObject143.bin"/><Relationship Id="rId20" Type="http://schemas.openxmlformats.org/officeDocument/2006/relationships/oleObject" Target="../embeddings/oleObject145.bin"/><Relationship Id="rId1" Type="http://schemas.openxmlformats.org/officeDocument/2006/relationships/vmlDrawing" Target="../drawings/vmlDrawing15.vml"/><Relationship Id="rId6" Type="http://schemas.openxmlformats.org/officeDocument/2006/relationships/image" Target="../media/image163.jpeg"/><Relationship Id="rId11" Type="http://schemas.openxmlformats.org/officeDocument/2006/relationships/image" Target="../media/image165.png"/><Relationship Id="rId24" Type="http://schemas.openxmlformats.org/officeDocument/2006/relationships/image" Target="../media/image166.png"/><Relationship Id="rId5" Type="http://schemas.openxmlformats.org/officeDocument/2006/relationships/image" Target="../media/image155.wmf"/><Relationship Id="rId15" Type="http://schemas.openxmlformats.org/officeDocument/2006/relationships/image" Target="../media/image158.wmf"/><Relationship Id="rId23" Type="http://schemas.openxmlformats.org/officeDocument/2006/relationships/image" Target="../media/image162.wmf"/><Relationship Id="rId10" Type="http://schemas.openxmlformats.org/officeDocument/2006/relationships/image" Target="../media/image156.wmf"/><Relationship Id="rId19" Type="http://schemas.openxmlformats.org/officeDocument/2006/relationships/image" Target="../media/image160.wmf"/><Relationship Id="rId4" Type="http://schemas.openxmlformats.org/officeDocument/2006/relationships/oleObject" Target="../embeddings/oleObject139.bin"/><Relationship Id="rId9" Type="http://schemas.openxmlformats.org/officeDocument/2006/relationships/oleObject" Target="../embeddings/oleObject140.bin"/><Relationship Id="rId14" Type="http://schemas.openxmlformats.org/officeDocument/2006/relationships/oleObject" Target="../embeddings/oleObject142.bin"/><Relationship Id="rId22" Type="http://schemas.openxmlformats.org/officeDocument/2006/relationships/oleObject" Target="../embeddings/oleObject146.bin"/></Relationships>
</file>

<file path=ppt/slides/_rels/slide18.xml.rels><?xml version="1.0" encoding="UTF-8" standalone="yes"?>
<Relationships xmlns="http://schemas.openxmlformats.org/package/2006/relationships"><Relationship Id="rId8" Type="http://schemas.openxmlformats.org/officeDocument/2006/relationships/image" Target="../media/image169.wmf"/><Relationship Id="rId13" Type="http://schemas.openxmlformats.org/officeDocument/2006/relationships/oleObject" Target="../embeddings/oleObject151.bin"/><Relationship Id="rId3" Type="http://schemas.openxmlformats.org/officeDocument/2006/relationships/notesSlide" Target="../notesSlides/notesSlide17.xml"/><Relationship Id="rId7" Type="http://schemas.openxmlformats.org/officeDocument/2006/relationships/oleObject" Target="../embeddings/oleObject148.bin"/><Relationship Id="rId12" Type="http://schemas.openxmlformats.org/officeDocument/2006/relationships/image" Target="../media/image171.wmf"/><Relationship Id="rId17" Type="http://schemas.openxmlformats.org/officeDocument/2006/relationships/image" Target="../media/image173.wmf"/><Relationship Id="rId2" Type="http://schemas.openxmlformats.org/officeDocument/2006/relationships/slideLayout" Target="../slideLayouts/slideLayout7.xml"/><Relationship Id="rId16" Type="http://schemas.openxmlformats.org/officeDocument/2006/relationships/oleObject" Target="../embeddings/oleObject152.bin"/><Relationship Id="rId1" Type="http://schemas.openxmlformats.org/officeDocument/2006/relationships/vmlDrawing" Target="../drawings/vmlDrawing16.vml"/><Relationship Id="rId6" Type="http://schemas.openxmlformats.org/officeDocument/2006/relationships/image" Target="../media/image168.wmf"/><Relationship Id="rId11" Type="http://schemas.openxmlformats.org/officeDocument/2006/relationships/oleObject" Target="../embeddings/oleObject150.bin"/><Relationship Id="rId5" Type="http://schemas.openxmlformats.org/officeDocument/2006/relationships/oleObject" Target="../embeddings/oleObject147.bin"/><Relationship Id="rId15" Type="http://schemas.openxmlformats.org/officeDocument/2006/relationships/image" Target="../media/image164.png"/><Relationship Id="rId10" Type="http://schemas.openxmlformats.org/officeDocument/2006/relationships/image" Target="../media/image170.wmf"/><Relationship Id="rId4" Type="http://schemas.openxmlformats.org/officeDocument/2006/relationships/image" Target="../media/image174.png"/><Relationship Id="rId9" Type="http://schemas.openxmlformats.org/officeDocument/2006/relationships/oleObject" Target="../embeddings/oleObject149.bin"/><Relationship Id="rId14" Type="http://schemas.openxmlformats.org/officeDocument/2006/relationships/image" Target="../media/image172.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55.bin"/><Relationship Id="rId3" Type="http://schemas.openxmlformats.org/officeDocument/2006/relationships/notesSlide" Target="../notesSlides/notesSlide18.xml"/><Relationship Id="rId7" Type="http://schemas.openxmlformats.org/officeDocument/2006/relationships/image" Target="../media/image176.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154.bin"/><Relationship Id="rId11" Type="http://schemas.openxmlformats.org/officeDocument/2006/relationships/image" Target="../media/image178.wmf"/><Relationship Id="rId5" Type="http://schemas.openxmlformats.org/officeDocument/2006/relationships/image" Target="../media/image175.emf"/><Relationship Id="rId10" Type="http://schemas.openxmlformats.org/officeDocument/2006/relationships/oleObject" Target="../embeddings/oleObject156.bin"/><Relationship Id="rId4" Type="http://schemas.openxmlformats.org/officeDocument/2006/relationships/oleObject" Target="../embeddings/oleObject153.bin"/><Relationship Id="rId9" Type="http://schemas.openxmlformats.org/officeDocument/2006/relationships/image" Target="../media/image177.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notesSlide" Target="../notesSlides/notesSlide19.xml"/><Relationship Id="rId7" Type="http://schemas.openxmlformats.org/officeDocument/2006/relationships/image" Target="../media/image15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158.bin"/><Relationship Id="rId5" Type="http://schemas.openxmlformats.org/officeDocument/2006/relationships/image" Target="../media/image156.wmf"/><Relationship Id="rId10" Type="http://schemas.openxmlformats.org/officeDocument/2006/relationships/image" Target="../media/image180.png"/><Relationship Id="rId4" Type="http://schemas.openxmlformats.org/officeDocument/2006/relationships/oleObject" Target="../embeddings/oleObject157.bin"/><Relationship Id="rId9" Type="http://schemas.openxmlformats.org/officeDocument/2006/relationships/image" Target="../media/image179.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61.bin"/><Relationship Id="rId13" Type="http://schemas.openxmlformats.org/officeDocument/2006/relationships/image" Target="../media/image185.wmf"/><Relationship Id="rId18" Type="http://schemas.openxmlformats.org/officeDocument/2006/relationships/image" Target="../media/image4.jpeg"/><Relationship Id="rId3" Type="http://schemas.openxmlformats.org/officeDocument/2006/relationships/notesSlide" Target="../notesSlides/notesSlide20.xml"/><Relationship Id="rId21" Type="http://schemas.openxmlformats.org/officeDocument/2006/relationships/image" Target="../media/image188.wmf"/><Relationship Id="rId7" Type="http://schemas.openxmlformats.org/officeDocument/2006/relationships/image" Target="../media/image182.wmf"/><Relationship Id="rId12" Type="http://schemas.openxmlformats.org/officeDocument/2006/relationships/oleObject" Target="../embeddings/oleObject163.bin"/><Relationship Id="rId17" Type="http://schemas.openxmlformats.org/officeDocument/2006/relationships/image" Target="../media/image187.wmf"/><Relationship Id="rId25" Type="http://schemas.openxmlformats.org/officeDocument/2006/relationships/image" Target="../media/image190.wmf"/><Relationship Id="rId2" Type="http://schemas.openxmlformats.org/officeDocument/2006/relationships/slideLayout" Target="../slideLayouts/slideLayout12.xml"/><Relationship Id="rId16" Type="http://schemas.openxmlformats.org/officeDocument/2006/relationships/oleObject" Target="../embeddings/oleObject165.bin"/><Relationship Id="rId20" Type="http://schemas.openxmlformats.org/officeDocument/2006/relationships/oleObject" Target="../embeddings/oleObject166.bin"/><Relationship Id="rId1" Type="http://schemas.openxmlformats.org/officeDocument/2006/relationships/vmlDrawing" Target="../drawings/vmlDrawing19.vml"/><Relationship Id="rId6" Type="http://schemas.openxmlformats.org/officeDocument/2006/relationships/oleObject" Target="../embeddings/oleObject160.bin"/><Relationship Id="rId11" Type="http://schemas.openxmlformats.org/officeDocument/2006/relationships/image" Target="../media/image184.wmf"/><Relationship Id="rId24" Type="http://schemas.openxmlformats.org/officeDocument/2006/relationships/oleObject" Target="../embeddings/oleObject168.bin"/><Relationship Id="rId5" Type="http://schemas.openxmlformats.org/officeDocument/2006/relationships/image" Target="../media/image181.wmf"/><Relationship Id="rId15" Type="http://schemas.openxmlformats.org/officeDocument/2006/relationships/image" Target="../media/image186.wmf"/><Relationship Id="rId23" Type="http://schemas.openxmlformats.org/officeDocument/2006/relationships/image" Target="../media/image189.wmf"/><Relationship Id="rId10" Type="http://schemas.openxmlformats.org/officeDocument/2006/relationships/oleObject" Target="../embeddings/oleObject162.bin"/><Relationship Id="rId19" Type="http://schemas.openxmlformats.org/officeDocument/2006/relationships/image" Target="../media/image3.png"/><Relationship Id="rId4" Type="http://schemas.openxmlformats.org/officeDocument/2006/relationships/oleObject" Target="../embeddings/oleObject159.bin"/><Relationship Id="rId9" Type="http://schemas.openxmlformats.org/officeDocument/2006/relationships/image" Target="../media/image183.wmf"/><Relationship Id="rId14" Type="http://schemas.openxmlformats.org/officeDocument/2006/relationships/oleObject" Target="../embeddings/oleObject164.bin"/><Relationship Id="rId22" Type="http://schemas.openxmlformats.org/officeDocument/2006/relationships/oleObject" Target="../embeddings/oleObject167.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70.wmf"/><Relationship Id="rId18" Type="http://schemas.openxmlformats.org/officeDocument/2006/relationships/image" Target="../media/image196.jpeg"/><Relationship Id="rId3" Type="http://schemas.openxmlformats.org/officeDocument/2006/relationships/notesSlide" Target="../notesSlides/notesSlide21.xml"/><Relationship Id="rId21" Type="http://schemas.openxmlformats.org/officeDocument/2006/relationships/image" Target="../media/image194.wmf"/><Relationship Id="rId7" Type="http://schemas.openxmlformats.org/officeDocument/2006/relationships/image" Target="../media/image192.wmf"/><Relationship Id="rId12" Type="http://schemas.openxmlformats.org/officeDocument/2006/relationships/oleObject" Target="../embeddings/oleObject173.bin"/><Relationship Id="rId17" Type="http://schemas.openxmlformats.org/officeDocument/2006/relationships/image" Target="../media/image193.wmf"/><Relationship Id="rId2" Type="http://schemas.openxmlformats.org/officeDocument/2006/relationships/slideLayout" Target="../slideLayouts/slideLayout12.xml"/><Relationship Id="rId16" Type="http://schemas.openxmlformats.org/officeDocument/2006/relationships/oleObject" Target="../embeddings/oleObject175.bin"/><Relationship Id="rId20" Type="http://schemas.openxmlformats.org/officeDocument/2006/relationships/oleObject" Target="../embeddings/oleObject176.bin"/><Relationship Id="rId1" Type="http://schemas.openxmlformats.org/officeDocument/2006/relationships/vmlDrawing" Target="../drawings/vmlDrawing20.vml"/><Relationship Id="rId6" Type="http://schemas.openxmlformats.org/officeDocument/2006/relationships/oleObject" Target="../embeddings/oleObject170.bin"/><Relationship Id="rId11" Type="http://schemas.openxmlformats.org/officeDocument/2006/relationships/image" Target="../media/image69.wmf"/><Relationship Id="rId24" Type="http://schemas.openxmlformats.org/officeDocument/2006/relationships/image" Target="../media/image195.wmf"/><Relationship Id="rId5" Type="http://schemas.openxmlformats.org/officeDocument/2006/relationships/image" Target="../media/image191.wmf"/><Relationship Id="rId15" Type="http://schemas.openxmlformats.org/officeDocument/2006/relationships/image" Target="../media/image71.wmf"/><Relationship Id="rId23" Type="http://schemas.openxmlformats.org/officeDocument/2006/relationships/oleObject" Target="../embeddings/oleObject177.bin"/><Relationship Id="rId10" Type="http://schemas.openxmlformats.org/officeDocument/2006/relationships/oleObject" Target="../embeddings/oleObject172.bin"/><Relationship Id="rId19" Type="http://schemas.openxmlformats.org/officeDocument/2006/relationships/image" Target="../media/image3.png"/><Relationship Id="rId4" Type="http://schemas.openxmlformats.org/officeDocument/2006/relationships/oleObject" Target="../embeddings/oleObject169.bin"/><Relationship Id="rId9" Type="http://schemas.openxmlformats.org/officeDocument/2006/relationships/image" Target="../media/image68.wmf"/><Relationship Id="rId14" Type="http://schemas.openxmlformats.org/officeDocument/2006/relationships/oleObject" Target="../embeddings/oleObject174.bin"/><Relationship Id="rId2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97.gi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80.bin"/><Relationship Id="rId13" Type="http://schemas.openxmlformats.org/officeDocument/2006/relationships/oleObject" Target="../embeddings/oleObject183.bin"/><Relationship Id="rId18" Type="http://schemas.openxmlformats.org/officeDocument/2006/relationships/image" Target="../media/image202.wmf"/><Relationship Id="rId26" Type="http://schemas.openxmlformats.org/officeDocument/2006/relationships/image" Target="../media/image206.wmf"/><Relationship Id="rId3" Type="http://schemas.openxmlformats.org/officeDocument/2006/relationships/image" Target="../media/image142.png"/><Relationship Id="rId21" Type="http://schemas.openxmlformats.org/officeDocument/2006/relationships/oleObject" Target="../embeddings/oleObject187.bin"/><Relationship Id="rId7" Type="http://schemas.openxmlformats.org/officeDocument/2006/relationships/image" Target="../media/image9.wmf"/><Relationship Id="rId12" Type="http://schemas.openxmlformats.org/officeDocument/2006/relationships/oleObject" Target="../embeddings/oleObject182.bin"/><Relationship Id="rId17" Type="http://schemas.openxmlformats.org/officeDocument/2006/relationships/oleObject" Target="../embeddings/oleObject185.bin"/><Relationship Id="rId25" Type="http://schemas.openxmlformats.org/officeDocument/2006/relationships/oleObject" Target="../embeddings/oleObject189.bin"/><Relationship Id="rId2" Type="http://schemas.openxmlformats.org/officeDocument/2006/relationships/slideLayout" Target="../slideLayouts/slideLayout12.xml"/><Relationship Id="rId16" Type="http://schemas.openxmlformats.org/officeDocument/2006/relationships/image" Target="../media/image201.wmf"/><Relationship Id="rId20" Type="http://schemas.openxmlformats.org/officeDocument/2006/relationships/image" Target="../media/image203.wmf"/><Relationship Id="rId29" Type="http://schemas.openxmlformats.org/officeDocument/2006/relationships/image" Target="../media/image209.emf"/><Relationship Id="rId1" Type="http://schemas.openxmlformats.org/officeDocument/2006/relationships/vmlDrawing" Target="../drawings/vmlDrawing21.vml"/><Relationship Id="rId6" Type="http://schemas.openxmlformats.org/officeDocument/2006/relationships/oleObject" Target="../embeddings/oleObject179.bin"/><Relationship Id="rId11" Type="http://schemas.openxmlformats.org/officeDocument/2006/relationships/image" Target="../media/image199.wmf"/><Relationship Id="rId24" Type="http://schemas.openxmlformats.org/officeDocument/2006/relationships/image" Target="../media/image205.wmf"/><Relationship Id="rId32" Type="http://schemas.openxmlformats.org/officeDocument/2006/relationships/image" Target="../media/image140.png"/><Relationship Id="rId5" Type="http://schemas.openxmlformats.org/officeDocument/2006/relationships/image" Target="../media/image198.wmf"/><Relationship Id="rId15" Type="http://schemas.openxmlformats.org/officeDocument/2006/relationships/oleObject" Target="../embeddings/oleObject184.bin"/><Relationship Id="rId23" Type="http://schemas.openxmlformats.org/officeDocument/2006/relationships/oleObject" Target="../embeddings/oleObject188.bin"/><Relationship Id="rId28" Type="http://schemas.openxmlformats.org/officeDocument/2006/relationships/image" Target="../media/image207.wmf"/><Relationship Id="rId10" Type="http://schemas.openxmlformats.org/officeDocument/2006/relationships/oleObject" Target="../embeddings/oleObject181.bin"/><Relationship Id="rId19" Type="http://schemas.openxmlformats.org/officeDocument/2006/relationships/oleObject" Target="../embeddings/oleObject186.bin"/><Relationship Id="rId31" Type="http://schemas.openxmlformats.org/officeDocument/2006/relationships/image" Target="../media/image208.wmf"/><Relationship Id="rId4" Type="http://schemas.openxmlformats.org/officeDocument/2006/relationships/oleObject" Target="../embeddings/oleObject178.bin"/><Relationship Id="rId9" Type="http://schemas.openxmlformats.org/officeDocument/2006/relationships/image" Target="../media/image10.wmf"/><Relationship Id="rId14" Type="http://schemas.openxmlformats.org/officeDocument/2006/relationships/image" Target="../media/image200.wmf"/><Relationship Id="rId22" Type="http://schemas.openxmlformats.org/officeDocument/2006/relationships/image" Target="../media/image204.wmf"/><Relationship Id="rId27" Type="http://schemas.openxmlformats.org/officeDocument/2006/relationships/oleObject" Target="../embeddings/oleObject190.bin"/><Relationship Id="rId30" Type="http://schemas.openxmlformats.org/officeDocument/2006/relationships/oleObject" Target="../embeddings/oleObject191.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94.bin"/><Relationship Id="rId13" Type="http://schemas.openxmlformats.org/officeDocument/2006/relationships/oleObject" Target="../embeddings/oleObject196.bin"/><Relationship Id="rId18" Type="http://schemas.openxmlformats.org/officeDocument/2006/relationships/image" Target="../media/image215.wmf"/><Relationship Id="rId3" Type="http://schemas.openxmlformats.org/officeDocument/2006/relationships/notesSlide" Target="../notesSlides/notesSlide23.xml"/><Relationship Id="rId21" Type="http://schemas.openxmlformats.org/officeDocument/2006/relationships/oleObject" Target="../embeddings/oleObject200.bin"/><Relationship Id="rId7" Type="http://schemas.openxmlformats.org/officeDocument/2006/relationships/image" Target="../media/image40.wmf"/><Relationship Id="rId12" Type="http://schemas.openxmlformats.org/officeDocument/2006/relationships/image" Target="../media/image29.png"/><Relationship Id="rId17" Type="http://schemas.openxmlformats.org/officeDocument/2006/relationships/oleObject" Target="../embeddings/oleObject198.bin"/><Relationship Id="rId2" Type="http://schemas.openxmlformats.org/officeDocument/2006/relationships/slideLayout" Target="../slideLayouts/slideLayout12.xml"/><Relationship Id="rId16" Type="http://schemas.openxmlformats.org/officeDocument/2006/relationships/image" Target="../media/image214.wmf"/><Relationship Id="rId20" Type="http://schemas.openxmlformats.org/officeDocument/2006/relationships/image" Target="../media/image27.wmf"/><Relationship Id="rId1" Type="http://schemas.openxmlformats.org/officeDocument/2006/relationships/vmlDrawing" Target="../drawings/vmlDrawing22.vml"/><Relationship Id="rId6" Type="http://schemas.openxmlformats.org/officeDocument/2006/relationships/oleObject" Target="../embeddings/oleObject193.bin"/><Relationship Id="rId11" Type="http://schemas.openxmlformats.org/officeDocument/2006/relationships/image" Target="../media/image212.wmf"/><Relationship Id="rId24" Type="http://schemas.openxmlformats.org/officeDocument/2006/relationships/image" Target="../media/image30.jpeg"/><Relationship Id="rId5" Type="http://schemas.openxmlformats.org/officeDocument/2006/relationships/image" Target="../media/image210.wmf"/><Relationship Id="rId15" Type="http://schemas.openxmlformats.org/officeDocument/2006/relationships/oleObject" Target="../embeddings/oleObject197.bin"/><Relationship Id="rId23" Type="http://schemas.openxmlformats.org/officeDocument/2006/relationships/image" Target="../media/image216.png"/><Relationship Id="rId10" Type="http://schemas.openxmlformats.org/officeDocument/2006/relationships/oleObject" Target="../embeddings/oleObject195.bin"/><Relationship Id="rId19" Type="http://schemas.openxmlformats.org/officeDocument/2006/relationships/oleObject" Target="../embeddings/oleObject199.bin"/><Relationship Id="rId4" Type="http://schemas.openxmlformats.org/officeDocument/2006/relationships/oleObject" Target="../embeddings/oleObject192.bin"/><Relationship Id="rId9" Type="http://schemas.openxmlformats.org/officeDocument/2006/relationships/image" Target="../media/image211.wmf"/><Relationship Id="rId14" Type="http://schemas.openxmlformats.org/officeDocument/2006/relationships/image" Target="../media/image213.wmf"/><Relationship Id="rId22" Type="http://schemas.openxmlformats.org/officeDocument/2006/relationships/image" Target="../media/image28.wmf"/></Relationships>
</file>

<file path=ppt/slides/_rels/slide26.xml.rels><?xml version="1.0" encoding="UTF-8" standalone="yes"?>
<Relationships xmlns="http://schemas.openxmlformats.org/package/2006/relationships"><Relationship Id="rId8" Type="http://schemas.openxmlformats.org/officeDocument/2006/relationships/image" Target="../media/image217.wmf"/><Relationship Id="rId3" Type="http://schemas.openxmlformats.org/officeDocument/2006/relationships/notesSlide" Target="../notesSlides/notesSlide24.xml"/><Relationship Id="rId7" Type="http://schemas.openxmlformats.org/officeDocument/2006/relationships/oleObject" Target="../embeddings/oleObject201.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220.png"/><Relationship Id="rId5" Type="http://schemas.openxmlformats.org/officeDocument/2006/relationships/image" Target="../media/image219.png"/><Relationship Id="rId4" Type="http://schemas.openxmlformats.org/officeDocument/2006/relationships/image" Target="../media/image218.png"/></Relationships>
</file>

<file path=ppt/slides/_rels/slide27.xml.rels><?xml version="1.0" encoding="UTF-8" standalone="yes"?>
<Relationships xmlns="http://schemas.openxmlformats.org/package/2006/relationships"><Relationship Id="rId13" Type="http://schemas.openxmlformats.org/officeDocument/2006/relationships/image" Target="../media/image225.wmf"/><Relationship Id="rId18" Type="http://schemas.openxmlformats.org/officeDocument/2006/relationships/oleObject" Target="../embeddings/oleObject209.bin"/><Relationship Id="rId26" Type="http://schemas.openxmlformats.org/officeDocument/2006/relationships/image" Target="../media/image240.emf"/><Relationship Id="rId39" Type="http://schemas.openxmlformats.org/officeDocument/2006/relationships/image" Target="../media/image97.wmf"/><Relationship Id="rId3" Type="http://schemas.openxmlformats.org/officeDocument/2006/relationships/notesSlide" Target="../notesSlides/notesSlide25.xml"/><Relationship Id="rId21" Type="http://schemas.openxmlformats.org/officeDocument/2006/relationships/oleObject" Target="../embeddings/oleObject210.bin"/><Relationship Id="rId34" Type="http://schemas.openxmlformats.org/officeDocument/2006/relationships/oleObject" Target="../embeddings/oleObject215.bin"/><Relationship Id="rId42" Type="http://schemas.openxmlformats.org/officeDocument/2006/relationships/oleObject" Target="../embeddings/oleObject219.bin"/><Relationship Id="rId47" Type="http://schemas.openxmlformats.org/officeDocument/2006/relationships/image" Target="../media/image121.png"/><Relationship Id="rId50" Type="http://schemas.openxmlformats.org/officeDocument/2006/relationships/image" Target="../media/image242.emf"/><Relationship Id="rId7" Type="http://schemas.openxmlformats.org/officeDocument/2006/relationships/image" Target="../media/image222.wmf"/><Relationship Id="rId12" Type="http://schemas.openxmlformats.org/officeDocument/2006/relationships/oleObject" Target="../embeddings/oleObject206.bin"/><Relationship Id="rId17" Type="http://schemas.openxmlformats.org/officeDocument/2006/relationships/image" Target="../media/image227.wmf"/><Relationship Id="rId25" Type="http://schemas.openxmlformats.org/officeDocument/2006/relationships/image" Target="../media/image230.wmf"/><Relationship Id="rId33" Type="http://schemas.openxmlformats.org/officeDocument/2006/relationships/image" Target="../media/image233.wmf"/><Relationship Id="rId38" Type="http://schemas.openxmlformats.org/officeDocument/2006/relationships/oleObject" Target="../embeddings/oleObject217.bin"/><Relationship Id="rId46" Type="http://schemas.openxmlformats.org/officeDocument/2006/relationships/image" Target="../media/image101.emf"/><Relationship Id="rId2" Type="http://schemas.openxmlformats.org/officeDocument/2006/relationships/slideLayout" Target="../slideLayouts/slideLayout12.xml"/><Relationship Id="rId16" Type="http://schemas.openxmlformats.org/officeDocument/2006/relationships/oleObject" Target="../embeddings/oleObject208.bin"/><Relationship Id="rId20" Type="http://schemas.openxmlformats.org/officeDocument/2006/relationships/image" Target="../media/image238.jpeg"/><Relationship Id="rId29" Type="http://schemas.openxmlformats.org/officeDocument/2006/relationships/image" Target="../media/image231.wmf"/><Relationship Id="rId41" Type="http://schemas.openxmlformats.org/officeDocument/2006/relationships/image" Target="../media/image235.wmf"/><Relationship Id="rId1" Type="http://schemas.openxmlformats.org/officeDocument/2006/relationships/vmlDrawing" Target="../drawings/vmlDrawing24.vml"/><Relationship Id="rId6" Type="http://schemas.openxmlformats.org/officeDocument/2006/relationships/oleObject" Target="../embeddings/oleObject203.bin"/><Relationship Id="rId11" Type="http://schemas.openxmlformats.org/officeDocument/2006/relationships/image" Target="../media/image224.wmf"/><Relationship Id="rId24" Type="http://schemas.openxmlformats.org/officeDocument/2006/relationships/oleObject" Target="../embeddings/oleObject211.bin"/><Relationship Id="rId32" Type="http://schemas.openxmlformats.org/officeDocument/2006/relationships/oleObject" Target="../embeddings/oleObject214.bin"/><Relationship Id="rId37" Type="http://schemas.openxmlformats.org/officeDocument/2006/relationships/image" Target="../media/image96.wmf"/><Relationship Id="rId40" Type="http://schemas.openxmlformats.org/officeDocument/2006/relationships/oleObject" Target="../embeddings/oleObject218.bin"/><Relationship Id="rId45" Type="http://schemas.openxmlformats.org/officeDocument/2006/relationships/image" Target="../media/image236.wmf"/><Relationship Id="rId5" Type="http://schemas.openxmlformats.org/officeDocument/2006/relationships/image" Target="../media/image221.wmf"/><Relationship Id="rId15" Type="http://schemas.openxmlformats.org/officeDocument/2006/relationships/image" Target="../media/image226.wmf"/><Relationship Id="rId23" Type="http://schemas.openxmlformats.org/officeDocument/2006/relationships/image" Target="../media/image239.jpeg"/><Relationship Id="rId28" Type="http://schemas.openxmlformats.org/officeDocument/2006/relationships/oleObject" Target="../embeddings/oleObject212.bin"/><Relationship Id="rId36" Type="http://schemas.openxmlformats.org/officeDocument/2006/relationships/oleObject" Target="../embeddings/oleObject216.bin"/><Relationship Id="rId49" Type="http://schemas.openxmlformats.org/officeDocument/2006/relationships/image" Target="../media/image237.wmf"/><Relationship Id="rId10" Type="http://schemas.openxmlformats.org/officeDocument/2006/relationships/oleObject" Target="../embeddings/oleObject205.bin"/><Relationship Id="rId19" Type="http://schemas.openxmlformats.org/officeDocument/2006/relationships/image" Target="../media/image228.wmf"/><Relationship Id="rId31" Type="http://schemas.openxmlformats.org/officeDocument/2006/relationships/image" Target="../media/image232.wmf"/><Relationship Id="rId44" Type="http://schemas.openxmlformats.org/officeDocument/2006/relationships/oleObject" Target="../embeddings/oleObject220.bin"/><Relationship Id="rId4" Type="http://schemas.openxmlformats.org/officeDocument/2006/relationships/oleObject" Target="../embeddings/oleObject202.bin"/><Relationship Id="rId9" Type="http://schemas.openxmlformats.org/officeDocument/2006/relationships/image" Target="../media/image223.wmf"/><Relationship Id="rId14" Type="http://schemas.openxmlformats.org/officeDocument/2006/relationships/oleObject" Target="../embeddings/oleObject207.bin"/><Relationship Id="rId22" Type="http://schemas.openxmlformats.org/officeDocument/2006/relationships/image" Target="../media/image229.wmf"/><Relationship Id="rId27" Type="http://schemas.openxmlformats.org/officeDocument/2006/relationships/image" Target="../media/image241.jpeg"/><Relationship Id="rId30" Type="http://schemas.openxmlformats.org/officeDocument/2006/relationships/oleObject" Target="../embeddings/oleObject213.bin"/><Relationship Id="rId35" Type="http://schemas.openxmlformats.org/officeDocument/2006/relationships/image" Target="../media/image234.wmf"/><Relationship Id="rId43" Type="http://schemas.openxmlformats.org/officeDocument/2006/relationships/image" Target="../media/image87.wmf"/><Relationship Id="rId48" Type="http://schemas.openxmlformats.org/officeDocument/2006/relationships/oleObject" Target="../embeddings/oleObject221.bin"/><Relationship Id="rId8" Type="http://schemas.openxmlformats.org/officeDocument/2006/relationships/oleObject" Target="../embeddings/oleObject204.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24.bin"/><Relationship Id="rId13" Type="http://schemas.openxmlformats.org/officeDocument/2006/relationships/image" Target="../media/image247.wmf"/><Relationship Id="rId18" Type="http://schemas.openxmlformats.org/officeDocument/2006/relationships/image" Target="../media/image3.png"/><Relationship Id="rId3" Type="http://schemas.openxmlformats.org/officeDocument/2006/relationships/notesSlide" Target="../notesSlides/notesSlide26.xml"/><Relationship Id="rId21" Type="http://schemas.openxmlformats.org/officeDocument/2006/relationships/image" Target="../media/image250.png"/><Relationship Id="rId7" Type="http://schemas.openxmlformats.org/officeDocument/2006/relationships/image" Target="../media/image244.wmf"/><Relationship Id="rId12" Type="http://schemas.openxmlformats.org/officeDocument/2006/relationships/oleObject" Target="../embeddings/oleObject226.bin"/><Relationship Id="rId17" Type="http://schemas.openxmlformats.org/officeDocument/2006/relationships/image" Target="../media/image163.jpeg"/><Relationship Id="rId2" Type="http://schemas.openxmlformats.org/officeDocument/2006/relationships/slideLayout" Target="../slideLayouts/slideLayout12.xml"/><Relationship Id="rId16" Type="http://schemas.openxmlformats.org/officeDocument/2006/relationships/image" Target="../media/image248.wmf"/><Relationship Id="rId20" Type="http://schemas.openxmlformats.org/officeDocument/2006/relationships/image" Target="../media/image249.wmf"/><Relationship Id="rId1" Type="http://schemas.openxmlformats.org/officeDocument/2006/relationships/vmlDrawing" Target="../drawings/vmlDrawing25.vml"/><Relationship Id="rId6" Type="http://schemas.openxmlformats.org/officeDocument/2006/relationships/oleObject" Target="../embeddings/oleObject223.bin"/><Relationship Id="rId11" Type="http://schemas.openxmlformats.org/officeDocument/2006/relationships/image" Target="../media/image246.wmf"/><Relationship Id="rId5" Type="http://schemas.openxmlformats.org/officeDocument/2006/relationships/image" Target="../media/image243.wmf"/><Relationship Id="rId15" Type="http://schemas.openxmlformats.org/officeDocument/2006/relationships/oleObject" Target="../embeddings/oleObject228.bin"/><Relationship Id="rId10" Type="http://schemas.openxmlformats.org/officeDocument/2006/relationships/oleObject" Target="../embeddings/oleObject225.bin"/><Relationship Id="rId19" Type="http://schemas.openxmlformats.org/officeDocument/2006/relationships/oleObject" Target="../embeddings/oleObject229.bin"/><Relationship Id="rId4" Type="http://schemas.openxmlformats.org/officeDocument/2006/relationships/oleObject" Target="../embeddings/oleObject222.bin"/><Relationship Id="rId9" Type="http://schemas.openxmlformats.org/officeDocument/2006/relationships/image" Target="../media/image245.wmf"/><Relationship Id="rId14" Type="http://schemas.openxmlformats.org/officeDocument/2006/relationships/oleObject" Target="../embeddings/oleObject227.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32.bin"/><Relationship Id="rId13" Type="http://schemas.openxmlformats.org/officeDocument/2006/relationships/image" Target="../media/image255.wmf"/><Relationship Id="rId18" Type="http://schemas.openxmlformats.org/officeDocument/2006/relationships/image" Target="../media/image9.wmf"/><Relationship Id="rId3" Type="http://schemas.openxmlformats.org/officeDocument/2006/relationships/notesSlide" Target="../notesSlides/notesSlide27.xml"/><Relationship Id="rId21" Type="http://schemas.openxmlformats.org/officeDocument/2006/relationships/oleObject" Target="../embeddings/oleObject238.bin"/><Relationship Id="rId7" Type="http://schemas.openxmlformats.org/officeDocument/2006/relationships/image" Target="../media/image252.wmf"/><Relationship Id="rId12" Type="http://schemas.openxmlformats.org/officeDocument/2006/relationships/oleObject" Target="../embeddings/oleObject234.bin"/><Relationship Id="rId17" Type="http://schemas.openxmlformats.org/officeDocument/2006/relationships/oleObject" Target="../embeddings/oleObject236.bin"/><Relationship Id="rId2" Type="http://schemas.openxmlformats.org/officeDocument/2006/relationships/slideLayout" Target="../slideLayouts/slideLayout12.xml"/><Relationship Id="rId16" Type="http://schemas.openxmlformats.org/officeDocument/2006/relationships/image" Target="../media/image256.wmf"/><Relationship Id="rId20" Type="http://schemas.openxmlformats.org/officeDocument/2006/relationships/image" Target="../media/image10.wmf"/><Relationship Id="rId1" Type="http://schemas.openxmlformats.org/officeDocument/2006/relationships/vmlDrawing" Target="../drawings/vmlDrawing26.vml"/><Relationship Id="rId6" Type="http://schemas.openxmlformats.org/officeDocument/2006/relationships/oleObject" Target="../embeddings/oleObject231.bin"/><Relationship Id="rId11" Type="http://schemas.openxmlformats.org/officeDocument/2006/relationships/image" Target="../media/image254.wmf"/><Relationship Id="rId5" Type="http://schemas.openxmlformats.org/officeDocument/2006/relationships/image" Target="../media/image251.wmf"/><Relationship Id="rId15" Type="http://schemas.openxmlformats.org/officeDocument/2006/relationships/oleObject" Target="../embeddings/oleObject235.bin"/><Relationship Id="rId10" Type="http://schemas.openxmlformats.org/officeDocument/2006/relationships/oleObject" Target="../embeddings/oleObject233.bin"/><Relationship Id="rId19" Type="http://schemas.openxmlformats.org/officeDocument/2006/relationships/oleObject" Target="../embeddings/oleObject237.bin"/><Relationship Id="rId4" Type="http://schemas.openxmlformats.org/officeDocument/2006/relationships/oleObject" Target="../embeddings/oleObject230.bin"/><Relationship Id="rId9" Type="http://schemas.openxmlformats.org/officeDocument/2006/relationships/image" Target="../media/image253.wmf"/><Relationship Id="rId14" Type="http://schemas.openxmlformats.org/officeDocument/2006/relationships/image" Target="../media/image257.png"/><Relationship Id="rId22" Type="http://schemas.openxmlformats.org/officeDocument/2006/relationships/image" Target="../media/image199.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3.xml"/><Relationship Id="rId21" Type="http://schemas.openxmlformats.org/officeDocument/2006/relationships/image" Target="../media/image15.wmf"/><Relationship Id="rId7" Type="http://schemas.openxmlformats.org/officeDocument/2006/relationships/image" Target="../media/image8.wmf"/><Relationship Id="rId12" Type="http://schemas.openxmlformats.org/officeDocument/2006/relationships/oleObject" Target="../embeddings/oleObject5.bin"/><Relationship Id="rId17" Type="http://schemas.openxmlformats.org/officeDocument/2006/relationships/image" Target="../media/image13.wmf"/><Relationship Id="rId25" Type="http://schemas.openxmlformats.org/officeDocument/2006/relationships/image" Target="../media/image17.wmf"/><Relationship Id="rId2" Type="http://schemas.openxmlformats.org/officeDocument/2006/relationships/slideLayout" Target="../slideLayouts/slideLayout12.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19.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24" Type="http://schemas.openxmlformats.org/officeDocument/2006/relationships/oleObject" Target="../embeddings/oleObject11.bin"/><Relationship Id="rId5" Type="http://schemas.openxmlformats.org/officeDocument/2006/relationships/image" Target="../media/image7.wmf"/><Relationship Id="rId15" Type="http://schemas.openxmlformats.org/officeDocument/2006/relationships/image" Target="../media/image12.wmf"/><Relationship Id="rId23" Type="http://schemas.openxmlformats.org/officeDocument/2006/relationships/image" Target="../media/image16.wmf"/><Relationship Id="rId28" Type="http://schemas.openxmlformats.org/officeDocument/2006/relationships/oleObject" Target="../embeddings/oleObject13.bin"/><Relationship Id="rId10" Type="http://schemas.openxmlformats.org/officeDocument/2006/relationships/oleObject" Target="../embeddings/oleObject4.bin"/><Relationship Id="rId19"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9.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8.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40.bin"/><Relationship Id="rId13" Type="http://schemas.openxmlformats.org/officeDocument/2006/relationships/oleObject" Target="../embeddings/oleObject242.bin"/><Relationship Id="rId18" Type="http://schemas.openxmlformats.org/officeDocument/2006/relationships/oleObject" Target="../embeddings/oleObject244.bin"/><Relationship Id="rId26" Type="http://schemas.openxmlformats.org/officeDocument/2006/relationships/oleObject" Target="../embeddings/oleObject248.bin"/><Relationship Id="rId3" Type="http://schemas.openxmlformats.org/officeDocument/2006/relationships/notesSlide" Target="../notesSlides/notesSlide28.xml"/><Relationship Id="rId21" Type="http://schemas.openxmlformats.org/officeDocument/2006/relationships/image" Target="../media/image264.wmf"/><Relationship Id="rId7" Type="http://schemas.openxmlformats.org/officeDocument/2006/relationships/image" Target="../media/image270.png"/><Relationship Id="rId12" Type="http://schemas.openxmlformats.org/officeDocument/2006/relationships/image" Target="../media/image260.wmf"/><Relationship Id="rId17" Type="http://schemas.openxmlformats.org/officeDocument/2006/relationships/image" Target="../media/image262.wmf"/><Relationship Id="rId25" Type="http://schemas.openxmlformats.org/officeDocument/2006/relationships/image" Target="../media/image266.wmf"/><Relationship Id="rId33" Type="http://schemas.openxmlformats.org/officeDocument/2006/relationships/image" Target="../media/image244.wmf"/><Relationship Id="rId2" Type="http://schemas.openxmlformats.org/officeDocument/2006/relationships/slideLayout" Target="../slideLayouts/slideLayout12.xml"/><Relationship Id="rId16" Type="http://schemas.openxmlformats.org/officeDocument/2006/relationships/oleObject" Target="../embeddings/oleObject243.bin"/><Relationship Id="rId20" Type="http://schemas.openxmlformats.org/officeDocument/2006/relationships/oleObject" Target="../embeddings/oleObject245.bin"/><Relationship Id="rId29" Type="http://schemas.openxmlformats.org/officeDocument/2006/relationships/image" Target="../media/image268.wmf"/><Relationship Id="rId1" Type="http://schemas.openxmlformats.org/officeDocument/2006/relationships/vmlDrawing" Target="../drawings/vmlDrawing27.vml"/><Relationship Id="rId6" Type="http://schemas.openxmlformats.org/officeDocument/2006/relationships/image" Target="../media/image258.wmf"/><Relationship Id="rId11" Type="http://schemas.openxmlformats.org/officeDocument/2006/relationships/oleObject" Target="../embeddings/oleObject241.bin"/><Relationship Id="rId24" Type="http://schemas.openxmlformats.org/officeDocument/2006/relationships/oleObject" Target="../embeddings/oleObject247.bin"/><Relationship Id="rId32" Type="http://schemas.openxmlformats.org/officeDocument/2006/relationships/oleObject" Target="../embeddings/oleObject251.bin"/><Relationship Id="rId5" Type="http://schemas.openxmlformats.org/officeDocument/2006/relationships/oleObject" Target="../embeddings/oleObject239.bin"/><Relationship Id="rId15" Type="http://schemas.openxmlformats.org/officeDocument/2006/relationships/image" Target="../media/image272.png"/><Relationship Id="rId23" Type="http://schemas.openxmlformats.org/officeDocument/2006/relationships/image" Target="../media/image265.wmf"/><Relationship Id="rId28" Type="http://schemas.openxmlformats.org/officeDocument/2006/relationships/oleObject" Target="../embeddings/oleObject249.bin"/><Relationship Id="rId10" Type="http://schemas.openxmlformats.org/officeDocument/2006/relationships/image" Target="../media/image271.png"/><Relationship Id="rId19" Type="http://schemas.openxmlformats.org/officeDocument/2006/relationships/image" Target="../media/image263.wmf"/><Relationship Id="rId31" Type="http://schemas.openxmlformats.org/officeDocument/2006/relationships/image" Target="../media/image269.wmf"/><Relationship Id="rId4" Type="http://schemas.openxmlformats.org/officeDocument/2006/relationships/image" Target="../media/image100.png"/><Relationship Id="rId9" Type="http://schemas.openxmlformats.org/officeDocument/2006/relationships/image" Target="../media/image259.wmf"/><Relationship Id="rId14" Type="http://schemas.openxmlformats.org/officeDocument/2006/relationships/image" Target="../media/image261.wmf"/><Relationship Id="rId22" Type="http://schemas.openxmlformats.org/officeDocument/2006/relationships/oleObject" Target="../embeddings/oleObject246.bin"/><Relationship Id="rId27" Type="http://schemas.openxmlformats.org/officeDocument/2006/relationships/image" Target="../media/image267.wmf"/><Relationship Id="rId30" Type="http://schemas.openxmlformats.org/officeDocument/2006/relationships/oleObject" Target="../embeddings/oleObject250.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4.wmf"/><Relationship Id="rId3" Type="http://schemas.openxmlformats.org/officeDocument/2006/relationships/notesSlide" Target="../notesSlides/notesSlide4.xml"/><Relationship Id="rId7" Type="http://schemas.openxmlformats.org/officeDocument/2006/relationships/image" Target="../media/image21.wmf"/><Relationship Id="rId12" Type="http://schemas.openxmlformats.org/officeDocument/2006/relationships/oleObject" Target="../embeddings/oleObject18.bin"/><Relationship Id="rId2" Type="http://schemas.openxmlformats.org/officeDocument/2006/relationships/slideLayout" Target="../slideLayouts/slideLayout12.xml"/><Relationship Id="rId16" Type="http://schemas.openxmlformats.org/officeDocument/2006/relationships/image" Target="../media/image25.wmf"/><Relationship Id="rId1" Type="http://schemas.openxmlformats.org/officeDocument/2006/relationships/vmlDrawing" Target="../drawings/vmlDrawing2.vml"/><Relationship Id="rId6" Type="http://schemas.openxmlformats.org/officeDocument/2006/relationships/oleObject" Target="../embeddings/oleObject15.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oleObject" Target="../embeddings/oleObject19.bin"/><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2.wmf"/><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5.xml"/><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20.bin"/><Relationship Id="rId5" Type="http://schemas.openxmlformats.org/officeDocument/2006/relationships/image" Target="../media/image30.jpeg"/><Relationship Id="rId4" Type="http://schemas.openxmlformats.org/officeDocument/2006/relationships/image" Target="../media/image29.png"/><Relationship Id="rId9" Type="http://schemas.openxmlformats.org/officeDocument/2006/relationships/image" Target="../media/image2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4.wmf"/><Relationship Id="rId18" Type="http://schemas.openxmlformats.org/officeDocument/2006/relationships/oleObject" Target="../embeddings/oleObject28.bin"/><Relationship Id="rId26" Type="http://schemas.openxmlformats.org/officeDocument/2006/relationships/oleObject" Target="../embeddings/oleObject32.bin"/><Relationship Id="rId3" Type="http://schemas.openxmlformats.org/officeDocument/2006/relationships/notesSlide" Target="../notesSlides/notesSlide6.xml"/><Relationship Id="rId21" Type="http://schemas.openxmlformats.org/officeDocument/2006/relationships/image" Target="../media/image27.wmf"/><Relationship Id="rId7" Type="http://schemas.openxmlformats.org/officeDocument/2006/relationships/image" Target="../media/image32.wmf"/><Relationship Id="rId12" Type="http://schemas.openxmlformats.org/officeDocument/2006/relationships/oleObject" Target="../embeddings/oleObject25.bin"/><Relationship Id="rId17" Type="http://schemas.openxmlformats.org/officeDocument/2006/relationships/image" Target="../media/image36.wmf"/><Relationship Id="rId25" Type="http://schemas.openxmlformats.org/officeDocument/2006/relationships/image" Target="../media/image38.wmf"/><Relationship Id="rId2" Type="http://schemas.openxmlformats.org/officeDocument/2006/relationships/slideLayout" Target="../slideLayouts/slideLayout12.xml"/><Relationship Id="rId16" Type="http://schemas.openxmlformats.org/officeDocument/2006/relationships/oleObject" Target="../embeddings/oleObject27.bin"/><Relationship Id="rId20" Type="http://schemas.openxmlformats.org/officeDocument/2006/relationships/oleObject" Target="../embeddings/oleObject29.bin"/><Relationship Id="rId29" Type="http://schemas.openxmlformats.org/officeDocument/2006/relationships/image" Target="../media/image40.wmf"/><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image" Target="../media/image43.png"/><Relationship Id="rId24" Type="http://schemas.openxmlformats.org/officeDocument/2006/relationships/oleObject" Target="../embeddings/oleObject31.bin"/><Relationship Id="rId5" Type="http://schemas.openxmlformats.org/officeDocument/2006/relationships/image" Target="../media/image31.wmf"/><Relationship Id="rId15" Type="http://schemas.openxmlformats.org/officeDocument/2006/relationships/image" Target="../media/image35.wmf"/><Relationship Id="rId23" Type="http://schemas.openxmlformats.org/officeDocument/2006/relationships/image" Target="../media/image28.wmf"/><Relationship Id="rId28" Type="http://schemas.openxmlformats.org/officeDocument/2006/relationships/oleObject" Target="../embeddings/oleObject33.bin"/><Relationship Id="rId10" Type="http://schemas.openxmlformats.org/officeDocument/2006/relationships/image" Target="../media/image42.png"/><Relationship Id="rId19" Type="http://schemas.openxmlformats.org/officeDocument/2006/relationships/image" Target="../media/image37.wmf"/><Relationship Id="rId31" Type="http://schemas.openxmlformats.org/officeDocument/2006/relationships/image" Target="../media/image41.wmf"/><Relationship Id="rId4" Type="http://schemas.openxmlformats.org/officeDocument/2006/relationships/oleObject" Target="../embeddings/oleObject22.bin"/><Relationship Id="rId9" Type="http://schemas.openxmlformats.org/officeDocument/2006/relationships/image" Target="../media/image33.wmf"/><Relationship Id="rId14" Type="http://schemas.openxmlformats.org/officeDocument/2006/relationships/oleObject" Target="../embeddings/oleObject26.bin"/><Relationship Id="rId22" Type="http://schemas.openxmlformats.org/officeDocument/2006/relationships/oleObject" Target="../embeddings/oleObject30.bin"/><Relationship Id="rId27" Type="http://schemas.openxmlformats.org/officeDocument/2006/relationships/image" Target="../media/image39.wmf"/><Relationship Id="rId30" Type="http://schemas.openxmlformats.org/officeDocument/2006/relationships/oleObject" Target="../embeddings/oleObject3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oleObject" Target="../embeddings/oleObject39.bin"/><Relationship Id="rId18" Type="http://schemas.openxmlformats.org/officeDocument/2006/relationships/image" Target="../media/image27.wmf"/><Relationship Id="rId26" Type="http://schemas.openxmlformats.org/officeDocument/2006/relationships/image" Target="../media/image51.wmf"/><Relationship Id="rId3" Type="http://schemas.openxmlformats.org/officeDocument/2006/relationships/notesSlide" Target="../notesSlides/notesSlide7.xml"/><Relationship Id="rId21" Type="http://schemas.openxmlformats.org/officeDocument/2006/relationships/oleObject" Target="../embeddings/oleObject43.bin"/><Relationship Id="rId7" Type="http://schemas.openxmlformats.org/officeDocument/2006/relationships/image" Target="../media/image45.wmf"/><Relationship Id="rId12" Type="http://schemas.openxmlformats.org/officeDocument/2006/relationships/image" Target="../media/image53.png"/><Relationship Id="rId17" Type="http://schemas.openxmlformats.org/officeDocument/2006/relationships/oleObject" Target="../embeddings/oleObject41.bin"/><Relationship Id="rId25" Type="http://schemas.openxmlformats.org/officeDocument/2006/relationships/oleObject" Target="../embeddings/oleObject45.bin"/><Relationship Id="rId2" Type="http://schemas.openxmlformats.org/officeDocument/2006/relationships/slideLayout" Target="../slideLayouts/slideLayout12.xml"/><Relationship Id="rId16" Type="http://schemas.openxmlformats.org/officeDocument/2006/relationships/image" Target="../media/image48.wmf"/><Relationship Id="rId20" Type="http://schemas.openxmlformats.org/officeDocument/2006/relationships/image" Target="../media/image28.wmf"/><Relationship Id="rId1" Type="http://schemas.openxmlformats.org/officeDocument/2006/relationships/vmlDrawing" Target="../drawings/vmlDrawing5.vml"/><Relationship Id="rId6" Type="http://schemas.openxmlformats.org/officeDocument/2006/relationships/oleObject" Target="../embeddings/oleObject36.bin"/><Relationship Id="rId11" Type="http://schemas.openxmlformats.org/officeDocument/2006/relationships/image" Target="../media/image47.wmf"/><Relationship Id="rId24" Type="http://schemas.openxmlformats.org/officeDocument/2006/relationships/image" Target="../media/image50.wmf"/><Relationship Id="rId5" Type="http://schemas.openxmlformats.org/officeDocument/2006/relationships/image" Target="../media/image44.wmf"/><Relationship Id="rId15" Type="http://schemas.openxmlformats.org/officeDocument/2006/relationships/oleObject" Target="../embeddings/oleObject40.bin"/><Relationship Id="rId23" Type="http://schemas.openxmlformats.org/officeDocument/2006/relationships/oleObject" Target="../embeddings/oleObject44.bin"/><Relationship Id="rId28" Type="http://schemas.openxmlformats.org/officeDocument/2006/relationships/image" Target="../media/image52.wmf"/><Relationship Id="rId10" Type="http://schemas.openxmlformats.org/officeDocument/2006/relationships/oleObject" Target="../embeddings/oleObject38.bin"/><Relationship Id="rId19" Type="http://schemas.openxmlformats.org/officeDocument/2006/relationships/oleObject" Target="../embeddings/oleObject42.bin"/><Relationship Id="rId4" Type="http://schemas.openxmlformats.org/officeDocument/2006/relationships/oleObject" Target="../embeddings/oleObject35.bin"/><Relationship Id="rId9" Type="http://schemas.openxmlformats.org/officeDocument/2006/relationships/image" Target="../media/image46.wmf"/><Relationship Id="rId14" Type="http://schemas.openxmlformats.org/officeDocument/2006/relationships/image" Target="../media/image22.wmf"/><Relationship Id="rId22" Type="http://schemas.openxmlformats.org/officeDocument/2006/relationships/image" Target="../media/image49.wmf"/><Relationship Id="rId27" Type="http://schemas.openxmlformats.org/officeDocument/2006/relationships/oleObject" Target="../embeddings/oleObject4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8.wmf"/><Relationship Id="rId18" Type="http://schemas.openxmlformats.org/officeDocument/2006/relationships/oleObject" Target="../embeddings/oleObject54.bin"/><Relationship Id="rId26" Type="http://schemas.openxmlformats.org/officeDocument/2006/relationships/image" Target="../media/image64.png"/><Relationship Id="rId3" Type="http://schemas.openxmlformats.org/officeDocument/2006/relationships/notesSlide" Target="../notesSlides/notesSlide8.xml"/><Relationship Id="rId21" Type="http://schemas.openxmlformats.org/officeDocument/2006/relationships/image" Target="../media/image62.wmf"/><Relationship Id="rId7" Type="http://schemas.openxmlformats.org/officeDocument/2006/relationships/image" Target="../media/image55.wmf"/><Relationship Id="rId12" Type="http://schemas.openxmlformats.org/officeDocument/2006/relationships/oleObject" Target="../embeddings/oleObject51.bin"/><Relationship Id="rId17" Type="http://schemas.openxmlformats.org/officeDocument/2006/relationships/image" Target="../media/image60.wmf"/><Relationship Id="rId25" Type="http://schemas.openxmlformats.org/officeDocument/2006/relationships/image" Target="../media/image28.wmf"/><Relationship Id="rId2" Type="http://schemas.openxmlformats.org/officeDocument/2006/relationships/slideLayout" Target="../slideLayouts/slideLayout12.xml"/><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vmlDrawing" Target="../drawings/vmlDrawing6.vml"/><Relationship Id="rId6" Type="http://schemas.openxmlformats.org/officeDocument/2006/relationships/oleObject" Target="../embeddings/oleObject48.bin"/><Relationship Id="rId11" Type="http://schemas.openxmlformats.org/officeDocument/2006/relationships/image" Target="../media/image57.wmf"/><Relationship Id="rId24" Type="http://schemas.openxmlformats.org/officeDocument/2006/relationships/oleObject" Target="../embeddings/oleObject57.bin"/><Relationship Id="rId5" Type="http://schemas.openxmlformats.org/officeDocument/2006/relationships/image" Target="../media/image54.wmf"/><Relationship Id="rId15" Type="http://schemas.openxmlformats.org/officeDocument/2006/relationships/image" Target="../media/image59.wmf"/><Relationship Id="rId23" Type="http://schemas.openxmlformats.org/officeDocument/2006/relationships/image" Target="../media/image63.wmf"/><Relationship Id="rId10" Type="http://schemas.openxmlformats.org/officeDocument/2006/relationships/oleObject" Target="../embeddings/oleObject50.bin"/><Relationship Id="rId19" Type="http://schemas.openxmlformats.org/officeDocument/2006/relationships/image" Target="../media/image61.wmf"/><Relationship Id="rId4" Type="http://schemas.openxmlformats.org/officeDocument/2006/relationships/oleObject" Target="../embeddings/oleObject47.bin"/><Relationship Id="rId9" Type="http://schemas.openxmlformats.org/officeDocument/2006/relationships/image" Target="../media/image56.wmf"/><Relationship Id="rId14" Type="http://schemas.openxmlformats.org/officeDocument/2006/relationships/oleObject" Target="../embeddings/oleObject52.bin"/><Relationship Id="rId22" Type="http://schemas.openxmlformats.org/officeDocument/2006/relationships/oleObject" Target="../embeddings/oleObject5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69.wmf"/><Relationship Id="rId18" Type="http://schemas.openxmlformats.org/officeDocument/2006/relationships/oleObject" Target="../embeddings/oleObject65.bin"/><Relationship Id="rId26" Type="http://schemas.openxmlformats.org/officeDocument/2006/relationships/oleObject" Target="../embeddings/oleObject69.bin"/><Relationship Id="rId39" Type="http://schemas.openxmlformats.org/officeDocument/2006/relationships/image" Target="../media/image80.wmf"/><Relationship Id="rId3" Type="http://schemas.openxmlformats.org/officeDocument/2006/relationships/notesSlide" Target="../notesSlides/notesSlide9.xml"/><Relationship Id="rId21" Type="http://schemas.openxmlformats.org/officeDocument/2006/relationships/image" Target="../media/image73.wmf"/><Relationship Id="rId34" Type="http://schemas.openxmlformats.org/officeDocument/2006/relationships/oleObject" Target="../embeddings/oleObject73.bin"/><Relationship Id="rId7" Type="http://schemas.openxmlformats.org/officeDocument/2006/relationships/image" Target="../media/image66.wmf"/><Relationship Id="rId12" Type="http://schemas.openxmlformats.org/officeDocument/2006/relationships/oleObject" Target="../embeddings/oleObject62.bin"/><Relationship Id="rId17" Type="http://schemas.openxmlformats.org/officeDocument/2006/relationships/image" Target="../media/image71.wmf"/><Relationship Id="rId25" Type="http://schemas.openxmlformats.org/officeDocument/2006/relationships/image" Target="../media/image75.wmf"/><Relationship Id="rId33" Type="http://schemas.openxmlformats.org/officeDocument/2006/relationships/image" Target="../media/image9.wmf"/><Relationship Id="rId38" Type="http://schemas.openxmlformats.org/officeDocument/2006/relationships/oleObject" Target="../embeddings/oleObject75.bin"/><Relationship Id="rId2" Type="http://schemas.openxmlformats.org/officeDocument/2006/relationships/slideLayout" Target="../slideLayouts/slideLayout12.xml"/><Relationship Id="rId16" Type="http://schemas.openxmlformats.org/officeDocument/2006/relationships/oleObject" Target="../embeddings/oleObject64.bin"/><Relationship Id="rId20" Type="http://schemas.openxmlformats.org/officeDocument/2006/relationships/oleObject" Target="../embeddings/oleObject66.bin"/><Relationship Id="rId29" Type="http://schemas.openxmlformats.org/officeDocument/2006/relationships/image" Target="../media/image77.wmf"/><Relationship Id="rId41" Type="http://schemas.openxmlformats.org/officeDocument/2006/relationships/image" Target="../media/image81.wmf"/><Relationship Id="rId1" Type="http://schemas.openxmlformats.org/officeDocument/2006/relationships/vmlDrawing" Target="../drawings/vmlDrawing7.vml"/><Relationship Id="rId6" Type="http://schemas.openxmlformats.org/officeDocument/2006/relationships/oleObject" Target="../embeddings/oleObject59.bin"/><Relationship Id="rId11" Type="http://schemas.openxmlformats.org/officeDocument/2006/relationships/image" Target="../media/image68.wmf"/><Relationship Id="rId24" Type="http://schemas.openxmlformats.org/officeDocument/2006/relationships/oleObject" Target="../embeddings/oleObject68.bin"/><Relationship Id="rId32" Type="http://schemas.openxmlformats.org/officeDocument/2006/relationships/oleObject" Target="../embeddings/oleObject72.bin"/><Relationship Id="rId37" Type="http://schemas.openxmlformats.org/officeDocument/2006/relationships/image" Target="../media/image79.wmf"/><Relationship Id="rId40" Type="http://schemas.openxmlformats.org/officeDocument/2006/relationships/oleObject" Target="../embeddings/oleObject76.bin"/><Relationship Id="rId5" Type="http://schemas.openxmlformats.org/officeDocument/2006/relationships/image" Target="../media/image65.wmf"/><Relationship Id="rId15" Type="http://schemas.openxmlformats.org/officeDocument/2006/relationships/image" Target="../media/image70.wmf"/><Relationship Id="rId23" Type="http://schemas.openxmlformats.org/officeDocument/2006/relationships/image" Target="../media/image74.wmf"/><Relationship Id="rId28" Type="http://schemas.openxmlformats.org/officeDocument/2006/relationships/oleObject" Target="../embeddings/oleObject70.bin"/><Relationship Id="rId36" Type="http://schemas.openxmlformats.org/officeDocument/2006/relationships/oleObject" Target="../embeddings/oleObject74.bin"/><Relationship Id="rId10" Type="http://schemas.openxmlformats.org/officeDocument/2006/relationships/oleObject" Target="../embeddings/oleObject61.bin"/><Relationship Id="rId19" Type="http://schemas.openxmlformats.org/officeDocument/2006/relationships/image" Target="../media/image72.wmf"/><Relationship Id="rId31" Type="http://schemas.openxmlformats.org/officeDocument/2006/relationships/image" Target="../media/image78.wmf"/><Relationship Id="rId4" Type="http://schemas.openxmlformats.org/officeDocument/2006/relationships/oleObject" Target="../embeddings/oleObject58.bin"/><Relationship Id="rId9" Type="http://schemas.openxmlformats.org/officeDocument/2006/relationships/image" Target="../media/image67.wmf"/><Relationship Id="rId14" Type="http://schemas.openxmlformats.org/officeDocument/2006/relationships/oleObject" Target="../embeddings/oleObject63.bin"/><Relationship Id="rId22" Type="http://schemas.openxmlformats.org/officeDocument/2006/relationships/oleObject" Target="../embeddings/oleObject67.bin"/><Relationship Id="rId27" Type="http://schemas.openxmlformats.org/officeDocument/2006/relationships/image" Target="../media/image76.wmf"/><Relationship Id="rId30" Type="http://schemas.openxmlformats.org/officeDocument/2006/relationships/oleObject" Target="../embeddings/oleObject71.bin"/><Relationship Id="rId35"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3" name="WordArt 13"/>
          <p:cNvSpPr>
            <a:spLocks noChangeArrowheads="1" noChangeShapeType="1" noTextEdit="1"/>
          </p:cNvSpPr>
          <p:nvPr/>
        </p:nvSpPr>
        <p:spPr bwMode="auto">
          <a:xfrm>
            <a:off x="1047516" y="1403499"/>
            <a:ext cx="7296571" cy="662582"/>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gradFill rotWithShape="1">
                  <a:gsLst>
                    <a:gs pos="0">
                      <a:srgbClr val="333399"/>
                    </a:gs>
                    <a:gs pos="100000">
                      <a:srgbClr val="333399">
                        <a:gamma/>
                        <a:shade val="46275"/>
                        <a:invGamma/>
                      </a:srgbClr>
                    </a:gs>
                  </a:gsLst>
                  <a:lin ang="0" scaled="1"/>
                </a:gradFill>
                <a:latin typeface="Arial Black"/>
              </a:rPr>
              <a:t>Long-range Interaction and Entanglement</a:t>
            </a:r>
            <a:endParaRPr lang="he-IL" sz="3600" kern="10" dirty="0">
              <a:ln w="9525">
                <a:solidFill>
                  <a:srgbClr val="000000"/>
                </a:solidFill>
                <a:round/>
                <a:headEnd/>
                <a:tailEnd/>
              </a:ln>
              <a:gradFill rotWithShape="1">
                <a:gsLst>
                  <a:gs pos="0">
                    <a:srgbClr val="333399"/>
                  </a:gs>
                  <a:gs pos="100000">
                    <a:srgbClr val="333399">
                      <a:gamma/>
                      <a:shade val="46275"/>
                      <a:invGamma/>
                    </a:srgbClr>
                  </a:gs>
                </a:gsLst>
                <a:lin ang="0" scaled="1"/>
              </a:gradFill>
              <a:latin typeface="Arial Black"/>
            </a:endParaRPr>
          </a:p>
        </p:txBody>
      </p:sp>
      <p:sp>
        <p:nvSpPr>
          <p:cNvPr id="266264" name="Line 24"/>
          <p:cNvSpPr>
            <a:spLocks noChangeShapeType="1"/>
          </p:cNvSpPr>
          <p:nvPr/>
        </p:nvSpPr>
        <p:spPr bwMode="auto">
          <a:xfrm>
            <a:off x="9055155" y="5017625"/>
            <a:ext cx="0" cy="1633432"/>
          </a:xfrm>
          <a:prstGeom prst="line">
            <a:avLst/>
          </a:prstGeom>
          <a:noFill/>
          <a:ln w="57150" cmpd="thickThin">
            <a:solidFill>
              <a:schemeClr val="tx1"/>
            </a:solidFill>
            <a:round/>
            <a:headEnd/>
            <a:tailEnd/>
          </a:ln>
          <a:effectLst/>
        </p:spPr>
        <p:txBody>
          <a:bodyPr/>
          <a:lstStyle/>
          <a:p>
            <a:endParaRPr lang="he-IL"/>
          </a:p>
        </p:txBody>
      </p:sp>
      <p:pic>
        <p:nvPicPr>
          <p:cNvPr id="651266" name="Picture 2" descr="logo_so_g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188" y="5404361"/>
            <a:ext cx="2365829" cy="113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TextBox 116"/>
          <p:cNvSpPr txBox="1"/>
          <p:nvPr/>
        </p:nvSpPr>
        <p:spPr>
          <a:xfrm rot="21173010">
            <a:off x="555617" y="4821633"/>
            <a:ext cx="151605" cy="575553"/>
          </a:xfrm>
          <a:prstGeom prst="rect">
            <a:avLst/>
          </a:prstGeom>
          <a:noFill/>
        </p:spPr>
        <p:txBody>
          <a:bodyPr wrap="none" rtlCol="0">
            <a:spAutoFit/>
          </a:bodyPr>
          <a:lstStyle/>
          <a:p>
            <a:endParaRPr lang="en-US" sz="3600" dirty="0"/>
          </a:p>
        </p:txBody>
      </p:sp>
      <p:pic>
        <p:nvPicPr>
          <p:cNvPr id="66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607" y="2324935"/>
            <a:ext cx="2553926" cy="178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3"/>
          <p:cNvSpPr>
            <a:spLocks noChangeArrowheads="1"/>
          </p:cNvSpPr>
          <p:nvPr/>
        </p:nvSpPr>
        <p:spPr bwMode="auto">
          <a:xfrm>
            <a:off x="1629102" y="4368297"/>
            <a:ext cx="5620854" cy="778229"/>
          </a:xfrm>
          <a:prstGeom prst="rect">
            <a:avLst/>
          </a:prstGeom>
          <a:noFill/>
          <a:ln w="9525">
            <a:noFill/>
            <a:miter lim="800000"/>
            <a:headEnd/>
            <a:tailEnd/>
          </a:ln>
          <a:effectLst/>
        </p:spPr>
        <p:txBody>
          <a:bodyPr/>
          <a:lstStyle/>
          <a:p>
            <a:pPr marL="609600" indent="-609600"/>
            <a:r>
              <a:rPr lang="en-US" sz="2000" dirty="0" smtClean="0">
                <a:solidFill>
                  <a:srgbClr val="5E24AC"/>
                </a:solidFill>
              </a:rPr>
              <a:t>Efi Shahmoon, Igor </a:t>
            </a:r>
            <a:r>
              <a:rPr lang="en-US" sz="2000" dirty="0" err="1" smtClean="0">
                <a:solidFill>
                  <a:srgbClr val="5E24AC"/>
                </a:solidFill>
              </a:rPr>
              <a:t>Mazets</a:t>
            </a:r>
            <a:r>
              <a:rPr lang="en-US" sz="2000" dirty="0" smtClean="0">
                <a:solidFill>
                  <a:srgbClr val="5E24AC"/>
                </a:solidFill>
              </a:rPr>
              <a:t>, Gershon Kurizki </a:t>
            </a:r>
            <a:endParaRPr lang="en-US" sz="2000" dirty="0">
              <a:solidFill>
                <a:srgbClr val="5E24AC"/>
              </a:solidFill>
            </a:endParaRPr>
          </a:p>
          <a:p>
            <a:pPr marL="609600" indent="-609600"/>
            <a:endParaRPr lang="en-US" sz="2000" dirty="0">
              <a:solidFill>
                <a:srgbClr val="7030A0"/>
              </a:solidFill>
            </a:endParaRPr>
          </a:p>
          <a:p>
            <a:pPr marL="609600" indent="-609600">
              <a:buClr>
                <a:schemeClr val="tx1"/>
              </a:buClr>
            </a:pPr>
            <a:endParaRPr lang="en-US" sz="2000" dirty="0">
              <a:solidFill>
                <a:schemeClr val="accent2"/>
              </a:solidFill>
            </a:endParaRPr>
          </a:p>
        </p:txBody>
      </p:sp>
      <p:sp>
        <p:nvSpPr>
          <p:cNvPr id="33" name="Rectangle 23"/>
          <p:cNvSpPr>
            <a:spLocks noChangeArrowheads="1"/>
          </p:cNvSpPr>
          <p:nvPr/>
        </p:nvSpPr>
        <p:spPr bwMode="auto">
          <a:xfrm>
            <a:off x="4940666" y="5332439"/>
            <a:ext cx="3198601" cy="778229"/>
          </a:xfrm>
          <a:prstGeom prst="rect">
            <a:avLst/>
          </a:prstGeom>
          <a:noFill/>
          <a:ln w="9525">
            <a:noFill/>
            <a:miter lim="800000"/>
            <a:headEnd/>
            <a:tailEnd/>
          </a:ln>
          <a:effectLst/>
        </p:spPr>
        <p:txBody>
          <a:bodyPr/>
          <a:lstStyle/>
          <a:p>
            <a:pPr marL="609600" indent="-609600"/>
            <a:endParaRPr lang="en-US" sz="1600" dirty="0">
              <a:solidFill>
                <a:schemeClr val="accent6"/>
              </a:solidFill>
            </a:endParaRPr>
          </a:p>
        </p:txBody>
      </p:sp>
      <p:grpSp>
        <p:nvGrpSpPr>
          <p:cNvPr id="21" name="Group 20"/>
          <p:cNvGrpSpPr/>
          <p:nvPr/>
        </p:nvGrpSpPr>
        <p:grpSpPr>
          <a:xfrm>
            <a:off x="1401324" y="2509385"/>
            <a:ext cx="2700414" cy="1494682"/>
            <a:chOff x="1521520" y="3106992"/>
            <a:chExt cx="3464363" cy="1764999"/>
          </a:xfrm>
        </p:grpSpPr>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1520" y="3106992"/>
              <a:ext cx="3464363" cy="176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p:cNvSpPr>
              <a:spLocks noChangeArrowheads="1"/>
            </p:cNvSpPr>
            <p:nvPr/>
          </p:nvSpPr>
          <p:spPr bwMode="auto">
            <a:xfrm flipH="1">
              <a:off x="2506528" y="3726619"/>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34" name="Oval 33"/>
            <p:cNvSpPr>
              <a:spLocks noChangeArrowheads="1"/>
            </p:cNvSpPr>
            <p:nvPr/>
          </p:nvSpPr>
          <p:spPr bwMode="auto">
            <a:xfrm flipH="1">
              <a:off x="3218344" y="3567037"/>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35" name="Oval 34"/>
            <p:cNvSpPr>
              <a:spLocks noChangeArrowheads="1"/>
            </p:cNvSpPr>
            <p:nvPr/>
          </p:nvSpPr>
          <p:spPr bwMode="auto">
            <a:xfrm flipH="1">
              <a:off x="3553630" y="3504277"/>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36" name="Oval 35"/>
            <p:cNvSpPr>
              <a:spLocks noChangeArrowheads="1"/>
            </p:cNvSpPr>
            <p:nvPr/>
          </p:nvSpPr>
          <p:spPr bwMode="auto">
            <a:xfrm flipH="1">
              <a:off x="2142544" y="3792955"/>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37" name="Oval 36"/>
            <p:cNvSpPr>
              <a:spLocks noChangeArrowheads="1"/>
            </p:cNvSpPr>
            <p:nvPr/>
          </p:nvSpPr>
          <p:spPr bwMode="auto">
            <a:xfrm flipH="1">
              <a:off x="2692990" y="3687163"/>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grpSp>
      <p:sp>
        <p:nvSpPr>
          <p:cNvPr id="19" name="Rectangle 126"/>
          <p:cNvSpPr>
            <a:spLocks noChangeArrowheads="1"/>
          </p:cNvSpPr>
          <p:nvPr/>
        </p:nvSpPr>
        <p:spPr bwMode="auto">
          <a:xfrm>
            <a:off x="783979" y="4225079"/>
            <a:ext cx="6635518" cy="532333"/>
          </a:xfrm>
          <a:prstGeom prst="rect">
            <a:avLst/>
          </a:prstGeom>
          <a:noFill/>
          <a:ln w="9525">
            <a:noFill/>
            <a:miter lim="800000"/>
            <a:headEnd/>
            <a:tailEnd/>
          </a:ln>
          <a:effectLst/>
        </p:spPr>
        <p:txBody>
          <a:bodyPr/>
          <a:lstStyle/>
          <a:p>
            <a:pPr marL="609600" indent="-609600"/>
            <a:endParaRPr lang="en-US" sz="2000" dirty="0">
              <a:cs typeface="Tahoma" pitchFamily="34" charset="0"/>
            </a:endParaRPr>
          </a:p>
        </p:txBody>
      </p:sp>
      <p:sp>
        <p:nvSpPr>
          <p:cNvPr id="20" name="Rectangle 126"/>
          <p:cNvSpPr>
            <a:spLocks noChangeArrowheads="1"/>
          </p:cNvSpPr>
          <p:nvPr/>
        </p:nvSpPr>
        <p:spPr bwMode="auto">
          <a:xfrm>
            <a:off x="6781800" y="5721553"/>
            <a:ext cx="1981199" cy="532333"/>
          </a:xfrm>
          <a:prstGeom prst="rect">
            <a:avLst/>
          </a:prstGeom>
          <a:noFill/>
          <a:ln w="9525">
            <a:noFill/>
            <a:miter lim="800000"/>
            <a:headEnd/>
            <a:tailEnd/>
          </a:ln>
          <a:effectLst/>
        </p:spPr>
        <p:txBody>
          <a:bodyPr/>
          <a:lstStyle/>
          <a:p>
            <a:pPr marL="609600" indent="-609600"/>
            <a:r>
              <a:rPr lang="en-US" sz="2000" dirty="0" smtClean="0">
                <a:cs typeface="Tahoma" pitchFamily="34" charset="0"/>
              </a:rPr>
              <a:t>Taipei L1</a:t>
            </a:r>
            <a:endParaRPr lang="en-US" sz="2000" dirty="0">
              <a:cs typeface="Tahoma" pitchFamily="34" charset="0"/>
            </a:endParaRPr>
          </a:p>
        </p:txBody>
      </p:sp>
    </p:spTree>
    <p:extLst>
      <p:ext uri="{BB962C8B-B14F-4D97-AF65-F5344CB8AC3E}">
        <p14:creationId xmlns:p14="http://schemas.microsoft.com/office/powerpoint/2010/main" val="99816616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609076241"/>
              </p:ext>
            </p:extLst>
          </p:nvPr>
        </p:nvGraphicFramePr>
        <p:xfrm>
          <a:off x="6442951" y="2973504"/>
          <a:ext cx="2620962" cy="560388"/>
        </p:xfrm>
        <a:graphic>
          <a:graphicData uri="http://schemas.openxmlformats.org/presentationml/2006/ole">
            <mc:AlternateContent xmlns:mc="http://schemas.openxmlformats.org/markup-compatibility/2006">
              <mc:Choice xmlns:v="urn:schemas-microsoft-com:vml" Requires="v">
                <p:oleObj spid="_x0000_s830231" name="Equation" r:id="rId4" imgW="2158920" imgH="457200" progId="Equation.3">
                  <p:embed/>
                </p:oleObj>
              </mc:Choice>
              <mc:Fallback>
                <p:oleObj name="Equation" r:id="rId4" imgW="2158920" imgH="457200" progId="Equation.3">
                  <p:embed/>
                  <p:pic>
                    <p:nvPicPr>
                      <p:cNvPr id="0" name=""/>
                      <p:cNvPicPr>
                        <a:picLocks noChangeAspect="1" noChangeArrowheads="1"/>
                      </p:cNvPicPr>
                      <p:nvPr/>
                    </p:nvPicPr>
                    <p:blipFill>
                      <a:blip r:embed="rId5"/>
                      <a:srcRect/>
                      <a:stretch>
                        <a:fillRect/>
                      </a:stretch>
                    </p:blipFill>
                    <p:spPr bwMode="auto">
                      <a:xfrm>
                        <a:off x="6442951" y="2973504"/>
                        <a:ext cx="2620962" cy="560388"/>
                      </a:xfrm>
                      <a:prstGeom prst="rect">
                        <a:avLst/>
                      </a:prstGeom>
                      <a:noFill/>
                      <a:ln>
                        <a:noFill/>
                      </a:ln>
                    </p:spPr>
                  </p:pic>
                </p:oleObj>
              </mc:Fallback>
            </mc:AlternateContent>
          </a:graphicData>
        </a:graphic>
      </p:graphicFrame>
      <p:pic>
        <p:nvPicPr>
          <p:cNvPr id="7034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519" y="1638682"/>
            <a:ext cx="2270541" cy="115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8" name="Straight Connector 107"/>
          <p:cNvCxnSpPr/>
          <p:nvPr/>
        </p:nvCxnSpPr>
        <p:spPr bwMode="auto">
          <a:xfrm flipH="1">
            <a:off x="5162145" y="4969290"/>
            <a:ext cx="209979" cy="0"/>
          </a:xfrm>
          <a:prstGeom prst="line">
            <a:avLst/>
          </a:prstGeom>
          <a:noFill/>
          <a:ln w="9525" cap="flat" cmpd="sng" algn="ctr">
            <a:noFill/>
            <a:prstDash val="solid"/>
            <a:round/>
            <a:headEnd type="none" w="med" len="med"/>
            <a:tailEnd type="none" w="med" len="med"/>
          </a:ln>
          <a:effectLst/>
        </p:spPr>
      </p:cxnSp>
      <p:grpSp>
        <p:nvGrpSpPr>
          <p:cNvPr id="120" name="Group 119"/>
          <p:cNvGrpSpPr/>
          <p:nvPr/>
        </p:nvGrpSpPr>
        <p:grpSpPr>
          <a:xfrm>
            <a:off x="613084" y="3725433"/>
            <a:ext cx="4098617" cy="1289483"/>
            <a:chOff x="5521085" y="5061301"/>
            <a:chExt cx="3942318" cy="1354912"/>
          </a:xfrm>
        </p:grpSpPr>
        <p:graphicFrame>
          <p:nvGraphicFramePr>
            <p:cNvPr id="49" name="Object 14"/>
            <p:cNvGraphicFramePr>
              <a:graphicFrameLocks noChangeAspect="1"/>
            </p:cNvGraphicFramePr>
            <p:nvPr>
              <p:extLst>
                <p:ext uri="{D42A27DB-BD31-4B8C-83A1-F6EECF244321}">
                  <p14:modId xmlns:p14="http://schemas.microsoft.com/office/powerpoint/2010/main" val="2433230051"/>
                </p:ext>
              </p:extLst>
            </p:nvPr>
          </p:nvGraphicFramePr>
          <p:xfrm>
            <a:off x="7218770" y="5483769"/>
            <a:ext cx="2244633" cy="418681"/>
          </p:xfrm>
          <a:graphic>
            <a:graphicData uri="http://schemas.openxmlformats.org/presentationml/2006/ole">
              <mc:AlternateContent xmlns:mc="http://schemas.openxmlformats.org/markup-compatibility/2006">
                <mc:Choice xmlns:v="urn:schemas-microsoft-com:vml" Requires="v">
                  <p:oleObj spid="_x0000_s830232" name="Equation" r:id="rId7" imgW="1295280" imgH="241200" progId="Equation.3">
                    <p:embed/>
                  </p:oleObj>
                </mc:Choice>
                <mc:Fallback>
                  <p:oleObj name="Equation" r:id="rId7" imgW="1295280" imgH="241200" progId="Equation.3">
                    <p:embed/>
                    <p:pic>
                      <p:nvPicPr>
                        <p:cNvPr id="0" name=""/>
                        <p:cNvPicPr>
                          <a:picLocks noChangeAspect="1" noChangeArrowheads="1"/>
                        </p:cNvPicPr>
                        <p:nvPr/>
                      </p:nvPicPr>
                      <p:blipFill>
                        <a:blip r:embed="rId8"/>
                        <a:srcRect/>
                        <a:stretch>
                          <a:fillRect/>
                        </a:stretch>
                      </p:blipFill>
                      <p:spPr bwMode="auto">
                        <a:xfrm>
                          <a:off x="7218770" y="5483769"/>
                          <a:ext cx="2244633" cy="418681"/>
                        </a:xfrm>
                        <a:prstGeom prst="rect">
                          <a:avLst/>
                        </a:prstGeom>
                        <a:noFill/>
                        <a:ln>
                          <a:noFill/>
                        </a:ln>
                        <a:effectLst/>
                        <a:extLst/>
                      </p:spPr>
                    </p:pic>
                  </p:oleObj>
                </mc:Fallback>
              </mc:AlternateContent>
            </a:graphicData>
          </a:graphic>
        </p:graphicFrame>
        <p:grpSp>
          <p:nvGrpSpPr>
            <p:cNvPr id="119" name="Group 118"/>
            <p:cNvGrpSpPr/>
            <p:nvPr/>
          </p:nvGrpSpPr>
          <p:grpSpPr>
            <a:xfrm>
              <a:off x="5521085" y="5061301"/>
              <a:ext cx="2683713" cy="1354912"/>
              <a:chOff x="5492210" y="5061301"/>
              <a:chExt cx="2683713" cy="1354912"/>
            </a:xfrm>
          </p:grpSpPr>
          <p:grpSp>
            <p:nvGrpSpPr>
              <p:cNvPr id="118" name="Group 117"/>
              <p:cNvGrpSpPr/>
              <p:nvPr/>
            </p:nvGrpSpPr>
            <p:grpSpPr>
              <a:xfrm>
                <a:off x="5938787" y="5082840"/>
                <a:ext cx="2158313" cy="1333373"/>
                <a:chOff x="5938787" y="5082840"/>
                <a:chExt cx="2158313" cy="1333373"/>
              </a:xfrm>
            </p:grpSpPr>
            <p:grpSp>
              <p:nvGrpSpPr>
                <p:cNvPr id="50" name="Group 49"/>
                <p:cNvGrpSpPr/>
                <p:nvPr/>
              </p:nvGrpSpPr>
              <p:grpSpPr>
                <a:xfrm>
                  <a:off x="5938787" y="5082840"/>
                  <a:ext cx="280283" cy="308578"/>
                  <a:chOff x="1115782" y="2919554"/>
                  <a:chExt cx="394041" cy="490171"/>
                </a:xfrm>
                <a:solidFill>
                  <a:schemeClr val="tx2">
                    <a:lumMod val="40000"/>
                    <a:lumOff val="60000"/>
                  </a:schemeClr>
                </a:solidFill>
              </p:grpSpPr>
              <p:sp>
                <p:nvSpPr>
                  <p:cNvPr id="74" name="Oval 73"/>
                  <p:cNvSpPr>
                    <a:spLocks noChangeArrowheads="1"/>
                  </p:cNvSpPr>
                  <p:nvPr/>
                </p:nvSpPr>
                <p:spPr bwMode="auto">
                  <a:xfrm>
                    <a:off x="1115782" y="2967847"/>
                    <a:ext cx="394041" cy="43946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5" name="Object 14"/>
                  <p:cNvGraphicFramePr>
                    <a:graphicFrameLocks noChangeAspect="1"/>
                  </p:cNvGraphicFramePr>
                  <p:nvPr>
                    <p:extLst>
                      <p:ext uri="{D42A27DB-BD31-4B8C-83A1-F6EECF244321}">
                        <p14:modId xmlns:p14="http://schemas.microsoft.com/office/powerpoint/2010/main" val="965074583"/>
                      </p:ext>
                    </p:extLst>
                  </p:nvPr>
                </p:nvGraphicFramePr>
                <p:xfrm>
                  <a:off x="1214768" y="2919554"/>
                  <a:ext cx="207490" cy="490171"/>
                </p:xfrm>
                <a:graphic>
                  <a:graphicData uri="http://schemas.openxmlformats.org/presentationml/2006/ole">
                    <mc:AlternateContent xmlns:mc="http://schemas.openxmlformats.org/markup-compatibility/2006">
                      <mc:Choice xmlns:v="urn:schemas-microsoft-com:vml" Requires="v">
                        <p:oleObj spid="_x0000_s830233" name="משוואה" r:id="rId9" imgW="88560" imgH="164880" progId="Equation.3">
                          <p:embed/>
                        </p:oleObj>
                      </mc:Choice>
                      <mc:Fallback>
                        <p:oleObj name="משוואה" r:id="rId9" imgW="8856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4768" y="2919554"/>
                                <a:ext cx="207490" cy="49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1" name="Group 50"/>
                <p:cNvGrpSpPr/>
                <p:nvPr/>
              </p:nvGrpSpPr>
              <p:grpSpPr>
                <a:xfrm>
                  <a:off x="7816817" y="5082840"/>
                  <a:ext cx="280283" cy="308578"/>
                  <a:chOff x="3756046" y="2934042"/>
                  <a:chExt cx="394041" cy="490171"/>
                </a:xfrm>
                <a:solidFill>
                  <a:schemeClr val="tx2">
                    <a:lumMod val="40000"/>
                    <a:lumOff val="60000"/>
                  </a:schemeClr>
                </a:solidFill>
              </p:grpSpPr>
              <p:sp>
                <p:nvSpPr>
                  <p:cNvPr id="72" name="Oval 71"/>
                  <p:cNvSpPr>
                    <a:spLocks noChangeArrowheads="1"/>
                  </p:cNvSpPr>
                  <p:nvPr/>
                </p:nvSpPr>
                <p:spPr bwMode="auto">
                  <a:xfrm>
                    <a:off x="3756046" y="2967847"/>
                    <a:ext cx="394041" cy="43946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3" name="Object 72"/>
                  <p:cNvGraphicFramePr>
                    <a:graphicFrameLocks noChangeAspect="1"/>
                  </p:cNvGraphicFramePr>
                  <p:nvPr>
                    <p:extLst>
                      <p:ext uri="{D42A27DB-BD31-4B8C-83A1-F6EECF244321}">
                        <p14:modId xmlns:p14="http://schemas.microsoft.com/office/powerpoint/2010/main" val="3923362463"/>
                      </p:ext>
                    </p:extLst>
                  </p:nvPr>
                </p:nvGraphicFramePr>
                <p:xfrm>
                  <a:off x="3824575" y="2934042"/>
                  <a:ext cx="295055" cy="490171"/>
                </p:xfrm>
                <a:graphic>
                  <a:graphicData uri="http://schemas.openxmlformats.org/presentationml/2006/ole">
                    <mc:AlternateContent xmlns:mc="http://schemas.openxmlformats.org/markup-compatibility/2006">
                      <mc:Choice xmlns:v="urn:schemas-microsoft-com:vml" Requires="v">
                        <p:oleObj spid="_x0000_s830234" name="משוואה" r:id="rId11" imgW="126720" imgH="164880" progId="Equation.3">
                          <p:embed/>
                        </p:oleObj>
                      </mc:Choice>
                      <mc:Fallback>
                        <p:oleObj name="משוואה" r:id="rId11" imgW="12672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4575" y="2934042"/>
                                <a:ext cx="295055" cy="49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6" name="Freeform 55"/>
                <p:cNvSpPr/>
                <p:nvPr/>
              </p:nvSpPr>
              <p:spPr>
                <a:xfrm>
                  <a:off x="7484403" y="5296149"/>
                  <a:ext cx="30811" cy="32805"/>
                </a:xfrm>
                <a:custGeom>
                  <a:avLst/>
                  <a:gdLst>
                    <a:gd name="connsiteX0" fmla="*/ 0 w 76912"/>
                    <a:gd name="connsiteY0" fmla="*/ 162370 h 162370"/>
                    <a:gd name="connsiteX1" fmla="*/ 76912 w 76912"/>
                    <a:gd name="connsiteY1" fmla="*/ 0 h 162370"/>
                    <a:gd name="connsiteX2" fmla="*/ 76912 w 76912"/>
                    <a:gd name="connsiteY2" fmla="*/ 0 h 162370"/>
                  </a:gdLst>
                  <a:ahLst/>
                  <a:cxnLst>
                    <a:cxn ang="0">
                      <a:pos x="connsiteX0" y="connsiteY0"/>
                    </a:cxn>
                    <a:cxn ang="0">
                      <a:pos x="connsiteX1" y="connsiteY1"/>
                    </a:cxn>
                    <a:cxn ang="0">
                      <a:pos x="connsiteX2" y="connsiteY2"/>
                    </a:cxn>
                  </a:cxnLst>
                  <a:rect l="l" t="t" r="r" b="b"/>
                  <a:pathLst>
                    <a:path w="76912" h="162370">
                      <a:moveTo>
                        <a:pt x="0" y="162370"/>
                      </a:moveTo>
                      <a:lnTo>
                        <a:pt x="76912" y="0"/>
                      </a:lnTo>
                      <a:lnTo>
                        <a:pt x="76912" y="0"/>
                      </a:lnTo>
                    </a:path>
                  </a:pathLst>
                </a:cu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14"/>
                <p:cNvGraphicFramePr>
                  <a:graphicFrameLocks noChangeAspect="1"/>
                </p:cNvGraphicFramePr>
                <p:nvPr>
                  <p:extLst>
                    <p:ext uri="{D42A27DB-BD31-4B8C-83A1-F6EECF244321}">
                      <p14:modId xmlns:p14="http://schemas.microsoft.com/office/powerpoint/2010/main" val="3015685541"/>
                    </p:ext>
                  </p:extLst>
                </p:nvPr>
              </p:nvGraphicFramePr>
              <p:xfrm>
                <a:off x="6151561" y="5994195"/>
                <a:ext cx="842883" cy="422018"/>
              </p:xfrm>
              <a:graphic>
                <a:graphicData uri="http://schemas.openxmlformats.org/presentationml/2006/ole">
                  <mc:AlternateContent xmlns:mc="http://schemas.openxmlformats.org/markup-compatibility/2006">
                    <mc:Choice xmlns:v="urn:schemas-microsoft-com:vml" Requires="v">
                      <p:oleObj spid="_x0000_s830235" name="Equation" r:id="rId13" imgW="545760" imgH="241200" progId="Equation.3">
                        <p:embed/>
                      </p:oleObj>
                    </mc:Choice>
                    <mc:Fallback>
                      <p:oleObj name="Equation" r:id="rId13" imgW="545760" imgH="241200" progId="Equation.3">
                        <p:embed/>
                        <p:pic>
                          <p:nvPicPr>
                            <p:cNvPr id="0" name=""/>
                            <p:cNvPicPr>
                              <a:picLocks noChangeAspect="1" noChangeArrowheads="1"/>
                            </p:cNvPicPr>
                            <p:nvPr/>
                          </p:nvPicPr>
                          <p:blipFill>
                            <a:blip r:embed="rId14"/>
                            <a:srcRect/>
                            <a:stretch>
                              <a:fillRect/>
                            </a:stretch>
                          </p:blipFill>
                          <p:spPr bwMode="auto">
                            <a:xfrm>
                              <a:off x="6151561" y="5994195"/>
                              <a:ext cx="842883" cy="422018"/>
                            </a:xfrm>
                            <a:prstGeom prst="rect">
                              <a:avLst/>
                            </a:prstGeom>
                            <a:noFill/>
                            <a:ln>
                              <a:noFill/>
                            </a:ln>
                            <a:effectLst/>
                            <a:extLst/>
                          </p:spPr>
                        </p:pic>
                      </p:oleObj>
                    </mc:Fallback>
                  </mc:AlternateContent>
                </a:graphicData>
              </a:graphic>
            </p:graphicFrame>
            <p:grpSp>
              <p:nvGrpSpPr>
                <p:cNvPr id="43" name="Group 42"/>
                <p:cNvGrpSpPr/>
                <p:nvPr/>
              </p:nvGrpSpPr>
              <p:grpSpPr>
                <a:xfrm rot="3385471">
                  <a:off x="5995634" y="5651035"/>
                  <a:ext cx="654170" cy="80755"/>
                  <a:chOff x="733920" y="2644543"/>
                  <a:chExt cx="751009" cy="87804"/>
                </a:xfrm>
              </p:grpSpPr>
              <p:sp>
                <p:nvSpPr>
                  <p:cNvPr id="44" name="Freeform 43"/>
                  <p:cNvSpPr/>
                  <p:nvPr/>
                </p:nvSpPr>
                <p:spPr>
                  <a:xfrm>
                    <a:off x="733920" y="2645057"/>
                    <a:ext cx="163781" cy="87290"/>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896443" y="2644543"/>
                    <a:ext cx="163781" cy="87290"/>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060843" y="2644800"/>
                    <a:ext cx="163781" cy="87290"/>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ine 11"/>
                  <p:cNvSpPr>
                    <a:spLocks noChangeShapeType="1"/>
                  </p:cNvSpPr>
                  <p:nvPr/>
                </p:nvSpPr>
                <p:spPr bwMode="auto">
                  <a:xfrm flipV="1">
                    <a:off x="1233111" y="2726820"/>
                    <a:ext cx="251818" cy="1593"/>
                  </a:xfrm>
                  <a:prstGeom prst="line">
                    <a:avLst/>
                  </a:prstGeom>
                  <a:noFill/>
                  <a:ln w="31750">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7" name="Group 116"/>
              <p:cNvGrpSpPr/>
              <p:nvPr/>
            </p:nvGrpSpPr>
            <p:grpSpPr>
              <a:xfrm>
                <a:off x="5492210" y="5061301"/>
                <a:ext cx="2683713" cy="392090"/>
                <a:chOff x="5492210" y="5061301"/>
                <a:chExt cx="2683713" cy="392090"/>
              </a:xfrm>
            </p:grpSpPr>
            <p:sp>
              <p:nvSpPr>
                <p:cNvPr id="110" name="Oval 109"/>
                <p:cNvSpPr/>
                <p:nvPr/>
              </p:nvSpPr>
              <p:spPr bwMode="auto">
                <a:xfrm>
                  <a:off x="5492210" y="5086806"/>
                  <a:ext cx="338153" cy="366585"/>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Tahoma" pitchFamily="34" charset="0"/>
                    <a:cs typeface="Times New Roman" pitchFamily="18" charset="0"/>
                  </a:endParaRPr>
                </a:p>
              </p:txBody>
            </p:sp>
            <p:cxnSp>
              <p:nvCxnSpPr>
                <p:cNvPr id="111" name="Straight Connector 110"/>
                <p:cNvCxnSpPr/>
                <p:nvPr/>
              </p:nvCxnSpPr>
              <p:spPr bwMode="auto">
                <a:xfrm flipV="1">
                  <a:off x="5715185" y="5430335"/>
                  <a:ext cx="2416488" cy="23056"/>
                </a:xfrm>
                <a:prstGeom prst="line">
                  <a:avLst/>
                </a:prstGeom>
                <a:noFill/>
                <a:ln w="22225" cap="flat" cmpd="sng" algn="ctr">
                  <a:solidFill>
                    <a:schemeClr val="tx1"/>
                  </a:solidFill>
                  <a:prstDash val="solid"/>
                  <a:round/>
                  <a:headEnd type="none" w="med" len="med"/>
                  <a:tailEnd type="none" w="med" len="med"/>
                </a:ln>
                <a:effectLst/>
              </p:spPr>
            </p:cxnSp>
            <p:cxnSp>
              <p:nvCxnSpPr>
                <p:cNvPr id="112" name="Straight Connector 111"/>
                <p:cNvCxnSpPr>
                  <a:stCxn id="110" idx="0"/>
                </p:cNvCxnSpPr>
                <p:nvPr/>
              </p:nvCxnSpPr>
              <p:spPr bwMode="auto">
                <a:xfrm flipV="1">
                  <a:off x="5661287" y="5061301"/>
                  <a:ext cx="2514636" cy="25505"/>
                </a:xfrm>
                <a:prstGeom prst="line">
                  <a:avLst/>
                </a:prstGeom>
                <a:noFill/>
                <a:ln w="22225" cap="flat" cmpd="sng" algn="ctr">
                  <a:solidFill>
                    <a:schemeClr val="tx1"/>
                  </a:solidFill>
                  <a:prstDash val="solid"/>
                  <a:round/>
                  <a:headEnd type="none" w="med" len="med"/>
                  <a:tailEnd type="none" w="med" len="med"/>
                </a:ln>
                <a:effectLst/>
              </p:spPr>
            </p:cxnSp>
          </p:grpSp>
        </p:grpSp>
      </p:grpSp>
      <p:graphicFrame>
        <p:nvGraphicFramePr>
          <p:cNvPr id="124" name="Object 123"/>
          <p:cNvGraphicFramePr>
            <a:graphicFrameLocks noChangeAspect="1"/>
          </p:cNvGraphicFramePr>
          <p:nvPr>
            <p:extLst>
              <p:ext uri="{D42A27DB-BD31-4B8C-83A1-F6EECF244321}">
                <p14:modId xmlns:p14="http://schemas.microsoft.com/office/powerpoint/2010/main" val="1681603719"/>
              </p:ext>
            </p:extLst>
          </p:nvPr>
        </p:nvGraphicFramePr>
        <p:xfrm>
          <a:off x="6403192" y="3701330"/>
          <a:ext cx="2552389" cy="729507"/>
        </p:xfrm>
        <a:graphic>
          <a:graphicData uri="http://schemas.openxmlformats.org/presentationml/2006/ole">
            <mc:AlternateContent xmlns:mc="http://schemas.openxmlformats.org/markup-compatibility/2006">
              <mc:Choice xmlns:v="urn:schemas-microsoft-com:vml" Requires="v">
                <p:oleObj spid="_x0000_s830236" name="Equation" r:id="rId15" imgW="1320480" imgH="457200" progId="Equation.3">
                  <p:embed/>
                </p:oleObj>
              </mc:Choice>
              <mc:Fallback>
                <p:oleObj name="Equation" r:id="rId15" imgW="1320480" imgH="457200" progId="Equation.3">
                  <p:embed/>
                  <p:pic>
                    <p:nvPicPr>
                      <p:cNvPr id="0" name=""/>
                      <p:cNvPicPr>
                        <a:picLocks noChangeAspect="1" noChangeArrowheads="1"/>
                      </p:cNvPicPr>
                      <p:nvPr/>
                    </p:nvPicPr>
                    <p:blipFill>
                      <a:blip r:embed="rId16"/>
                      <a:srcRect/>
                      <a:stretch>
                        <a:fillRect/>
                      </a:stretch>
                    </p:blipFill>
                    <p:spPr bwMode="auto">
                      <a:xfrm>
                        <a:off x="6403192" y="3701330"/>
                        <a:ext cx="2552389" cy="729507"/>
                      </a:xfrm>
                      <a:prstGeom prst="rect">
                        <a:avLst/>
                      </a:prstGeom>
                      <a:noFill/>
                      <a:ln w="12700">
                        <a:solidFill>
                          <a:schemeClr val="tx1"/>
                        </a:solidFill>
                      </a:ln>
                    </p:spPr>
                  </p:pic>
                </p:oleObj>
              </mc:Fallback>
            </mc:AlternateContent>
          </a:graphicData>
        </a:graphic>
      </p:graphicFrame>
      <p:sp>
        <p:nvSpPr>
          <p:cNvPr id="128" name="Rectangle 126"/>
          <p:cNvSpPr>
            <a:spLocks noChangeArrowheads="1"/>
          </p:cNvSpPr>
          <p:nvPr/>
        </p:nvSpPr>
        <p:spPr bwMode="auto">
          <a:xfrm>
            <a:off x="4056923" y="5009874"/>
            <a:ext cx="1302828" cy="532333"/>
          </a:xfrm>
          <a:prstGeom prst="rect">
            <a:avLst/>
          </a:prstGeom>
          <a:noFill/>
          <a:ln w="9525">
            <a:noFill/>
            <a:miter lim="800000"/>
            <a:headEnd/>
            <a:tailEnd/>
          </a:ln>
          <a:effectLst/>
        </p:spPr>
        <p:txBody>
          <a:bodyPr/>
          <a:lstStyle/>
          <a:p>
            <a:pPr marL="609600" indent="-609600"/>
            <a:r>
              <a:rPr lang="en-US" sz="1800" b="1" dirty="0" smtClean="0">
                <a:solidFill>
                  <a:srgbClr val="7030A0"/>
                </a:solidFill>
                <a:cs typeface="Tahoma" pitchFamily="34" charset="0"/>
              </a:rPr>
              <a:t>1. strong:</a:t>
            </a:r>
            <a:endParaRPr lang="en-US" sz="1800" b="1" dirty="0">
              <a:solidFill>
                <a:srgbClr val="7030A0"/>
              </a:solidFill>
              <a:cs typeface="Tahoma" pitchFamily="34" charset="0"/>
            </a:endParaRPr>
          </a:p>
        </p:txBody>
      </p:sp>
      <p:sp>
        <p:nvSpPr>
          <p:cNvPr id="129" name="Rectangle 126"/>
          <p:cNvSpPr>
            <a:spLocks noChangeArrowheads="1"/>
          </p:cNvSpPr>
          <p:nvPr/>
        </p:nvSpPr>
        <p:spPr bwMode="auto">
          <a:xfrm>
            <a:off x="6275497" y="5009873"/>
            <a:ext cx="1964733" cy="532333"/>
          </a:xfrm>
          <a:prstGeom prst="rect">
            <a:avLst/>
          </a:prstGeom>
          <a:noFill/>
          <a:ln w="9525">
            <a:noFill/>
            <a:miter lim="800000"/>
            <a:headEnd/>
            <a:tailEnd/>
          </a:ln>
          <a:effectLst/>
        </p:spPr>
        <p:txBody>
          <a:bodyPr/>
          <a:lstStyle/>
          <a:p>
            <a:pPr marL="609600" indent="-609600"/>
            <a:r>
              <a:rPr lang="en-US" sz="1800" b="1" dirty="0" smtClean="0">
                <a:solidFill>
                  <a:srgbClr val="7030A0"/>
                </a:solidFill>
                <a:cs typeface="Tahoma" pitchFamily="34" charset="0"/>
              </a:rPr>
              <a:t>2. long-range:</a:t>
            </a:r>
            <a:endParaRPr lang="en-US" sz="1800" b="1" dirty="0">
              <a:solidFill>
                <a:srgbClr val="7030A0"/>
              </a:solidFill>
              <a:cs typeface="Tahoma" pitchFamily="34" charset="0"/>
            </a:endParaRPr>
          </a:p>
        </p:txBody>
      </p:sp>
      <p:grpSp>
        <p:nvGrpSpPr>
          <p:cNvPr id="137" name="Group 136"/>
          <p:cNvGrpSpPr/>
          <p:nvPr/>
        </p:nvGrpSpPr>
        <p:grpSpPr>
          <a:xfrm>
            <a:off x="6544030" y="1221927"/>
            <a:ext cx="2534005" cy="1778264"/>
            <a:chOff x="5860923" y="2914900"/>
            <a:chExt cx="2534005" cy="1778264"/>
          </a:xfrm>
        </p:grpSpPr>
        <p:grpSp>
          <p:nvGrpSpPr>
            <p:cNvPr id="138" name="Group 137"/>
            <p:cNvGrpSpPr/>
            <p:nvPr/>
          </p:nvGrpSpPr>
          <p:grpSpPr>
            <a:xfrm>
              <a:off x="6508268" y="3210724"/>
              <a:ext cx="1886660" cy="1482440"/>
              <a:chOff x="3770375" y="4325257"/>
              <a:chExt cx="5539615" cy="2528424"/>
            </a:xfrm>
          </p:grpSpPr>
          <p:grpSp>
            <p:nvGrpSpPr>
              <p:cNvPr id="141" name="Group 140"/>
              <p:cNvGrpSpPr/>
              <p:nvPr/>
            </p:nvGrpSpPr>
            <p:grpSpPr>
              <a:xfrm>
                <a:off x="3770375" y="4387254"/>
                <a:ext cx="5539615" cy="2466427"/>
                <a:chOff x="3567179" y="4314684"/>
                <a:chExt cx="5539615" cy="2466427"/>
              </a:xfrm>
            </p:grpSpPr>
            <p:graphicFrame>
              <p:nvGraphicFramePr>
                <p:cNvPr id="143" name="Object 142"/>
                <p:cNvGraphicFramePr>
                  <a:graphicFrameLocks noChangeAspect="1"/>
                </p:cNvGraphicFramePr>
                <p:nvPr>
                  <p:extLst>
                    <p:ext uri="{D42A27DB-BD31-4B8C-83A1-F6EECF244321}">
                      <p14:modId xmlns:p14="http://schemas.microsoft.com/office/powerpoint/2010/main" val="4257243213"/>
                    </p:ext>
                  </p:extLst>
                </p:nvPr>
              </p:nvGraphicFramePr>
              <p:xfrm>
                <a:off x="4570758" y="6265786"/>
                <a:ext cx="918259" cy="490078"/>
              </p:xfrm>
              <a:graphic>
                <a:graphicData uri="http://schemas.openxmlformats.org/presentationml/2006/ole">
                  <mc:AlternateContent xmlns:mc="http://schemas.openxmlformats.org/markup-compatibility/2006">
                    <mc:Choice xmlns:v="urn:schemas-microsoft-com:vml" Requires="v">
                      <p:oleObj spid="_x0000_s830237" name="משוואה" r:id="rId17" imgW="190440" imgH="228600" progId="Equation.3">
                        <p:embed/>
                      </p:oleObj>
                    </mc:Choice>
                    <mc:Fallback>
                      <p:oleObj name="משוואה" r:id="rId17" imgW="190440" imgH="228600" progId="Equation.3">
                        <p:embed/>
                        <p:pic>
                          <p:nvPicPr>
                            <p:cNvPr id="0" name=""/>
                            <p:cNvPicPr>
                              <a:picLocks noChangeAspect="1" noChangeArrowheads="1"/>
                            </p:cNvPicPr>
                            <p:nvPr/>
                          </p:nvPicPr>
                          <p:blipFill>
                            <a:blip r:embed="rId18"/>
                            <a:srcRect/>
                            <a:stretch>
                              <a:fillRect/>
                            </a:stretch>
                          </p:blipFill>
                          <p:spPr bwMode="auto">
                            <a:xfrm>
                              <a:off x="4570758" y="6265786"/>
                              <a:ext cx="918259" cy="490078"/>
                            </a:xfrm>
                            <a:prstGeom prst="rect">
                              <a:avLst/>
                            </a:prstGeom>
                            <a:noFill/>
                            <a:ln>
                              <a:noFill/>
                            </a:ln>
                            <a:extLst/>
                          </p:spPr>
                        </p:pic>
                      </p:oleObj>
                    </mc:Fallback>
                  </mc:AlternateContent>
                </a:graphicData>
              </a:graphic>
            </p:graphicFrame>
            <p:graphicFrame>
              <p:nvGraphicFramePr>
                <p:cNvPr id="144" name="Object 143"/>
                <p:cNvGraphicFramePr>
                  <a:graphicFrameLocks noChangeAspect="1"/>
                </p:cNvGraphicFramePr>
                <p:nvPr>
                  <p:extLst>
                    <p:ext uri="{D42A27DB-BD31-4B8C-83A1-F6EECF244321}">
                      <p14:modId xmlns:p14="http://schemas.microsoft.com/office/powerpoint/2010/main" val="2635942248"/>
                    </p:ext>
                  </p:extLst>
                </p:nvPr>
              </p:nvGraphicFramePr>
              <p:xfrm>
                <a:off x="8616257" y="6064252"/>
                <a:ext cx="490537" cy="517525"/>
              </p:xfrm>
              <a:graphic>
                <a:graphicData uri="http://schemas.openxmlformats.org/presentationml/2006/ole">
                  <mc:AlternateContent xmlns:mc="http://schemas.openxmlformats.org/markup-compatibility/2006">
                    <mc:Choice xmlns:v="urn:schemas-microsoft-com:vml" Requires="v">
                      <p:oleObj spid="_x0000_s830238" name="משוואה" r:id="rId19" imgW="190440" imgH="241200" progId="Equation.3">
                        <p:embed/>
                      </p:oleObj>
                    </mc:Choice>
                    <mc:Fallback>
                      <p:oleObj name="משוואה" r:id="rId19" imgW="19044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16257" y="6064252"/>
                              <a:ext cx="4905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5" name="Object 144"/>
                <p:cNvGraphicFramePr>
                  <a:graphicFrameLocks noChangeAspect="1"/>
                </p:cNvGraphicFramePr>
                <p:nvPr>
                  <p:extLst>
                    <p:ext uri="{D42A27DB-BD31-4B8C-83A1-F6EECF244321}">
                      <p14:modId xmlns:p14="http://schemas.microsoft.com/office/powerpoint/2010/main" val="4033303358"/>
                    </p:ext>
                  </p:extLst>
                </p:nvPr>
              </p:nvGraphicFramePr>
              <p:xfrm>
                <a:off x="3567179" y="6291034"/>
                <a:ext cx="1333109" cy="490077"/>
              </p:xfrm>
              <a:graphic>
                <a:graphicData uri="http://schemas.openxmlformats.org/presentationml/2006/ole">
                  <mc:AlternateContent xmlns:mc="http://schemas.openxmlformats.org/markup-compatibility/2006">
                    <mc:Choice xmlns:v="urn:schemas-microsoft-com:vml" Requires="v">
                      <p:oleObj spid="_x0000_s830239" name="Equation" r:id="rId21" imgW="330120" imgH="228600" progId="Equation.3">
                        <p:embed/>
                      </p:oleObj>
                    </mc:Choice>
                    <mc:Fallback>
                      <p:oleObj name="Equation" r:id="rId21" imgW="330120" imgH="228600" progId="Equation.3">
                        <p:embed/>
                        <p:pic>
                          <p:nvPicPr>
                            <p:cNvPr id="0" name=""/>
                            <p:cNvPicPr>
                              <a:picLocks noChangeAspect="1" noChangeArrowheads="1"/>
                            </p:cNvPicPr>
                            <p:nvPr/>
                          </p:nvPicPr>
                          <p:blipFill>
                            <a:blip r:embed="rId22"/>
                            <a:srcRect/>
                            <a:stretch>
                              <a:fillRect/>
                            </a:stretch>
                          </p:blipFill>
                          <p:spPr bwMode="auto">
                            <a:xfrm>
                              <a:off x="3567179" y="6291034"/>
                              <a:ext cx="1333109" cy="490077"/>
                            </a:xfrm>
                            <a:prstGeom prst="rect">
                              <a:avLst/>
                            </a:prstGeom>
                            <a:noFill/>
                            <a:ln>
                              <a:noFill/>
                            </a:ln>
                            <a:extLst/>
                          </p:spPr>
                        </p:pic>
                      </p:oleObj>
                    </mc:Fallback>
                  </mc:AlternateContent>
                </a:graphicData>
              </a:graphic>
            </p:graphicFrame>
            <p:grpSp>
              <p:nvGrpSpPr>
                <p:cNvPr id="146" name="Group 145"/>
                <p:cNvGrpSpPr/>
                <p:nvPr/>
              </p:nvGrpSpPr>
              <p:grpSpPr>
                <a:xfrm>
                  <a:off x="3762404" y="4314684"/>
                  <a:ext cx="4840046" cy="2136923"/>
                  <a:chOff x="3762404" y="4314684"/>
                  <a:chExt cx="4840046" cy="2136923"/>
                </a:xfrm>
              </p:grpSpPr>
              <p:pic>
                <p:nvPicPr>
                  <p:cNvPr id="147" name="Picture 4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2404" y="4314684"/>
                    <a:ext cx="4840046" cy="213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8" name="Straight Connector 147"/>
                  <p:cNvCxnSpPr/>
                  <p:nvPr/>
                </p:nvCxnSpPr>
                <p:spPr bwMode="auto">
                  <a:xfrm flipV="1">
                    <a:off x="4302680" y="6187008"/>
                    <a:ext cx="0" cy="210457"/>
                  </a:xfrm>
                  <a:prstGeom prst="line">
                    <a:avLst/>
                  </a:prstGeom>
                  <a:noFill/>
                  <a:ln w="25400" cap="flat" cmpd="sng" algn="ctr">
                    <a:solidFill>
                      <a:schemeClr val="tx1"/>
                    </a:solidFill>
                    <a:prstDash val="solid"/>
                    <a:round/>
                    <a:headEnd type="none" w="med" len="med"/>
                    <a:tailEnd type="none" w="med" len="med"/>
                  </a:ln>
                  <a:effectLst/>
                </p:spPr>
              </p:cxnSp>
            </p:grpSp>
          </p:grpSp>
          <p:cxnSp>
            <p:nvCxnSpPr>
              <p:cNvPr id="142" name="Straight Connector 141"/>
              <p:cNvCxnSpPr/>
              <p:nvPr/>
            </p:nvCxnSpPr>
            <p:spPr bwMode="auto">
              <a:xfrm flipV="1">
                <a:off x="4807431" y="4325257"/>
                <a:ext cx="0" cy="1992378"/>
              </a:xfrm>
              <a:prstGeom prst="line">
                <a:avLst/>
              </a:prstGeom>
              <a:noFill/>
              <a:ln w="25400" cap="flat" cmpd="sng" algn="ctr">
                <a:solidFill>
                  <a:schemeClr val="tx1"/>
                </a:solidFill>
                <a:prstDash val="dash"/>
                <a:round/>
                <a:headEnd type="none" w="med" len="med"/>
                <a:tailEnd type="none" w="med" len="med"/>
              </a:ln>
              <a:effectLst/>
            </p:spPr>
          </p:cxnSp>
        </p:grpSp>
        <p:sp>
          <p:nvSpPr>
            <p:cNvPr id="139" name="Rectangle 126"/>
            <p:cNvSpPr>
              <a:spLocks noChangeArrowheads="1"/>
            </p:cNvSpPr>
            <p:nvPr/>
          </p:nvSpPr>
          <p:spPr bwMode="auto">
            <a:xfrm>
              <a:off x="5860923" y="2914900"/>
              <a:ext cx="1286933" cy="366088"/>
            </a:xfrm>
            <a:prstGeom prst="rect">
              <a:avLst/>
            </a:prstGeom>
            <a:noFill/>
            <a:ln w="9525">
              <a:noFill/>
              <a:miter lim="800000"/>
              <a:headEnd/>
              <a:tailEnd/>
            </a:ln>
            <a:effectLst/>
          </p:spPr>
          <p:txBody>
            <a:bodyPr/>
            <a:lstStyle/>
            <a:p>
              <a:pPr marL="609600" indent="-609600" algn="ctr"/>
              <a:r>
                <a:rPr lang="en-US" sz="1400" dirty="0" err="1" smtClean="0">
                  <a:solidFill>
                    <a:srgbClr val="FF0000"/>
                  </a:solidFill>
                  <a:cs typeface="Tahoma" pitchFamily="34" charset="0"/>
                </a:rPr>
                <a:t>bandgap</a:t>
              </a:r>
              <a:endParaRPr lang="en-US" sz="1400" dirty="0">
                <a:solidFill>
                  <a:srgbClr val="FF0000"/>
                </a:solidFill>
                <a:cs typeface="Tahoma" pitchFamily="34" charset="0"/>
              </a:endParaRPr>
            </a:p>
          </p:txBody>
        </p:sp>
        <p:cxnSp>
          <p:nvCxnSpPr>
            <p:cNvPr id="140" name="Straight Connector 139"/>
            <p:cNvCxnSpPr/>
            <p:nvPr/>
          </p:nvCxnSpPr>
          <p:spPr bwMode="auto">
            <a:xfrm>
              <a:off x="6659635" y="3185709"/>
              <a:ext cx="57525" cy="693379"/>
            </a:xfrm>
            <a:prstGeom prst="line">
              <a:avLst/>
            </a:prstGeom>
            <a:noFill/>
            <a:ln w="15875" cap="flat" cmpd="sng" algn="ctr">
              <a:solidFill>
                <a:srgbClr val="FF0000"/>
              </a:solidFill>
              <a:prstDash val="solid"/>
              <a:round/>
              <a:headEnd type="none" w="med" len="med"/>
              <a:tailEnd type="triangle" w="med" len="med"/>
            </a:ln>
            <a:effectLst/>
          </p:spPr>
        </p:cxnSp>
      </p:grpSp>
      <p:sp>
        <p:nvSpPr>
          <p:cNvPr id="149" name="Rectangle 126"/>
          <p:cNvSpPr>
            <a:spLocks noChangeArrowheads="1"/>
          </p:cNvSpPr>
          <p:nvPr/>
        </p:nvSpPr>
        <p:spPr bwMode="auto">
          <a:xfrm>
            <a:off x="5850074" y="1427520"/>
            <a:ext cx="1185755" cy="732177"/>
          </a:xfrm>
          <a:prstGeom prst="rect">
            <a:avLst/>
          </a:prstGeom>
          <a:noFill/>
          <a:ln w="9525">
            <a:noFill/>
            <a:miter lim="800000"/>
            <a:headEnd/>
            <a:tailEnd/>
          </a:ln>
          <a:effectLst/>
        </p:spPr>
        <p:txBody>
          <a:bodyPr/>
          <a:lstStyle/>
          <a:p>
            <a:pPr marL="609600" indent="-609600" algn="ctr"/>
            <a:r>
              <a:rPr lang="en-US" sz="1600" dirty="0" smtClean="0">
                <a:cs typeface="Tahoma" pitchFamily="34" charset="0"/>
              </a:rPr>
              <a:t>density </a:t>
            </a:r>
          </a:p>
          <a:p>
            <a:pPr marL="609600" indent="-609600" algn="ctr"/>
            <a:r>
              <a:rPr lang="en-US" sz="1600" dirty="0" smtClean="0">
                <a:cs typeface="Tahoma" pitchFamily="34" charset="0"/>
              </a:rPr>
              <a:t>of states</a:t>
            </a:r>
          </a:p>
          <a:p>
            <a:pPr marL="609600" indent="-609600" algn="ctr"/>
            <a:r>
              <a:rPr lang="en-US" sz="1600" dirty="0" smtClean="0">
                <a:cs typeface="Tahoma" pitchFamily="34" charset="0"/>
              </a:rPr>
              <a:t>(=DOS)</a:t>
            </a:r>
            <a:endParaRPr lang="en-US" sz="1600" dirty="0">
              <a:cs typeface="Tahoma" pitchFamily="34" charset="0"/>
            </a:endParaRPr>
          </a:p>
        </p:txBody>
      </p:sp>
      <p:graphicFrame>
        <p:nvGraphicFramePr>
          <p:cNvPr id="150" name="Object 149"/>
          <p:cNvGraphicFramePr>
            <a:graphicFrameLocks noChangeAspect="1"/>
          </p:cNvGraphicFramePr>
          <p:nvPr>
            <p:extLst>
              <p:ext uri="{D42A27DB-BD31-4B8C-83A1-F6EECF244321}">
                <p14:modId xmlns:p14="http://schemas.microsoft.com/office/powerpoint/2010/main" val="3872974257"/>
              </p:ext>
            </p:extLst>
          </p:nvPr>
        </p:nvGraphicFramePr>
        <p:xfrm>
          <a:off x="6901338" y="1507721"/>
          <a:ext cx="350837" cy="549275"/>
        </p:xfrm>
        <a:graphic>
          <a:graphicData uri="http://schemas.openxmlformats.org/presentationml/2006/ole">
            <mc:AlternateContent xmlns:mc="http://schemas.openxmlformats.org/markup-compatibility/2006">
              <mc:Choice xmlns:v="urn:schemas-microsoft-com:vml" Requires="v">
                <p:oleObj spid="_x0000_s830240" name="משוואה" r:id="rId24" imgW="253800" imgH="393480" progId="Equation.3">
                  <p:embed/>
                </p:oleObj>
              </mc:Choice>
              <mc:Fallback>
                <p:oleObj name="משוואה" r:id="rId24" imgW="253800" imgH="393480" progId="Equation.3">
                  <p:embed/>
                  <p:pic>
                    <p:nvPicPr>
                      <p:cNvPr id="0" name=""/>
                      <p:cNvPicPr>
                        <a:picLocks noChangeAspect="1" noChangeArrowheads="1"/>
                      </p:cNvPicPr>
                      <p:nvPr/>
                    </p:nvPicPr>
                    <p:blipFill>
                      <a:blip r:embed="rId25"/>
                      <a:srcRect/>
                      <a:stretch>
                        <a:fillRect/>
                      </a:stretch>
                    </p:blipFill>
                    <p:spPr bwMode="auto">
                      <a:xfrm>
                        <a:off x="6901338" y="1507721"/>
                        <a:ext cx="3508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1" name="Rectangle 126"/>
          <p:cNvSpPr>
            <a:spLocks noChangeArrowheads="1"/>
          </p:cNvSpPr>
          <p:nvPr/>
        </p:nvSpPr>
        <p:spPr bwMode="auto">
          <a:xfrm>
            <a:off x="206215" y="4995513"/>
            <a:ext cx="2698313" cy="532333"/>
          </a:xfrm>
          <a:prstGeom prst="rect">
            <a:avLst/>
          </a:prstGeom>
          <a:noFill/>
          <a:ln w="9525">
            <a:noFill/>
            <a:miter lim="800000"/>
            <a:headEnd/>
            <a:tailEnd/>
          </a:ln>
          <a:effectLst/>
        </p:spPr>
        <p:txBody>
          <a:bodyPr/>
          <a:lstStyle/>
          <a:p>
            <a:pPr marL="609600" indent="-609600"/>
            <a:r>
              <a:rPr lang="en-US" sz="1800" u="sng" dirty="0" smtClean="0">
                <a:cs typeface="Tahoma" pitchFamily="34" charset="0"/>
              </a:rPr>
              <a:t>Close to </a:t>
            </a:r>
            <a:r>
              <a:rPr lang="en-US" sz="1800" u="sng" dirty="0" err="1" smtClean="0">
                <a:cs typeface="Tahoma" pitchFamily="34" charset="0"/>
              </a:rPr>
              <a:t>bandgap</a:t>
            </a:r>
            <a:r>
              <a:rPr lang="en-US" sz="1800" u="sng" dirty="0" smtClean="0">
                <a:cs typeface="Tahoma" pitchFamily="34" charset="0"/>
              </a:rPr>
              <a:t> edge:</a:t>
            </a:r>
            <a:endParaRPr lang="en-US" sz="1800" u="sng" dirty="0">
              <a:cs typeface="Tahoma" pitchFamily="34" charset="0"/>
            </a:endParaRPr>
          </a:p>
        </p:txBody>
      </p:sp>
      <p:graphicFrame>
        <p:nvGraphicFramePr>
          <p:cNvPr id="152" name="Object 151"/>
          <p:cNvGraphicFramePr>
            <a:graphicFrameLocks noChangeAspect="1"/>
          </p:cNvGraphicFramePr>
          <p:nvPr>
            <p:extLst>
              <p:ext uri="{D42A27DB-BD31-4B8C-83A1-F6EECF244321}">
                <p14:modId xmlns:p14="http://schemas.microsoft.com/office/powerpoint/2010/main" val="399024671"/>
              </p:ext>
            </p:extLst>
          </p:nvPr>
        </p:nvGraphicFramePr>
        <p:xfrm>
          <a:off x="5355124" y="4847599"/>
          <a:ext cx="804862" cy="465138"/>
        </p:xfrm>
        <a:graphic>
          <a:graphicData uri="http://schemas.openxmlformats.org/presentationml/2006/ole">
            <mc:AlternateContent xmlns:mc="http://schemas.openxmlformats.org/markup-compatibility/2006">
              <mc:Choice xmlns:v="urn:schemas-microsoft-com:vml" Requires="v">
                <p:oleObj spid="_x0000_s830241" name="משוואה" r:id="rId26" imgW="419040" imgH="203040" progId="Equation.3">
                  <p:embed/>
                </p:oleObj>
              </mc:Choice>
              <mc:Fallback>
                <p:oleObj name="משוואה" r:id="rId26" imgW="419040" imgH="203040" progId="Equation.3">
                  <p:embed/>
                  <p:pic>
                    <p:nvPicPr>
                      <p:cNvPr id="0" name=""/>
                      <p:cNvPicPr>
                        <a:picLocks noChangeAspect="1" noChangeArrowheads="1"/>
                      </p:cNvPicPr>
                      <p:nvPr/>
                    </p:nvPicPr>
                    <p:blipFill>
                      <a:blip r:embed="rId27"/>
                      <a:srcRect/>
                      <a:stretch>
                        <a:fillRect/>
                      </a:stretch>
                    </p:blipFill>
                    <p:spPr bwMode="auto">
                      <a:xfrm>
                        <a:off x="5355124" y="4847599"/>
                        <a:ext cx="804862" cy="465138"/>
                      </a:xfrm>
                      <a:prstGeom prst="rect">
                        <a:avLst/>
                      </a:prstGeom>
                      <a:noFill/>
                      <a:ln>
                        <a:noFill/>
                      </a:ln>
                    </p:spPr>
                  </p:pic>
                </p:oleObj>
              </mc:Fallback>
            </mc:AlternateContent>
          </a:graphicData>
        </a:graphic>
      </p:graphicFrame>
      <p:graphicFrame>
        <p:nvGraphicFramePr>
          <p:cNvPr id="121" name="Object 120"/>
          <p:cNvGraphicFramePr>
            <a:graphicFrameLocks noChangeAspect="1"/>
          </p:cNvGraphicFramePr>
          <p:nvPr>
            <p:extLst>
              <p:ext uri="{D42A27DB-BD31-4B8C-83A1-F6EECF244321}">
                <p14:modId xmlns:p14="http://schemas.microsoft.com/office/powerpoint/2010/main" val="615045559"/>
              </p:ext>
            </p:extLst>
          </p:nvPr>
        </p:nvGraphicFramePr>
        <p:xfrm>
          <a:off x="2832939" y="4995513"/>
          <a:ext cx="1030283" cy="402925"/>
        </p:xfrm>
        <a:graphic>
          <a:graphicData uri="http://schemas.openxmlformats.org/presentationml/2006/ole">
            <mc:AlternateContent xmlns:mc="http://schemas.openxmlformats.org/markup-compatibility/2006">
              <mc:Choice xmlns:v="urn:schemas-microsoft-com:vml" Requires="v">
                <p:oleObj spid="_x0000_s830242" name="Equation" r:id="rId28" imgW="698400" imgH="228600" progId="Equation.3">
                  <p:embed/>
                </p:oleObj>
              </mc:Choice>
              <mc:Fallback>
                <p:oleObj name="Equation" r:id="rId28" imgW="698400" imgH="228600" progId="Equation.3">
                  <p:embed/>
                  <p:pic>
                    <p:nvPicPr>
                      <p:cNvPr id="0" name=""/>
                      <p:cNvPicPr>
                        <a:picLocks noChangeAspect="1" noChangeArrowheads="1"/>
                      </p:cNvPicPr>
                      <p:nvPr/>
                    </p:nvPicPr>
                    <p:blipFill>
                      <a:blip r:embed="rId29"/>
                      <a:srcRect/>
                      <a:stretch>
                        <a:fillRect/>
                      </a:stretch>
                    </p:blipFill>
                    <p:spPr bwMode="auto">
                      <a:xfrm>
                        <a:off x="2832939" y="4995513"/>
                        <a:ext cx="1030283" cy="402925"/>
                      </a:xfrm>
                      <a:prstGeom prst="rect">
                        <a:avLst/>
                      </a:prstGeom>
                      <a:noFill/>
                      <a:ln>
                        <a:noFill/>
                      </a:ln>
                      <a:extLst/>
                    </p:spPr>
                  </p:pic>
                </p:oleObj>
              </mc:Fallback>
            </mc:AlternateContent>
          </a:graphicData>
        </a:graphic>
      </p:graphicFrame>
      <p:graphicFrame>
        <p:nvGraphicFramePr>
          <p:cNvPr id="703488" name="Object 703487"/>
          <p:cNvGraphicFramePr>
            <a:graphicFrameLocks noChangeAspect="1"/>
          </p:cNvGraphicFramePr>
          <p:nvPr>
            <p:extLst>
              <p:ext uri="{D42A27DB-BD31-4B8C-83A1-F6EECF244321}">
                <p14:modId xmlns:p14="http://schemas.microsoft.com/office/powerpoint/2010/main" val="3761692789"/>
              </p:ext>
            </p:extLst>
          </p:nvPr>
        </p:nvGraphicFramePr>
        <p:xfrm>
          <a:off x="8218706" y="4995513"/>
          <a:ext cx="804863" cy="465137"/>
        </p:xfrm>
        <a:graphic>
          <a:graphicData uri="http://schemas.openxmlformats.org/presentationml/2006/ole">
            <mc:AlternateContent xmlns:mc="http://schemas.openxmlformats.org/markup-compatibility/2006">
              <mc:Choice xmlns:v="urn:schemas-microsoft-com:vml" Requires="v">
                <p:oleObj spid="_x0000_s830243" name="משוואה" r:id="rId30" imgW="419040" imgH="203040" progId="Equation.3">
                  <p:embed/>
                </p:oleObj>
              </mc:Choice>
              <mc:Fallback>
                <p:oleObj name="משוואה" r:id="rId30" imgW="419040" imgH="203040" progId="Equation.3">
                  <p:embed/>
                  <p:pic>
                    <p:nvPicPr>
                      <p:cNvPr id="0" name=""/>
                      <p:cNvPicPr>
                        <a:picLocks noChangeAspect="1" noChangeArrowheads="1"/>
                      </p:cNvPicPr>
                      <p:nvPr/>
                    </p:nvPicPr>
                    <p:blipFill>
                      <a:blip r:embed="rId31"/>
                      <a:srcRect/>
                      <a:stretch>
                        <a:fillRect/>
                      </a:stretch>
                    </p:blipFill>
                    <p:spPr bwMode="auto">
                      <a:xfrm>
                        <a:off x="8218706" y="4995513"/>
                        <a:ext cx="8048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6" name="Rectangle 4"/>
          <p:cNvSpPr>
            <a:spLocks noChangeArrowheads="1"/>
          </p:cNvSpPr>
          <p:nvPr/>
        </p:nvSpPr>
        <p:spPr bwMode="auto">
          <a:xfrm>
            <a:off x="336184" y="288874"/>
            <a:ext cx="9056672"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Long-range coherent interactions via fiber-grating </a:t>
            </a:r>
            <a:endParaRPr lang="en-US" sz="3000" dirty="0">
              <a:solidFill>
                <a:schemeClr val="bg1"/>
              </a:solidFill>
              <a:cs typeface="Arial" pitchFamily="34" charset="0"/>
            </a:endParaRPr>
          </a:p>
        </p:txBody>
      </p:sp>
      <p:sp>
        <p:nvSpPr>
          <p:cNvPr id="159" name="Rectangle 126"/>
          <p:cNvSpPr>
            <a:spLocks noChangeArrowheads="1"/>
          </p:cNvSpPr>
          <p:nvPr/>
        </p:nvSpPr>
        <p:spPr bwMode="auto">
          <a:xfrm>
            <a:off x="159080" y="1311938"/>
            <a:ext cx="5814792" cy="419100"/>
          </a:xfrm>
          <a:prstGeom prst="rect">
            <a:avLst/>
          </a:prstGeom>
        </p:spPr>
        <p:txBody>
          <a:bodyPr/>
          <a:lstStyle/>
          <a:p>
            <a:pPr marL="609600" indent="-609600"/>
            <a:r>
              <a:rPr lang="en-US" sz="1800" dirty="0" smtClean="0">
                <a:solidFill>
                  <a:schemeClr val="accent2">
                    <a:lumMod val="75000"/>
                  </a:schemeClr>
                </a:solidFill>
                <a:cs typeface="Tahoma" pitchFamily="34" charset="0"/>
              </a:rPr>
              <a:t>Fiber-grating (FG) = 1d photonic crystal</a:t>
            </a:r>
            <a:endParaRPr lang="en-US" sz="1800" dirty="0">
              <a:solidFill>
                <a:schemeClr val="accent2">
                  <a:lumMod val="75000"/>
                </a:schemeClr>
              </a:solidFill>
              <a:cs typeface="Tahoma" pitchFamily="34" charset="0"/>
            </a:endParaRPr>
          </a:p>
        </p:txBody>
      </p:sp>
      <p:grpSp>
        <p:nvGrpSpPr>
          <p:cNvPr id="2" name="Group 1"/>
          <p:cNvGrpSpPr/>
          <p:nvPr/>
        </p:nvGrpSpPr>
        <p:grpSpPr>
          <a:xfrm>
            <a:off x="3144922" y="1652564"/>
            <a:ext cx="2613483" cy="1524687"/>
            <a:chOff x="3364959" y="4521137"/>
            <a:chExt cx="2863342" cy="1819877"/>
          </a:xfrm>
        </p:grpSpPr>
        <p:grpSp>
          <p:nvGrpSpPr>
            <p:cNvPr id="76" name="Group 75"/>
            <p:cNvGrpSpPr/>
            <p:nvPr/>
          </p:nvGrpSpPr>
          <p:grpSpPr>
            <a:xfrm>
              <a:off x="4305967" y="4521137"/>
              <a:ext cx="1922334" cy="1819877"/>
              <a:chOff x="5225522" y="4825471"/>
              <a:chExt cx="1922334" cy="1819877"/>
            </a:xfrm>
          </p:grpSpPr>
          <p:sp>
            <p:nvSpPr>
              <p:cNvPr id="77" name="Freeform 76"/>
              <p:cNvSpPr/>
              <p:nvPr/>
            </p:nvSpPr>
            <p:spPr bwMode="auto">
              <a:xfrm>
                <a:off x="6146799" y="5621845"/>
                <a:ext cx="127000" cy="33889"/>
              </a:xfrm>
              <a:custGeom>
                <a:avLst/>
                <a:gdLst>
                  <a:gd name="connsiteX0" fmla="*/ 0 w 127000"/>
                  <a:gd name="connsiteY0" fmla="*/ 33889 h 33889"/>
                  <a:gd name="connsiteX1" fmla="*/ 42334 w 127000"/>
                  <a:gd name="connsiteY1" fmla="*/ 25422 h 33889"/>
                  <a:gd name="connsiteX2" fmla="*/ 93134 w 127000"/>
                  <a:gd name="connsiteY2" fmla="*/ 8489 h 33889"/>
                  <a:gd name="connsiteX3" fmla="*/ 127000 w 127000"/>
                  <a:gd name="connsiteY3" fmla="*/ 22 h 33889"/>
                </a:gdLst>
                <a:ahLst/>
                <a:cxnLst>
                  <a:cxn ang="0">
                    <a:pos x="connsiteX0" y="connsiteY0"/>
                  </a:cxn>
                  <a:cxn ang="0">
                    <a:pos x="connsiteX1" y="connsiteY1"/>
                  </a:cxn>
                  <a:cxn ang="0">
                    <a:pos x="connsiteX2" y="connsiteY2"/>
                  </a:cxn>
                  <a:cxn ang="0">
                    <a:pos x="connsiteX3" y="connsiteY3"/>
                  </a:cxn>
                </a:cxnLst>
                <a:rect l="l" t="t" r="r" b="b"/>
                <a:pathLst>
                  <a:path w="127000" h="33889">
                    <a:moveTo>
                      <a:pt x="0" y="33889"/>
                    </a:moveTo>
                    <a:cubicBezTo>
                      <a:pt x="14111" y="31067"/>
                      <a:pt x="28450" y="29208"/>
                      <a:pt x="42334" y="25422"/>
                    </a:cubicBezTo>
                    <a:cubicBezTo>
                      <a:pt x="59554" y="20726"/>
                      <a:pt x="76201" y="14133"/>
                      <a:pt x="93134" y="8489"/>
                    </a:cubicBezTo>
                    <a:cubicBezTo>
                      <a:pt x="121212" y="-870"/>
                      <a:pt x="109609" y="22"/>
                      <a:pt x="127000" y="22"/>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78" name="Freeform 77"/>
              <p:cNvSpPr/>
              <p:nvPr/>
            </p:nvSpPr>
            <p:spPr bwMode="auto">
              <a:xfrm>
                <a:off x="6265333" y="5477933"/>
                <a:ext cx="110067" cy="17711"/>
              </a:xfrm>
              <a:custGeom>
                <a:avLst/>
                <a:gdLst>
                  <a:gd name="connsiteX0" fmla="*/ 110067 w 110067"/>
                  <a:gd name="connsiteY0" fmla="*/ 0 h 17711"/>
                  <a:gd name="connsiteX1" fmla="*/ 67734 w 110067"/>
                  <a:gd name="connsiteY1" fmla="*/ 8467 h 17711"/>
                  <a:gd name="connsiteX2" fmla="*/ 42334 w 110067"/>
                  <a:gd name="connsiteY2" fmla="*/ 16934 h 17711"/>
                  <a:gd name="connsiteX3" fmla="*/ 0 w 110067"/>
                  <a:gd name="connsiteY3" fmla="*/ 16934 h 17711"/>
                </a:gdLst>
                <a:ahLst/>
                <a:cxnLst>
                  <a:cxn ang="0">
                    <a:pos x="connsiteX0" y="connsiteY0"/>
                  </a:cxn>
                  <a:cxn ang="0">
                    <a:pos x="connsiteX1" y="connsiteY1"/>
                  </a:cxn>
                  <a:cxn ang="0">
                    <a:pos x="connsiteX2" y="connsiteY2"/>
                  </a:cxn>
                  <a:cxn ang="0">
                    <a:pos x="connsiteX3" y="connsiteY3"/>
                  </a:cxn>
                </a:cxnLst>
                <a:rect l="l" t="t" r="r" b="b"/>
                <a:pathLst>
                  <a:path w="110067" h="17711">
                    <a:moveTo>
                      <a:pt x="110067" y="0"/>
                    </a:moveTo>
                    <a:cubicBezTo>
                      <a:pt x="95956" y="2822"/>
                      <a:pt x="81695" y="4977"/>
                      <a:pt x="67734" y="8467"/>
                    </a:cubicBezTo>
                    <a:cubicBezTo>
                      <a:pt x="59076" y="10632"/>
                      <a:pt x="51190" y="15827"/>
                      <a:pt x="42334" y="16934"/>
                    </a:cubicBezTo>
                    <a:cubicBezTo>
                      <a:pt x="28332" y="18684"/>
                      <a:pt x="14111" y="16934"/>
                      <a:pt x="0" y="16934"/>
                    </a:cubicBez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nvGrpSpPr>
              <p:cNvPr id="79" name="Group 78"/>
              <p:cNvGrpSpPr/>
              <p:nvPr/>
            </p:nvGrpSpPr>
            <p:grpSpPr>
              <a:xfrm>
                <a:off x="5225522" y="4825471"/>
                <a:ext cx="1922334" cy="1819877"/>
                <a:chOff x="5225522" y="4825471"/>
                <a:chExt cx="1922334" cy="1819877"/>
              </a:xfrm>
            </p:grpSpPr>
            <p:cxnSp>
              <p:nvCxnSpPr>
                <p:cNvPr id="80" name="Straight Connector 79"/>
                <p:cNvCxnSpPr/>
                <p:nvPr/>
              </p:nvCxnSpPr>
              <p:spPr bwMode="auto">
                <a:xfrm>
                  <a:off x="5731933" y="5046133"/>
                  <a:ext cx="0" cy="982134"/>
                </a:xfrm>
                <a:prstGeom prst="line">
                  <a:avLst/>
                </a:prstGeom>
                <a:noFill/>
                <a:ln w="222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flipH="1">
                  <a:off x="5725457" y="6028267"/>
                  <a:ext cx="1176006" cy="0"/>
                </a:xfrm>
                <a:prstGeom prst="line">
                  <a:avLst/>
                </a:prstGeom>
                <a:noFill/>
                <a:ln w="22225" cap="flat" cmpd="sng" algn="ctr">
                  <a:solidFill>
                    <a:schemeClr val="tx1"/>
                  </a:solidFill>
                  <a:prstDash val="solid"/>
                  <a:round/>
                  <a:headEnd type="none" w="med" len="med"/>
                  <a:tailEnd type="none" w="med" len="med"/>
                </a:ln>
                <a:effectLst/>
              </p:spPr>
            </p:cxnSp>
            <p:graphicFrame>
              <p:nvGraphicFramePr>
                <p:cNvPr id="82" name="Object 81"/>
                <p:cNvGraphicFramePr>
                  <a:graphicFrameLocks noChangeAspect="1"/>
                </p:cNvGraphicFramePr>
                <p:nvPr>
                  <p:extLst>
                    <p:ext uri="{D42A27DB-BD31-4B8C-83A1-F6EECF244321}">
                      <p14:modId xmlns:p14="http://schemas.microsoft.com/office/powerpoint/2010/main" val="3482635254"/>
                    </p:ext>
                  </p:extLst>
                </p:nvPr>
              </p:nvGraphicFramePr>
              <p:xfrm>
                <a:off x="5571998" y="4825471"/>
                <a:ext cx="288925" cy="220662"/>
              </p:xfrm>
              <a:graphic>
                <a:graphicData uri="http://schemas.openxmlformats.org/presentationml/2006/ole">
                  <mc:AlternateContent xmlns:mc="http://schemas.openxmlformats.org/markup-compatibility/2006">
                    <mc:Choice xmlns:v="urn:schemas-microsoft-com:vml" Requires="v">
                      <p:oleObj spid="_x0000_s830244" name="משוואה" r:id="rId32" imgW="152280" imgH="139680" progId="Equation.3">
                        <p:embed/>
                      </p:oleObj>
                    </mc:Choice>
                    <mc:Fallback>
                      <p:oleObj name="משוואה" r:id="rId32" imgW="152280" imgH="139680" progId="Equation.3">
                        <p:embed/>
                        <p:pic>
                          <p:nvPicPr>
                            <p:cNvPr id="0" name=""/>
                            <p:cNvPicPr>
                              <a:picLocks noChangeAspect="1" noChangeArrowheads="1"/>
                            </p:cNvPicPr>
                            <p:nvPr/>
                          </p:nvPicPr>
                          <p:blipFill>
                            <a:blip r:embed="rId33"/>
                            <a:srcRect/>
                            <a:stretch>
                              <a:fillRect/>
                            </a:stretch>
                          </p:blipFill>
                          <p:spPr bwMode="auto">
                            <a:xfrm>
                              <a:off x="5571998" y="4825471"/>
                              <a:ext cx="2889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2678103882"/>
                    </p:ext>
                  </p:extLst>
                </p:nvPr>
              </p:nvGraphicFramePr>
              <p:xfrm>
                <a:off x="6906556" y="5887773"/>
                <a:ext cx="241300" cy="280987"/>
              </p:xfrm>
              <a:graphic>
                <a:graphicData uri="http://schemas.openxmlformats.org/presentationml/2006/ole">
                  <mc:AlternateContent xmlns:mc="http://schemas.openxmlformats.org/markup-compatibility/2006">
                    <mc:Choice xmlns:v="urn:schemas-microsoft-com:vml" Requires="v">
                      <p:oleObj spid="_x0000_s830245" name="משוואה" r:id="rId34" imgW="126720" imgH="177480" progId="Equation.3">
                        <p:embed/>
                      </p:oleObj>
                    </mc:Choice>
                    <mc:Fallback>
                      <p:oleObj name="משוואה" r:id="rId34" imgW="126720" imgH="177480" progId="Equation.3">
                        <p:embed/>
                        <p:pic>
                          <p:nvPicPr>
                            <p:cNvPr id="0" name=""/>
                            <p:cNvPicPr>
                              <a:picLocks noChangeAspect="1" noChangeArrowheads="1"/>
                            </p:cNvPicPr>
                            <p:nvPr/>
                          </p:nvPicPr>
                          <p:blipFill>
                            <a:blip r:embed="rId35"/>
                            <a:srcRect/>
                            <a:stretch>
                              <a:fillRect/>
                            </a:stretch>
                          </p:blipFill>
                          <p:spPr bwMode="auto">
                            <a:xfrm>
                              <a:off x="6906556" y="5887773"/>
                              <a:ext cx="2413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4" name="Straight Connector 83"/>
                <p:cNvCxnSpPr/>
                <p:nvPr/>
              </p:nvCxnSpPr>
              <p:spPr bwMode="auto">
                <a:xfrm flipH="1">
                  <a:off x="5731933" y="5651500"/>
                  <a:ext cx="418926" cy="359834"/>
                </a:xfrm>
                <a:prstGeom prst="line">
                  <a:avLst/>
                </a:prstGeom>
                <a:noFill/>
                <a:ln w="222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flipH="1">
                  <a:off x="6365294" y="5111750"/>
                  <a:ext cx="418926" cy="359834"/>
                </a:xfrm>
                <a:prstGeom prst="line">
                  <a:avLst/>
                </a:prstGeom>
                <a:noFill/>
                <a:ln w="22225" cap="flat" cmpd="sng" algn="ctr">
                  <a:solidFill>
                    <a:schemeClr val="tx1"/>
                  </a:solidFill>
                  <a:prstDash val="solid"/>
                  <a:round/>
                  <a:headEnd type="none" w="med" len="med"/>
                  <a:tailEnd type="none" w="med" len="med"/>
                </a:ln>
                <a:effectLst/>
              </p:spPr>
            </p:cxnSp>
            <p:graphicFrame>
              <p:nvGraphicFramePr>
                <p:cNvPr id="86" name="Object 85"/>
                <p:cNvGraphicFramePr>
                  <a:graphicFrameLocks noChangeAspect="1"/>
                </p:cNvGraphicFramePr>
                <p:nvPr>
                  <p:extLst>
                    <p:ext uri="{D42A27DB-BD31-4B8C-83A1-F6EECF244321}">
                      <p14:modId xmlns:p14="http://schemas.microsoft.com/office/powerpoint/2010/main" val="512050288"/>
                    </p:ext>
                  </p:extLst>
                </p:nvPr>
              </p:nvGraphicFramePr>
              <p:xfrm>
                <a:off x="6180189" y="6154810"/>
                <a:ext cx="266542" cy="490538"/>
              </p:xfrm>
              <a:graphic>
                <a:graphicData uri="http://schemas.openxmlformats.org/presentationml/2006/ole">
                  <mc:AlternateContent xmlns:mc="http://schemas.openxmlformats.org/markup-compatibility/2006">
                    <mc:Choice xmlns:v="urn:schemas-microsoft-com:vml" Requires="v">
                      <p:oleObj spid="_x0000_s830246" name="משוואה" r:id="rId36" imgW="177480" imgH="393480" progId="Equation.3">
                        <p:embed/>
                      </p:oleObj>
                    </mc:Choice>
                    <mc:Fallback>
                      <p:oleObj name="משוואה" r:id="rId36" imgW="177480" imgH="393480" progId="Equation.3">
                        <p:embed/>
                        <p:pic>
                          <p:nvPicPr>
                            <p:cNvPr id="0" name=""/>
                            <p:cNvPicPr>
                              <a:picLocks noChangeAspect="1" noChangeArrowheads="1"/>
                            </p:cNvPicPr>
                            <p:nvPr/>
                          </p:nvPicPr>
                          <p:blipFill>
                            <a:blip r:embed="rId37"/>
                            <a:srcRect/>
                            <a:stretch>
                              <a:fillRect/>
                            </a:stretch>
                          </p:blipFill>
                          <p:spPr bwMode="auto">
                            <a:xfrm>
                              <a:off x="6180189" y="6154810"/>
                              <a:ext cx="266542" cy="490538"/>
                            </a:xfrm>
                            <a:prstGeom prst="rect">
                              <a:avLst/>
                            </a:prstGeom>
                            <a:noFill/>
                            <a:ln>
                              <a:noFill/>
                            </a:ln>
                          </p:spPr>
                        </p:pic>
                      </p:oleObj>
                    </mc:Fallback>
                  </mc:AlternateContent>
                </a:graphicData>
              </a:graphic>
            </p:graphicFrame>
            <p:cxnSp>
              <p:nvCxnSpPr>
                <p:cNvPr id="87" name="Straight Connector 86"/>
                <p:cNvCxnSpPr/>
                <p:nvPr/>
              </p:nvCxnSpPr>
              <p:spPr bwMode="auto">
                <a:xfrm flipV="1">
                  <a:off x="6320366" y="5961971"/>
                  <a:ext cx="0" cy="123393"/>
                </a:xfrm>
                <a:prstGeom prst="line">
                  <a:avLst/>
                </a:prstGeom>
                <a:noFill/>
                <a:ln w="25400"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flipV="1">
                  <a:off x="5668440" y="5504111"/>
                  <a:ext cx="148168" cy="1"/>
                </a:xfrm>
                <a:prstGeom prst="line">
                  <a:avLst/>
                </a:prstGeom>
                <a:noFill/>
                <a:ln w="25400"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flipV="1">
                  <a:off x="5655385" y="5646450"/>
                  <a:ext cx="148168" cy="1"/>
                </a:xfrm>
                <a:prstGeom prst="line">
                  <a:avLst/>
                </a:prstGeom>
                <a:noFill/>
                <a:ln w="25400" cap="flat" cmpd="sng" algn="ctr">
                  <a:solidFill>
                    <a:schemeClr val="tx1"/>
                  </a:solidFill>
                  <a:prstDash val="solid"/>
                  <a:round/>
                  <a:headEnd type="none" w="med" len="med"/>
                  <a:tailEnd type="none" w="med" len="med"/>
                </a:ln>
                <a:effectLst/>
              </p:spPr>
            </p:cxnSp>
            <p:graphicFrame>
              <p:nvGraphicFramePr>
                <p:cNvPr id="90" name="Object 89"/>
                <p:cNvGraphicFramePr>
                  <a:graphicFrameLocks noChangeAspect="1"/>
                </p:cNvGraphicFramePr>
                <p:nvPr>
                  <p:extLst>
                    <p:ext uri="{D42A27DB-BD31-4B8C-83A1-F6EECF244321}">
                      <p14:modId xmlns:p14="http://schemas.microsoft.com/office/powerpoint/2010/main" val="455480654"/>
                    </p:ext>
                  </p:extLst>
                </p:nvPr>
              </p:nvGraphicFramePr>
              <p:xfrm>
                <a:off x="5225522" y="5240336"/>
                <a:ext cx="361950" cy="360362"/>
              </p:xfrm>
              <a:graphic>
                <a:graphicData uri="http://schemas.openxmlformats.org/presentationml/2006/ole">
                  <mc:AlternateContent xmlns:mc="http://schemas.openxmlformats.org/markup-compatibility/2006">
                    <mc:Choice xmlns:v="urn:schemas-microsoft-com:vml" Requires="v">
                      <p:oleObj spid="_x0000_s830247" name="משוואה" r:id="rId38" imgW="190440" imgH="228600" progId="Equation.3">
                        <p:embed/>
                      </p:oleObj>
                    </mc:Choice>
                    <mc:Fallback>
                      <p:oleObj name="משוואה" r:id="rId38" imgW="190440" imgH="228600" progId="Equation.3">
                        <p:embed/>
                        <p:pic>
                          <p:nvPicPr>
                            <p:cNvPr id="0" name=""/>
                            <p:cNvPicPr>
                              <a:picLocks noChangeAspect="1" noChangeArrowheads="1"/>
                            </p:cNvPicPr>
                            <p:nvPr/>
                          </p:nvPicPr>
                          <p:blipFill>
                            <a:blip r:embed="rId39"/>
                            <a:srcRect/>
                            <a:stretch>
                              <a:fillRect/>
                            </a:stretch>
                          </p:blipFill>
                          <p:spPr bwMode="auto">
                            <a:xfrm>
                              <a:off x="5225522" y="5240336"/>
                              <a:ext cx="3619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1" name="Object 90"/>
                <p:cNvGraphicFramePr>
                  <a:graphicFrameLocks noChangeAspect="1"/>
                </p:cNvGraphicFramePr>
                <p:nvPr>
                  <p:extLst>
                    <p:ext uri="{D42A27DB-BD31-4B8C-83A1-F6EECF244321}">
                      <p14:modId xmlns:p14="http://schemas.microsoft.com/office/powerpoint/2010/main" val="1022289482"/>
                    </p:ext>
                  </p:extLst>
                </p:nvPr>
              </p:nvGraphicFramePr>
              <p:xfrm>
                <a:off x="5282677" y="5577646"/>
                <a:ext cx="385763" cy="360363"/>
              </p:xfrm>
              <a:graphic>
                <a:graphicData uri="http://schemas.openxmlformats.org/presentationml/2006/ole">
                  <mc:AlternateContent xmlns:mc="http://schemas.openxmlformats.org/markup-compatibility/2006">
                    <mc:Choice xmlns:v="urn:schemas-microsoft-com:vml" Requires="v">
                      <p:oleObj spid="_x0000_s830248" name="משוואה" r:id="rId40" imgW="203040" imgH="228600" progId="Equation.3">
                        <p:embed/>
                      </p:oleObj>
                    </mc:Choice>
                    <mc:Fallback>
                      <p:oleObj name="משוואה" r:id="rId40" imgW="203040" imgH="228600" progId="Equation.3">
                        <p:embed/>
                        <p:pic>
                          <p:nvPicPr>
                            <p:cNvPr id="0" name=""/>
                            <p:cNvPicPr>
                              <a:picLocks noChangeAspect="1" noChangeArrowheads="1"/>
                            </p:cNvPicPr>
                            <p:nvPr/>
                          </p:nvPicPr>
                          <p:blipFill>
                            <a:blip r:embed="rId41"/>
                            <a:srcRect/>
                            <a:stretch>
                              <a:fillRect/>
                            </a:stretch>
                          </p:blipFill>
                          <p:spPr bwMode="auto">
                            <a:xfrm>
                              <a:off x="5282677" y="5577646"/>
                              <a:ext cx="3857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92" name="Rectangle 126"/>
            <p:cNvSpPr>
              <a:spLocks noChangeArrowheads="1"/>
            </p:cNvSpPr>
            <p:nvPr/>
          </p:nvSpPr>
          <p:spPr bwMode="auto">
            <a:xfrm>
              <a:off x="3364959" y="5094835"/>
              <a:ext cx="1286933" cy="366088"/>
            </a:xfrm>
            <a:prstGeom prst="rect">
              <a:avLst/>
            </a:prstGeom>
            <a:noFill/>
            <a:ln w="9525">
              <a:noFill/>
              <a:miter lim="800000"/>
              <a:headEnd/>
              <a:tailEnd/>
            </a:ln>
            <a:effectLst/>
          </p:spPr>
          <p:txBody>
            <a:bodyPr/>
            <a:lstStyle/>
            <a:p>
              <a:pPr marL="609600" indent="-609600" algn="ctr"/>
              <a:r>
                <a:rPr lang="en-US" sz="1400" dirty="0" err="1" smtClean="0">
                  <a:solidFill>
                    <a:srgbClr val="FF0000"/>
                  </a:solidFill>
                  <a:cs typeface="Tahoma" pitchFamily="34" charset="0"/>
                </a:rPr>
                <a:t>bandgap</a:t>
              </a:r>
              <a:endParaRPr lang="en-US" sz="1400" dirty="0">
                <a:solidFill>
                  <a:srgbClr val="FF0000"/>
                </a:solidFill>
                <a:cs typeface="Tahoma" pitchFamily="34" charset="0"/>
              </a:endParaRPr>
            </a:p>
          </p:txBody>
        </p:sp>
        <p:cxnSp>
          <p:nvCxnSpPr>
            <p:cNvPr id="93" name="Straight Connector 92"/>
            <p:cNvCxnSpPr/>
            <p:nvPr/>
          </p:nvCxnSpPr>
          <p:spPr bwMode="auto">
            <a:xfrm>
              <a:off x="4370540" y="5289822"/>
              <a:ext cx="320991" cy="0"/>
            </a:xfrm>
            <a:prstGeom prst="line">
              <a:avLst/>
            </a:prstGeom>
            <a:noFill/>
            <a:ln w="15875" cap="flat" cmpd="sng" algn="ctr">
              <a:solidFill>
                <a:srgbClr val="FF0000"/>
              </a:solidFill>
              <a:prstDash val="solid"/>
              <a:round/>
              <a:headEnd type="none" w="med" len="med"/>
              <a:tailEnd type="triangle" w="med" len="med"/>
            </a:ln>
            <a:effectLst/>
          </p:spPr>
        </p:cxnSp>
      </p:grpSp>
      <p:sp>
        <p:nvSpPr>
          <p:cNvPr id="96" name="Rectangle 126"/>
          <p:cNvSpPr>
            <a:spLocks noChangeArrowheads="1"/>
          </p:cNvSpPr>
          <p:nvPr/>
        </p:nvSpPr>
        <p:spPr bwMode="auto">
          <a:xfrm>
            <a:off x="206215" y="3086119"/>
            <a:ext cx="6123651" cy="532333"/>
          </a:xfrm>
          <a:prstGeom prst="rect">
            <a:avLst/>
          </a:prstGeom>
          <a:noFill/>
          <a:ln w="9525">
            <a:noFill/>
            <a:miter lim="800000"/>
            <a:headEnd/>
            <a:tailEnd/>
          </a:ln>
          <a:effectLst/>
        </p:spPr>
        <p:txBody>
          <a:bodyPr/>
          <a:lstStyle/>
          <a:p>
            <a:pPr marL="609600" indent="-609600"/>
            <a:r>
              <a:rPr lang="en-US" sz="1800" dirty="0" smtClean="0">
                <a:solidFill>
                  <a:srgbClr val="7030A0"/>
                </a:solidFill>
                <a:cs typeface="Tahoma" pitchFamily="34" charset="0"/>
              </a:rPr>
              <a:t>DDI</a:t>
            </a:r>
            <a:r>
              <a:rPr lang="en-US" sz="1800" dirty="0" smtClean="0">
                <a:cs typeface="Tahoma" pitchFamily="34" charset="0"/>
              </a:rPr>
              <a:t> </a:t>
            </a:r>
            <a:r>
              <a:rPr lang="en-US" sz="1800" dirty="0" smtClean="0">
                <a:solidFill>
                  <a:srgbClr val="7030A0"/>
                </a:solidFill>
                <a:cs typeface="Tahoma" pitchFamily="34" charset="0"/>
              </a:rPr>
              <a:t>&amp; scat. </a:t>
            </a:r>
            <a:r>
              <a:rPr lang="en-US" sz="1800" dirty="0" smtClean="0">
                <a:cs typeface="Tahoma" pitchFamily="34" charset="0"/>
              </a:rPr>
              <a:t>for            </a:t>
            </a:r>
            <a:r>
              <a:rPr lang="en-US" sz="1800" u="sng" dirty="0" smtClean="0">
                <a:solidFill>
                  <a:srgbClr val="7030A0"/>
                </a:solidFill>
                <a:cs typeface="Tahoma" pitchFamily="34" charset="0"/>
              </a:rPr>
              <a:t>inside gap</a:t>
            </a:r>
            <a:r>
              <a:rPr lang="en-US" sz="1800" dirty="0" smtClean="0">
                <a:cs typeface="Tahoma" pitchFamily="34" charset="0"/>
              </a:rPr>
              <a:t>:</a:t>
            </a:r>
            <a:endParaRPr lang="en-US" sz="1800" dirty="0">
              <a:cs typeface="Tahoma" pitchFamily="34" charset="0"/>
            </a:endParaRPr>
          </a:p>
        </p:txBody>
      </p:sp>
      <p:sp>
        <p:nvSpPr>
          <p:cNvPr id="102" name="Rectangle 126"/>
          <p:cNvSpPr>
            <a:spLocks noChangeArrowheads="1"/>
          </p:cNvSpPr>
          <p:nvPr/>
        </p:nvSpPr>
        <p:spPr bwMode="auto">
          <a:xfrm>
            <a:off x="6912289" y="4430837"/>
            <a:ext cx="1560312" cy="366089"/>
          </a:xfrm>
          <a:prstGeom prst="rect">
            <a:avLst/>
          </a:prstGeom>
          <a:noFill/>
          <a:ln w="9525">
            <a:noFill/>
            <a:miter lim="800000"/>
            <a:headEnd/>
            <a:tailEnd/>
          </a:ln>
          <a:effectLst/>
        </p:spPr>
        <p:txBody>
          <a:bodyPr/>
          <a:lstStyle/>
          <a:p>
            <a:pPr marL="609600" indent="-609600" algn="ctr"/>
            <a:r>
              <a:rPr lang="en-US" sz="1400" dirty="0" smtClean="0">
                <a:cs typeface="Tahoma" pitchFamily="34" charset="0"/>
              </a:rPr>
              <a:t>(due to DOS)</a:t>
            </a:r>
            <a:endParaRPr lang="en-US" sz="1400" dirty="0">
              <a:cs typeface="Tahoma"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007681057"/>
              </p:ext>
            </p:extLst>
          </p:nvPr>
        </p:nvGraphicFramePr>
        <p:xfrm>
          <a:off x="1828800" y="2980241"/>
          <a:ext cx="839369" cy="549409"/>
        </p:xfrm>
        <a:graphic>
          <a:graphicData uri="http://schemas.openxmlformats.org/presentationml/2006/ole">
            <mc:AlternateContent xmlns:mc="http://schemas.openxmlformats.org/markup-compatibility/2006">
              <mc:Choice xmlns:v="urn:schemas-microsoft-com:vml" Requires="v">
                <p:oleObj spid="_x0000_s830249" name="Equation" r:id="rId42" imgW="330120" imgH="228600" progId="Equation.3">
                  <p:embed/>
                </p:oleObj>
              </mc:Choice>
              <mc:Fallback>
                <p:oleObj name="Equation" r:id="rId42" imgW="330120" imgH="228600" progId="Equation.3">
                  <p:embed/>
                  <p:pic>
                    <p:nvPicPr>
                      <p:cNvPr id="0" name=""/>
                      <p:cNvPicPr>
                        <a:picLocks noChangeAspect="1" noChangeArrowheads="1"/>
                      </p:cNvPicPr>
                      <p:nvPr/>
                    </p:nvPicPr>
                    <p:blipFill>
                      <a:blip r:embed="rId43"/>
                      <a:srcRect/>
                      <a:stretch>
                        <a:fillRect/>
                      </a:stretch>
                    </p:blipFill>
                    <p:spPr bwMode="auto">
                      <a:xfrm>
                        <a:off x="1828800" y="2980241"/>
                        <a:ext cx="839369" cy="549409"/>
                      </a:xfrm>
                      <a:prstGeom prst="rect">
                        <a:avLst/>
                      </a:prstGeom>
                      <a:noFill/>
                      <a:ln>
                        <a:noFill/>
                      </a:ln>
                      <a:extLst/>
                    </p:spPr>
                  </p:pic>
                </p:oleObj>
              </mc:Fallback>
            </mc:AlternateContent>
          </a:graphicData>
        </a:graphic>
      </p:graphicFrame>
      <p:sp>
        <p:nvSpPr>
          <p:cNvPr id="95" name="Rectangle 201"/>
          <p:cNvSpPr>
            <a:spLocks noChangeArrowheads="1"/>
          </p:cNvSpPr>
          <p:nvPr/>
        </p:nvSpPr>
        <p:spPr bwMode="auto">
          <a:xfrm>
            <a:off x="6526233" y="-14288"/>
            <a:ext cx="2973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2. Long-range DDI</a:t>
            </a:r>
            <a:endParaRPr lang="en-US" sz="2000" b="1" dirty="0">
              <a:solidFill>
                <a:schemeClr val="bg1"/>
              </a:solidFill>
              <a:cs typeface="Arial" pitchFamily="34" charset="0"/>
            </a:endParaRPr>
          </a:p>
        </p:txBody>
      </p:sp>
      <p:sp>
        <p:nvSpPr>
          <p:cNvPr id="98" name="Rectangle 126"/>
          <p:cNvSpPr>
            <a:spLocks noChangeArrowheads="1"/>
          </p:cNvSpPr>
          <p:nvPr/>
        </p:nvSpPr>
        <p:spPr bwMode="auto">
          <a:xfrm>
            <a:off x="202955" y="5488936"/>
            <a:ext cx="1964733" cy="532333"/>
          </a:xfrm>
          <a:prstGeom prst="rect">
            <a:avLst/>
          </a:prstGeom>
          <a:noFill/>
          <a:ln w="9525">
            <a:noFill/>
            <a:miter lim="800000"/>
            <a:headEnd/>
            <a:tailEnd/>
          </a:ln>
          <a:effectLst/>
        </p:spPr>
        <p:txBody>
          <a:bodyPr/>
          <a:lstStyle/>
          <a:p>
            <a:pPr marL="609600" indent="-609600"/>
            <a:r>
              <a:rPr lang="en-US" sz="1800" b="1" dirty="0" smtClean="0">
                <a:solidFill>
                  <a:srgbClr val="7030A0"/>
                </a:solidFill>
                <a:cs typeface="Tahoma" pitchFamily="34" charset="0"/>
              </a:rPr>
              <a:t>Applications:</a:t>
            </a:r>
            <a:endParaRPr lang="en-US" sz="1800" b="1" dirty="0">
              <a:solidFill>
                <a:srgbClr val="7030A0"/>
              </a:solidFill>
              <a:cs typeface="Tahoma" pitchFamily="34" charset="0"/>
            </a:endParaRPr>
          </a:p>
        </p:txBody>
      </p:sp>
      <p:sp>
        <p:nvSpPr>
          <p:cNvPr id="99" name="Rectangle 126"/>
          <p:cNvSpPr>
            <a:spLocks noChangeArrowheads="1"/>
          </p:cNvSpPr>
          <p:nvPr/>
        </p:nvSpPr>
        <p:spPr bwMode="auto">
          <a:xfrm>
            <a:off x="37802" y="5932096"/>
            <a:ext cx="6160868" cy="532333"/>
          </a:xfrm>
          <a:prstGeom prst="rect">
            <a:avLst/>
          </a:prstGeom>
          <a:noFill/>
          <a:ln w="9525">
            <a:noFill/>
            <a:miter lim="800000"/>
            <a:headEnd/>
            <a:tailEnd/>
          </a:ln>
          <a:effectLst/>
        </p:spPr>
        <p:txBody>
          <a:bodyPr/>
          <a:lstStyle/>
          <a:p>
            <a:pPr marL="609600" indent="-609600"/>
            <a:r>
              <a:rPr lang="en-US" sz="1600" dirty="0" smtClean="0">
                <a:cs typeface="Tahoma" pitchFamily="34" charset="0"/>
              </a:rPr>
              <a:t>1</a:t>
            </a:r>
            <a:r>
              <a:rPr lang="en-US" sz="1600" dirty="0" smtClean="0">
                <a:solidFill>
                  <a:schemeClr val="accent2"/>
                </a:solidFill>
                <a:cs typeface="Tahoma" pitchFamily="34" charset="0"/>
              </a:rPr>
              <a:t>. Excitation exchange </a:t>
            </a:r>
            <a:r>
              <a:rPr lang="en-US" sz="1600" dirty="0" smtClean="0">
                <a:cs typeface="Tahoma" pitchFamily="34" charset="0"/>
                <a:sym typeface="Wingdings" panose="05000000000000000000" pitchFamily="2" charset="2"/>
              </a:rPr>
              <a:t> l</a:t>
            </a:r>
            <a:r>
              <a:rPr lang="en-US" sz="1600" dirty="0" smtClean="0">
                <a:cs typeface="Tahoma" pitchFamily="34" charset="0"/>
              </a:rPr>
              <a:t>ong-range </a:t>
            </a:r>
            <a:r>
              <a:rPr lang="en-US" sz="1600" u="sng" dirty="0" smtClean="0">
                <a:cs typeface="Tahoma" pitchFamily="34" charset="0"/>
              </a:rPr>
              <a:t>deterministic</a:t>
            </a:r>
            <a:r>
              <a:rPr lang="en-US" sz="1600" dirty="0" smtClean="0">
                <a:cs typeface="Tahoma" pitchFamily="34" charset="0"/>
              </a:rPr>
              <a:t> entanglement </a:t>
            </a:r>
            <a:endParaRPr lang="en-US" sz="1600" dirty="0">
              <a:cs typeface="Tahoma" pitchFamily="34" charset="0"/>
            </a:endParaRPr>
          </a:p>
        </p:txBody>
      </p:sp>
      <p:sp>
        <p:nvSpPr>
          <p:cNvPr id="100" name="Rectangle 126"/>
          <p:cNvSpPr>
            <a:spLocks noChangeArrowheads="1"/>
          </p:cNvSpPr>
          <p:nvPr/>
        </p:nvSpPr>
        <p:spPr bwMode="auto">
          <a:xfrm>
            <a:off x="37801" y="6324762"/>
            <a:ext cx="9049659" cy="532333"/>
          </a:xfrm>
          <a:prstGeom prst="rect">
            <a:avLst/>
          </a:prstGeom>
          <a:noFill/>
          <a:ln w="9525">
            <a:noFill/>
            <a:miter lim="800000"/>
            <a:headEnd/>
            <a:tailEnd/>
          </a:ln>
          <a:effectLst/>
        </p:spPr>
        <p:txBody>
          <a:bodyPr/>
          <a:lstStyle/>
          <a:p>
            <a:pPr marL="609600" indent="-609600"/>
            <a:r>
              <a:rPr lang="en-US" sz="1600" dirty="0" smtClean="0">
                <a:cs typeface="Tahoma" pitchFamily="34" charset="0"/>
              </a:rPr>
              <a:t>2.</a:t>
            </a:r>
            <a:r>
              <a:rPr lang="en-US" sz="1600" dirty="0" smtClean="0">
                <a:solidFill>
                  <a:schemeClr val="accent2"/>
                </a:solidFill>
                <a:cs typeface="Tahoma" pitchFamily="34" charset="0"/>
              </a:rPr>
              <a:t> Laser-induced inter-atomic force </a:t>
            </a:r>
            <a:r>
              <a:rPr lang="en-US" sz="1600" dirty="0" smtClean="0">
                <a:cs typeface="Tahoma" pitchFamily="34" charset="0"/>
                <a:sym typeface="Wingdings" panose="05000000000000000000" pitchFamily="2" charset="2"/>
              </a:rPr>
              <a:t></a:t>
            </a:r>
            <a:r>
              <a:rPr lang="en-US" sz="1600" dirty="0" smtClean="0">
                <a:cs typeface="Tahoma" pitchFamily="34" charset="0"/>
              </a:rPr>
              <a:t> non-extensive </a:t>
            </a:r>
            <a:r>
              <a:rPr lang="en-US" sz="1600" dirty="0" err="1" smtClean="0">
                <a:cs typeface="Tahoma" pitchFamily="34" charset="0"/>
              </a:rPr>
              <a:t>thermodyn</a:t>
            </a:r>
            <a:r>
              <a:rPr lang="en-US" sz="1600" dirty="0" smtClean="0">
                <a:cs typeface="Tahoma" pitchFamily="34" charset="0"/>
              </a:rPr>
              <a:t>.</a:t>
            </a:r>
            <a:endParaRPr lang="en-US" sz="1600" u="sng" dirty="0">
              <a:cs typeface="Tahoma" pitchFamily="34" charset="0"/>
            </a:endParaRPr>
          </a:p>
        </p:txBody>
      </p:sp>
      <p:cxnSp>
        <p:nvCxnSpPr>
          <p:cNvPr id="97" name="Straight Arrow Connector 96"/>
          <p:cNvCxnSpPr/>
          <p:nvPr/>
        </p:nvCxnSpPr>
        <p:spPr>
          <a:xfrm>
            <a:off x="1452409" y="3924147"/>
            <a:ext cx="1452119" cy="0"/>
          </a:xfrm>
          <a:prstGeom prst="straightConnector1">
            <a:avLst/>
          </a:prstGeom>
          <a:ln w="50800">
            <a:solidFill>
              <a:srgbClr val="FF66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2581984666"/>
              </p:ext>
            </p:extLst>
          </p:nvPr>
        </p:nvGraphicFramePr>
        <p:xfrm>
          <a:off x="5372124" y="5348737"/>
          <a:ext cx="857250" cy="358775"/>
        </p:xfrm>
        <a:graphic>
          <a:graphicData uri="http://schemas.openxmlformats.org/presentationml/2006/ole">
            <mc:AlternateContent xmlns:mc="http://schemas.openxmlformats.org/markup-compatibility/2006">
              <mc:Choice xmlns:v="urn:schemas-microsoft-com:vml" Requires="v">
                <p:oleObj spid="_x0000_s830250" name="Equation" r:id="rId44" imgW="469800" imgH="164880" progId="Equation.3">
                  <p:embed/>
                </p:oleObj>
              </mc:Choice>
              <mc:Fallback>
                <p:oleObj name="Equation" r:id="rId44" imgW="469800" imgH="164880" progId="Equation.3">
                  <p:embed/>
                  <p:pic>
                    <p:nvPicPr>
                      <p:cNvPr id="0" name="Object 8"/>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372124" y="5348737"/>
                        <a:ext cx="8572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3"/>
          <p:cNvGrpSpPr/>
          <p:nvPr/>
        </p:nvGrpSpPr>
        <p:grpSpPr>
          <a:xfrm>
            <a:off x="5984269" y="5659395"/>
            <a:ext cx="3987169" cy="956810"/>
            <a:chOff x="6100107" y="5634118"/>
            <a:chExt cx="4280242" cy="956810"/>
          </a:xfrm>
        </p:grpSpPr>
        <p:sp>
          <p:nvSpPr>
            <p:cNvPr id="105" name="Rectangle 126"/>
            <p:cNvSpPr>
              <a:spLocks noChangeArrowheads="1"/>
            </p:cNvSpPr>
            <p:nvPr/>
          </p:nvSpPr>
          <p:spPr bwMode="auto">
            <a:xfrm>
              <a:off x="6100107" y="6302716"/>
              <a:ext cx="3649973" cy="288212"/>
            </a:xfrm>
            <a:prstGeom prst="rect">
              <a:avLst/>
            </a:prstGeom>
          </p:spPr>
          <p:txBody>
            <a:bodyPr/>
            <a:lstStyle/>
            <a:p>
              <a:pPr marL="609600" indent="-609600"/>
              <a:r>
                <a:rPr lang="en-US" sz="1100" dirty="0" smtClean="0">
                  <a:cs typeface="Tahoma" pitchFamily="34" charset="0"/>
                </a:rPr>
                <a:t>Shahmoon</a:t>
              </a:r>
              <a:r>
                <a:rPr lang="en-US" sz="1100" dirty="0">
                  <a:cs typeface="Tahoma" pitchFamily="34" charset="0"/>
                </a:rPr>
                <a:t>, </a:t>
              </a:r>
              <a:r>
                <a:rPr lang="en-US" sz="1100" dirty="0" smtClean="0">
                  <a:cs typeface="Tahoma" pitchFamily="34" charset="0"/>
                </a:rPr>
                <a:t>Mazets &amp; Kurizki, </a:t>
              </a:r>
              <a:r>
                <a:rPr lang="en-US" sz="1100" dirty="0" smtClean="0"/>
                <a:t>Opt. Lett. (2014</a:t>
              </a:r>
              <a:r>
                <a:rPr lang="en-US" sz="1200" dirty="0"/>
                <a:t>)</a:t>
              </a:r>
              <a:endParaRPr lang="en-US" sz="1200" dirty="0">
                <a:cs typeface="Tahoma" pitchFamily="34" charset="0"/>
              </a:endParaRPr>
            </a:p>
          </p:txBody>
        </p:sp>
        <p:grpSp>
          <p:nvGrpSpPr>
            <p:cNvPr id="3" name="Group 2"/>
            <p:cNvGrpSpPr/>
            <p:nvPr/>
          </p:nvGrpSpPr>
          <p:grpSpPr>
            <a:xfrm>
              <a:off x="6100108" y="5634118"/>
              <a:ext cx="4280241" cy="873717"/>
              <a:chOff x="6162286" y="5636063"/>
              <a:chExt cx="4280241" cy="873717"/>
            </a:xfrm>
          </p:grpSpPr>
          <p:sp>
            <p:nvSpPr>
              <p:cNvPr id="101" name="Rectangle 126"/>
              <p:cNvSpPr>
                <a:spLocks noChangeArrowheads="1"/>
              </p:cNvSpPr>
              <p:nvPr/>
            </p:nvSpPr>
            <p:spPr bwMode="auto">
              <a:xfrm>
                <a:off x="6162286" y="5636063"/>
                <a:ext cx="4155887" cy="370035"/>
              </a:xfrm>
              <a:prstGeom prst="rect">
                <a:avLst/>
              </a:prstGeom>
            </p:spPr>
            <p:txBody>
              <a:bodyPr/>
              <a:lstStyle/>
              <a:p>
                <a:pPr marL="609600" indent="-609600"/>
                <a:r>
                  <a:rPr lang="en-US" sz="1100" dirty="0" smtClean="0">
                    <a:cs typeface="Tahoma" pitchFamily="34" charset="0"/>
                  </a:rPr>
                  <a:t>Shahmoon &amp; Kurizki, PRA 87, 033831 (2013)</a:t>
                </a:r>
                <a:endParaRPr lang="en-US" sz="1100" dirty="0">
                  <a:cs typeface="Tahoma" pitchFamily="34" charset="0"/>
                </a:endParaRPr>
              </a:p>
            </p:txBody>
          </p:sp>
          <p:sp>
            <p:nvSpPr>
              <p:cNvPr id="109" name="Rectangle 126"/>
              <p:cNvSpPr>
                <a:spLocks noChangeArrowheads="1"/>
              </p:cNvSpPr>
              <p:nvPr/>
            </p:nvSpPr>
            <p:spPr bwMode="auto">
              <a:xfrm>
                <a:off x="6162286" y="6139745"/>
                <a:ext cx="2844206" cy="370035"/>
              </a:xfrm>
              <a:prstGeom prst="rect">
                <a:avLst/>
              </a:prstGeom>
            </p:spPr>
            <p:txBody>
              <a:bodyPr/>
              <a:lstStyle/>
              <a:p>
                <a:pPr marL="609600" indent="-609600"/>
                <a:r>
                  <a:rPr lang="en-US" sz="1100" dirty="0" smtClean="0">
                    <a:cs typeface="Tahoma" pitchFamily="34" charset="0"/>
                  </a:rPr>
                  <a:t>Douglas et al. </a:t>
                </a:r>
                <a:r>
                  <a:rPr lang="fr-FR" sz="1100" dirty="0" smtClean="0"/>
                  <a:t>Nature </a:t>
                </a:r>
                <a:r>
                  <a:rPr lang="fr-FR" sz="1100" dirty="0"/>
                  <a:t>Photon. </a:t>
                </a:r>
                <a:r>
                  <a:rPr lang="fr-FR" sz="1100" dirty="0" smtClean="0"/>
                  <a:t>(</a:t>
                </a:r>
                <a:r>
                  <a:rPr lang="fr-FR" sz="1100" dirty="0"/>
                  <a:t>2015) </a:t>
                </a:r>
                <a:endParaRPr lang="he-IL" sz="1100" b="1" dirty="0"/>
              </a:p>
            </p:txBody>
          </p:sp>
          <p:sp>
            <p:nvSpPr>
              <p:cNvPr id="106" name="Rectangle 126"/>
              <p:cNvSpPr>
                <a:spLocks noChangeArrowheads="1"/>
              </p:cNvSpPr>
              <p:nvPr/>
            </p:nvSpPr>
            <p:spPr bwMode="auto">
              <a:xfrm>
                <a:off x="6162286" y="5906567"/>
                <a:ext cx="4280241" cy="419100"/>
              </a:xfrm>
              <a:prstGeom prst="rect">
                <a:avLst/>
              </a:prstGeom>
            </p:spPr>
            <p:txBody>
              <a:bodyPr/>
              <a:lstStyle/>
              <a:p>
                <a:pPr marL="609600" indent="-609600"/>
                <a:r>
                  <a:rPr lang="en-US" sz="1100" dirty="0" smtClean="0">
                    <a:cs typeface="Tahoma" pitchFamily="34" charset="0"/>
                  </a:rPr>
                  <a:t>Shahmoon </a:t>
                </a:r>
                <a:r>
                  <a:rPr lang="en-US" sz="1100" dirty="0">
                    <a:cs typeface="Tahoma" pitchFamily="34" charset="0"/>
                  </a:rPr>
                  <a:t>&amp; </a:t>
                </a:r>
                <a:r>
                  <a:rPr lang="en-US" sz="1100" dirty="0" smtClean="0">
                    <a:cs typeface="Tahoma" pitchFamily="34" charset="0"/>
                  </a:rPr>
                  <a:t>Kurizki, PR</a:t>
                </a:r>
                <a:r>
                  <a:rPr lang="en-US" sz="1100" dirty="0" smtClean="0"/>
                  <a:t>A </a:t>
                </a:r>
                <a:r>
                  <a:rPr lang="en-US" sz="1100" dirty="0"/>
                  <a:t>89, 043419 (2014</a:t>
                </a:r>
                <a:r>
                  <a:rPr lang="en-US" sz="1100" dirty="0" smtClean="0"/>
                  <a:t>)</a:t>
                </a:r>
                <a:endParaRPr lang="en-US" sz="1100" dirty="0">
                  <a:cs typeface="Tahoma" pitchFamily="34" charset="0"/>
                </a:endParaRPr>
              </a:p>
            </p:txBody>
          </p:sp>
        </p:grpSp>
      </p:grpSp>
    </p:spTree>
    <p:extLst>
      <p:ext uri="{BB962C8B-B14F-4D97-AF65-F5344CB8AC3E}">
        <p14:creationId xmlns:p14="http://schemas.microsoft.com/office/powerpoint/2010/main" val="170225853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ChangeArrowheads="1"/>
          </p:cNvSpPr>
          <p:nvPr/>
        </p:nvSpPr>
        <p:spPr bwMode="auto">
          <a:xfrm>
            <a:off x="283782" y="288816"/>
            <a:ext cx="9285889"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DD interaction: non-</a:t>
            </a:r>
            <a:r>
              <a:rPr lang="en-US" sz="3000" dirty="0" err="1" smtClean="0">
                <a:solidFill>
                  <a:schemeClr val="bg1"/>
                </a:solidFill>
                <a:cs typeface="Arial" pitchFamily="34" charset="0"/>
              </a:rPr>
              <a:t>Markovian</a:t>
            </a:r>
            <a:r>
              <a:rPr lang="en-US" sz="3000" dirty="0" smtClean="0">
                <a:solidFill>
                  <a:schemeClr val="bg1"/>
                </a:solidFill>
                <a:cs typeface="Arial" pitchFamily="34" charset="0"/>
              </a:rPr>
              <a:t> theory </a:t>
            </a:r>
            <a:endParaRPr lang="en-US" sz="3000" dirty="0">
              <a:solidFill>
                <a:schemeClr val="bg1"/>
              </a:solidFill>
              <a:cs typeface="Arial" pitchFamily="34" charset="0"/>
            </a:endParaRPr>
          </a:p>
        </p:txBody>
      </p:sp>
      <p:sp>
        <p:nvSpPr>
          <p:cNvPr id="88" name="Rectangle 126"/>
          <p:cNvSpPr>
            <a:spLocks noChangeArrowheads="1"/>
          </p:cNvSpPr>
          <p:nvPr/>
        </p:nvSpPr>
        <p:spPr bwMode="auto">
          <a:xfrm>
            <a:off x="79112" y="1332748"/>
            <a:ext cx="9142223" cy="649287"/>
          </a:xfrm>
          <a:prstGeom prst="rect">
            <a:avLst/>
          </a:prstGeom>
          <a:noFill/>
          <a:ln w="9525">
            <a:noFill/>
            <a:miter lim="800000"/>
            <a:headEnd/>
            <a:tailEnd/>
          </a:ln>
          <a:effectLst/>
        </p:spPr>
        <p:txBody>
          <a:bodyPr/>
          <a:lstStyle/>
          <a:p>
            <a:pPr marL="609600" indent="-609600"/>
            <a:endParaRPr lang="en-US" sz="2000" b="1" dirty="0">
              <a:solidFill>
                <a:schemeClr val="accent6"/>
              </a:solidFill>
              <a:cs typeface="Tahoma" pitchFamily="34" charset="0"/>
            </a:endParaRPr>
          </a:p>
        </p:txBody>
      </p:sp>
      <p:sp>
        <p:nvSpPr>
          <p:cNvPr id="7" name="Rectangle 126"/>
          <p:cNvSpPr>
            <a:spLocks noChangeArrowheads="1"/>
          </p:cNvSpPr>
          <p:nvPr/>
        </p:nvSpPr>
        <p:spPr bwMode="auto">
          <a:xfrm>
            <a:off x="124998" y="1329903"/>
            <a:ext cx="9142223" cy="649287"/>
          </a:xfrm>
          <a:prstGeom prst="rect">
            <a:avLst/>
          </a:prstGeom>
          <a:noFill/>
          <a:ln w="9525">
            <a:noFill/>
            <a:miter lim="800000"/>
            <a:headEnd/>
            <a:tailEnd/>
          </a:ln>
          <a:effectLst/>
        </p:spPr>
        <p:txBody>
          <a:bodyPr/>
          <a:lstStyle/>
          <a:p>
            <a:pPr marL="609600" indent="-609600"/>
            <a:endParaRPr lang="en-US" sz="2000" b="1" dirty="0">
              <a:cs typeface="Tahoma" pitchFamily="34" charset="0"/>
            </a:endParaRPr>
          </a:p>
        </p:txBody>
      </p:sp>
      <p:sp>
        <p:nvSpPr>
          <p:cNvPr id="13" name="Rectangle 126"/>
          <p:cNvSpPr>
            <a:spLocks noChangeArrowheads="1"/>
          </p:cNvSpPr>
          <p:nvPr/>
        </p:nvSpPr>
        <p:spPr bwMode="auto">
          <a:xfrm>
            <a:off x="-5252" y="1024386"/>
            <a:ext cx="7536566" cy="495307"/>
          </a:xfrm>
          <a:prstGeom prst="rect">
            <a:avLst/>
          </a:prstGeom>
          <a:solidFill>
            <a:schemeClr val="bg1"/>
          </a:solidFill>
          <a:ln w="9525">
            <a:noFill/>
            <a:miter lim="800000"/>
            <a:headEnd/>
            <a:tailEnd/>
          </a:ln>
          <a:effectLst/>
        </p:spPr>
        <p:txBody>
          <a:bodyPr/>
          <a:lstStyle/>
          <a:p>
            <a:pPr marL="609600" indent="-609600"/>
            <a:r>
              <a:rPr lang="en-US" sz="2000" b="1" dirty="0" smtClean="0">
                <a:solidFill>
                  <a:schemeClr val="accent6"/>
                </a:solidFill>
                <a:cs typeface="Tahoma" pitchFamily="34" charset="0"/>
              </a:rPr>
              <a:t>The theory</a:t>
            </a:r>
            <a:r>
              <a:rPr lang="en-US" sz="2000" dirty="0" smtClean="0">
                <a:cs typeface="Tahoma" pitchFamily="34" charset="0"/>
              </a:rPr>
              <a:t>: </a:t>
            </a:r>
            <a:r>
              <a:rPr lang="en-US" sz="2000" dirty="0">
                <a:cs typeface="Tahoma" pitchFamily="34" charset="0"/>
              </a:rPr>
              <a:t>*</a:t>
            </a:r>
            <a:r>
              <a:rPr lang="en-US" sz="2000" dirty="0" smtClean="0">
                <a:cs typeface="Tahoma" pitchFamily="34" charset="0"/>
              </a:rPr>
              <a:t>Schrodinger Eq. for 2 </a:t>
            </a:r>
            <a:r>
              <a:rPr lang="en-US" sz="2000" dirty="0" err="1" smtClean="0">
                <a:cs typeface="Tahoma" pitchFamily="34" charset="0"/>
              </a:rPr>
              <a:t>atoms+waveguide</a:t>
            </a:r>
            <a:r>
              <a:rPr lang="en-US" sz="2000" dirty="0" smtClean="0">
                <a:cs typeface="Tahoma" pitchFamily="34" charset="0"/>
              </a:rPr>
              <a:t> vacuum</a:t>
            </a:r>
            <a:endParaRPr lang="en-US" sz="2000" dirty="0">
              <a:cs typeface="Tahoma" pitchFamily="34" charset="0"/>
            </a:endParaRPr>
          </a:p>
        </p:txBody>
      </p:sp>
      <p:grpSp>
        <p:nvGrpSpPr>
          <p:cNvPr id="25" name="Group 24"/>
          <p:cNvGrpSpPr/>
          <p:nvPr/>
        </p:nvGrpSpPr>
        <p:grpSpPr>
          <a:xfrm>
            <a:off x="6265862" y="1519693"/>
            <a:ext cx="3154232" cy="661185"/>
            <a:chOff x="5985955" y="3594271"/>
            <a:chExt cx="3312902" cy="649287"/>
          </a:xfrm>
        </p:grpSpPr>
        <p:graphicFrame>
          <p:nvGraphicFramePr>
            <p:cNvPr id="26" name="Object 25"/>
            <p:cNvGraphicFramePr>
              <a:graphicFrameLocks noChangeAspect="1"/>
            </p:cNvGraphicFramePr>
            <p:nvPr>
              <p:extLst>
                <p:ext uri="{D42A27DB-BD31-4B8C-83A1-F6EECF244321}">
                  <p14:modId xmlns:p14="http://schemas.microsoft.com/office/powerpoint/2010/main" val="923059729"/>
                </p:ext>
              </p:extLst>
            </p:nvPr>
          </p:nvGraphicFramePr>
          <p:xfrm>
            <a:off x="5985955" y="3648386"/>
            <a:ext cx="992077" cy="547186"/>
          </p:xfrm>
          <a:graphic>
            <a:graphicData uri="http://schemas.openxmlformats.org/presentationml/2006/ole">
              <mc:AlternateContent xmlns:mc="http://schemas.openxmlformats.org/markup-compatibility/2006">
                <mc:Choice xmlns:v="urn:schemas-microsoft-com:vml" Requires="v">
                  <p:oleObj spid="_x0000_s851976" name="משוואה" r:id="rId4" imgW="431640" imgH="241200" progId="Equation.3">
                    <p:embed/>
                  </p:oleObj>
                </mc:Choice>
                <mc:Fallback>
                  <p:oleObj name="משוואה" r:id="rId4" imgW="431640" imgH="241200" progId="Equation.3">
                    <p:embed/>
                    <p:pic>
                      <p:nvPicPr>
                        <p:cNvPr id="0" name=""/>
                        <p:cNvPicPr>
                          <a:picLocks noChangeAspect="1" noChangeArrowheads="1"/>
                        </p:cNvPicPr>
                        <p:nvPr/>
                      </p:nvPicPr>
                      <p:blipFill>
                        <a:blip r:embed="rId5"/>
                        <a:srcRect/>
                        <a:stretch>
                          <a:fillRect/>
                        </a:stretch>
                      </p:blipFill>
                      <p:spPr bwMode="auto">
                        <a:xfrm>
                          <a:off x="5985955" y="3648386"/>
                          <a:ext cx="992077" cy="54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Rectangle 126"/>
            <p:cNvSpPr>
              <a:spLocks noChangeArrowheads="1"/>
            </p:cNvSpPr>
            <p:nvPr/>
          </p:nvSpPr>
          <p:spPr bwMode="auto">
            <a:xfrm>
              <a:off x="6393295" y="3594271"/>
              <a:ext cx="2905562" cy="649287"/>
            </a:xfrm>
            <a:prstGeom prst="rect">
              <a:avLst/>
            </a:prstGeom>
            <a:noFill/>
            <a:ln w="9525">
              <a:noFill/>
              <a:miter lim="800000"/>
              <a:headEnd/>
              <a:tailEnd/>
            </a:ln>
            <a:effectLst/>
          </p:spPr>
          <p:txBody>
            <a:bodyPr/>
            <a:lstStyle/>
            <a:p>
              <a:pPr marL="609600" indent="-609600" algn="ctr"/>
              <a:r>
                <a:rPr lang="en-US" sz="1600" b="1" dirty="0">
                  <a:cs typeface="Tahoma" pitchFamily="34" charset="0"/>
                </a:rPr>
                <a:t>e</a:t>
              </a:r>
              <a:r>
                <a:rPr lang="en-US" sz="1600" b="1" dirty="0" smtClean="0">
                  <a:cs typeface="Tahoma" pitchFamily="34" charset="0"/>
                </a:rPr>
                <a:t>xcited-level lifetime</a:t>
              </a:r>
            </a:p>
            <a:p>
              <a:pPr marL="609600" indent="-609600" algn="ctr"/>
              <a:r>
                <a:rPr lang="en-US" sz="1600" b="1" dirty="0" smtClean="0">
                  <a:cs typeface="Tahoma" pitchFamily="34" charset="0"/>
                </a:rPr>
                <a:t> in free-space</a:t>
              </a:r>
              <a:endParaRPr lang="en-US" sz="1600" b="1" dirty="0">
                <a:cs typeface="Tahoma" pitchFamily="34" charset="0"/>
              </a:endParaRPr>
            </a:p>
          </p:txBody>
        </p:sp>
      </p:grpSp>
      <p:sp>
        <p:nvSpPr>
          <p:cNvPr id="21" name="Rectangle 126"/>
          <p:cNvSpPr>
            <a:spLocks noChangeArrowheads="1"/>
          </p:cNvSpPr>
          <p:nvPr/>
        </p:nvSpPr>
        <p:spPr bwMode="auto">
          <a:xfrm>
            <a:off x="1536498" y="1346443"/>
            <a:ext cx="5994815" cy="404458"/>
          </a:xfrm>
          <a:prstGeom prst="rect">
            <a:avLst/>
          </a:prstGeom>
          <a:noFill/>
          <a:ln w="9525">
            <a:noFill/>
            <a:miter lim="800000"/>
            <a:headEnd/>
            <a:tailEnd/>
          </a:ln>
          <a:effectLst/>
        </p:spPr>
        <p:txBody>
          <a:bodyPr/>
          <a:lstStyle/>
          <a:p>
            <a:pPr marL="609600" indent="-609600"/>
            <a:r>
              <a:rPr lang="en-US" sz="2000" dirty="0" smtClean="0">
                <a:cs typeface="Tahoma" pitchFamily="34" charset="0"/>
              </a:rPr>
              <a:t>*Solved using Laplace transform</a:t>
            </a:r>
            <a:endParaRPr lang="en-US" sz="2000" dirty="0">
              <a:cs typeface="Tahoma" pitchFamily="34" charset="0"/>
            </a:endParaRPr>
          </a:p>
        </p:txBody>
      </p:sp>
      <p:pic>
        <p:nvPicPr>
          <p:cNvPr id="643504" name="Picture 4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4" y="3342210"/>
            <a:ext cx="5484422" cy="35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3505" name="Picture 4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8784" y="3098882"/>
            <a:ext cx="2455216" cy="375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126"/>
          <p:cNvSpPr>
            <a:spLocks noChangeArrowheads="1"/>
          </p:cNvSpPr>
          <p:nvPr/>
        </p:nvSpPr>
        <p:spPr bwMode="auto">
          <a:xfrm>
            <a:off x="102203" y="2155013"/>
            <a:ext cx="8940800" cy="539615"/>
          </a:xfrm>
          <a:prstGeom prst="rect">
            <a:avLst/>
          </a:prstGeom>
          <a:noFill/>
          <a:ln w="9525">
            <a:noFill/>
            <a:miter lim="800000"/>
            <a:headEnd/>
            <a:tailEnd/>
          </a:ln>
          <a:effectLst/>
        </p:spPr>
        <p:txBody>
          <a:bodyPr/>
          <a:lstStyle/>
          <a:p>
            <a:pPr marL="609600" indent="-609600"/>
            <a:r>
              <a:rPr lang="en-US" sz="1800" dirty="0" smtClean="0">
                <a:cs typeface="Tahoma" pitchFamily="34" charset="0"/>
              </a:rPr>
              <a:t>-</a:t>
            </a:r>
            <a:r>
              <a:rPr lang="en-US" sz="1800" b="1" dirty="0" smtClean="0">
                <a:solidFill>
                  <a:srgbClr val="C00000"/>
                </a:solidFill>
                <a:cs typeface="Tahoma" pitchFamily="34" charset="0"/>
              </a:rPr>
              <a:t> </a:t>
            </a:r>
            <a:r>
              <a:rPr lang="en-US" sz="1800" b="1" dirty="0" smtClean="0">
                <a:solidFill>
                  <a:schemeClr val="accent6"/>
                </a:solidFill>
                <a:cs typeface="Tahoma" pitchFamily="34" charset="0"/>
              </a:rPr>
              <a:t>interaction </a:t>
            </a:r>
            <a:r>
              <a:rPr lang="en-US" sz="1800" dirty="0" smtClean="0">
                <a:cs typeface="Tahoma" pitchFamily="34" charset="0"/>
              </a:rPr>
              <a:t>strength  gets </a:t>
            </a:r>
            <a:r>
              <a:rPr lang="en-US" sz="1800" b="1" dirty="0" smtClean="0">
                <a:solidFill>
                  <a:schemeClr val="accent6"/>
                </a:solidFill>
                <a:cs typeface="Tahoma" pitchFamily="34" charset="0"/>
              </a:rPr>
              <a:t>larger  </a:t>
            </a:r>
            <a:r>
              <a:rPr lang="en-US" sz="1800" dirty="0" smtClean="0">
                <a:cs typeface="Tahoma" pitchFamily="34" charset="0"/>
              </a:rPr>
              <a:t>(divergence)</a:t>
            </a:r>
          </a:p>
          <a:p>
            <a:pPr marL="609600" indent="-609600"/>
            <a:r>
              <a:rPr lang="en-US" sz="1800" dirty="0">
                <a:cs typeface="Tahoma" pitchFamily="34" charset="0"/>
              </a:rPr>
              <a:t>-</a:t>
            </a:r>
            <a:r>
              <a:rPr lang="en-US" sz="1800" dirty="0" smtClean="0">
                <a:cs typeface="Tahoma" pitchFamily="34" charset="0"/>
              </a:rPr>
              <a:t> population loss (incomplete decay) </a:t>
            </a:r>
            <a:r>
              <a:rPr lang="en-US" sz="1800" dirty="0" smtClean="0">
                <a:cs typeface="Tahoma" pitchFamily="34" charset="0"/>
                <a:sym typeface="Wingdings" pitchFamily="2" charset="2"/>
              </a:rPr>
              <a:t> </a:t>
            </a:r>
            <a:r>
              <a:rPr lang="en-US" sz="1800" b="1" dirty="0" smtClean="0">
                <a:solidFill>
                  <a:schemeClr val="accent6"/>
                </a:solidFill>
                <a:cs typeface="Tahoma" pitchFamily="34" charset="0"/>
                <a:sym typeface="Wingdings" pitchFamily="2" charset="2"/>
              </a:rPr>
              <a:t>less entanglement</a:t>
            </a:r>
            <a:r>
              <a:rPr lang="en-US" sz="1800" b="1" dirty="0" smtClean="0">
                <a:solidFill>
                  <a:schemeClr val="accent6"/>
                </a:solidFill>
                <a:cs typeface="Tahoma" pitchFamily="34" charset="0"/>
              </a:rPr>
              <a:t> </a:t>
            </a:r>
          </a:p>
          <a:p>
            <a:pPr marL="609600" indent="-609600"/>
            <a:endParaRPr lang="en-US" sz="2000" b="1" dirty="0">
              <a:cs typeface="Tahoma" pitchFamily="34" charset="0"/>
            </a:endParaRPr>
          </a:p>
        </p:txBody>
      </p:sp>
      <p:sp>
        <p:nvSpPr>
          <p:cNvPr id="30" name="Rectangle 126"/>
          <p:cNvSpPr>
            <a:spLocks noChangeArrowheads="1"/>
          </p:cNvSpPr>
          <p:nvPr/>
        </p:nvSpPr>
        <p:spPr bwMode="auto">
          <a:xfrm>
            <a:off x="25331" y="1773020"/>
            <a:ext cx="4383039" cy="539615"/>
          </a:xfrm>
          <a:prstGeom prst="rect">
            <a:avLst/>
          </a:prstGeom>
          <a:noFill/>
          <a:ln w="12700">
            <a:noFill/>
            <a:miter lim="800000"/>
            <a:headEnd/>
            <a:tailEnd/>
          </a:ln>
          <a:effectLst/>
        </p:spPr>
        <p:txBody>
          <a:bodyPr/>
          <a:lstStyle/>
          <a:p>
            <a:pPr marL="609600" indent="-609600"/>
            <a:r>
              <a:rPr lang="en-US" sz="2000" b="1" dirty="0" smtClean="0">
                <a:solidFill>
                  <a:srgbClr val="C00000"/>
                </a:solidFill>
                <a:cs typeface="Tahoma" pitchFamily="34" charset="0"/>
              </a:rPr>
              <a:t>Fixed distance z, </a:t>
            </a:r>
            <a:r>
              <a:rPr lang="en-US" sz="2400" b="1" dirty="0" err="1" smtClean="0">
                <a:solidFill>
                  <a:srgbClr val="C00000"/>
                </a:solidFill>
                <a:latin typeface="Symbol" pitchFamily="18" charset="2"/>
                <a:cs typeface="Tahoma" pitchFamily="34" charset="0"/>
              </a:rPr>
              <a:t>w</a:t>
            </a:r>
            <a:r>
              <a:rPr lang="en-US" sz="1600" b="1" dirty="0" err="1" smtClean="0">
                <a:solidFill>
                  <a:srgbClr val="C00000"/>
                </a:solidFill>
                <a:latin typeface="+mj-lt"/>
                <a:cs typeface="Tahoma" pitchFamily="34" charset="0"/>
              </a:rPr>
              <a:t>a</a:t>
            </a:r>
            <a:r>
              <a:rPr lang="en-US" sz="2000" b="1" dirty="0" smtClean="0">
                <a:solidFill>
                  <a:srgbClr val="C00000"/>
                </a:solidFill>
                <a:latin typeface="+mj-lt"/>
                <a:cs typeface="Tahoma" pitchFamily="34" charset="0"/>
              </a:rPr>
              <a:t> near cutoff:</a:t>
            </a:r>
            <a:endParaRPr lang="en-US" sz="2000" b="1" dirty="0">
              <a:solidFill>
                <a:srgbClr val="C00000"/>
              </a:solidFill>
              <a:cs typeface="Tahoma"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99504285"/>
              </p:ext>
            </p:extLst>
          </p:nvPr>
        </p:nvGraphicFramePr>
        <p:xfrm>
          <a:off x="703263" y="3079750"/>
          <a:ext cx="1328737" cy="376238"/>
        </p:xfrm>
        <a:graphic>
          <a:graphicData uri="http://schemas.openxmlformats.org/presentationml/2006/ole">
            <mc:AlternateContent xmlns:mc="http://schemas.openxmlformats.org/markup-compatibility/2006">
              <mc:Choice xmlns:v="urn:schemas-microsoft-com:vml" Requires="v">
                <p:oleObj spid="_x0000_s851977" name="משוואה" r:id="rId8" imgW="876240" imgH="228600" progId="Equation.3">
                  <p:embed/>
                </p:oleObj>
              </mc:Choice>
              <mc:Fallback>
                <p:oleObj name="משוואה" r:id="rId8" imgW="876240" imgH="228600" progId="Equation.3">
                  <p:embed/>
                  <p:pic>
                    <p:nvPicPr>
                      <p:cNvPr id="0" name=""/>
                      <p:cNvPicPr>
                        <a:picLocks noChangeAspect="1" noChangeArrowheads="1"/>
                      </p:cNvPicPr>
                      <p:nvPr/>
                    </p:nvPicPr>
                    <p:blipFill>
                      <a:blip r:embed="rId9"/>
                      <a:srcRect/>
                      <a:stretch>
                        <a:fillRect/>
                      </a:stretch>
                    </p:blipFill>
                    <p:spPr bwMode="auto">
                      <a:xfrm>
                        <a:off x="703263" y="3079750"/>
                        <a:ext cx="1328737" cy="376238"/>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42616776"/>
              </p:ext>
            </p:extLst>
          </p:nvPr>
        </p:nvGraphicFramePr>
        <p:xfrm>
          <a:off x="2170113" y="3060700"/>
          <a:ext cx="1427162" cy="396875"/>
        </p:xfrm>
        <a:graphic>
          <a:graphicData uri="http://schemas.openxmlformats.org/presentationml/2006/ole">
            <mc:AlternateContent xmlns:mc="http://schemas.openxmlformats.org/markup-compatibility/2006">
              <mc:Choice xmlns:v="urn:schemas-microsoft-com:vml" Requires="v">
                <p:oleObj spid="_x0000_s851978" name="משוואה" r:id="rId10" imgW="850680" imgH="228600" progId="Equation.3">
                  <p:embed/>
                </p:oleObj>
              </mc:Choice>
              <mc:Fallback>
                <p:oleObj name="משוואה" r:id="rId10" imgW="850680" imgH="228600" progId="Equation.3">
                  <p:embed/>
                  <p:pic>
                    <p:nvPicPr>
                      <p:cNvPr id="0" name=""/>
                      <p:cNvPicPr>
                        <a:picLocks noChangeAspect="1" noChangeArrowheads="1"/>
                      </p:cNvPicPr>
                      <p:nvPr/>
                    </p:nvPicPr>
                    <p:blipFill>
                      <a:blip r:embed="rId11"/>
                      <a:srcRect/>
                      <a:stretch>
                        <a:fillRect/>
                      </a:stretch>
                    </p:blipFill>
                    <p:spPr bwMode="auto">
                      <a:xfrm>
                        <a:off x="2170113" y="3060700"/>
                        <a:ext cx="1427162" cy="396875"/>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87553771"/>
              </p:ext>
            </p:extLst>
          </p:nvPr>
        </p:nvGraphicFramePr>
        <p:xfrm>
          <a:off x="3696010" y="3041132"/>
          <a:ext cx="965175" cy="397328"/>
        </p:xfrm>
        <a:graphic>
          <a:graphicData uri="http://schemas.openxmlformats.org/presentationml/2006/ole">
            <mc:AlternateContent xmlns:mc="http://schemas.openxmlformats.org/markup-compatibility/2006">
              <mc:Choice xmlns:v="urn:schemas-microsoft-com:vml" Requires="v">
                <p:oleObj spid="_x0000_s851979" name="משוואה" r:id="rId12" imgW="406080" imgH="228600" progId="Equation.3">
                  <p:embed/>
                </p:oleObj>
              </mc:Choice>
              <mc:Fallback>
                <p:oleObj name="משוואה" r:id="rId12" imgW="406080" imgH="228600" progId="Equation.3">
                  <p:embed/>
                  <p:pic>
                    <p:nvPicPr>
                      <p:cNvPr id="0" name=""/>
                      <p:cNvPicPr>
                        <a:picLocks noChangeAspect="1" noChangeArrowheads="1"/>
                      </p:cNvPicPr>
                      <p:nvPr/>
                    </p:nvPicPr>
                    <p:blipFill>
                      <a:blip r:embed="rId13"/>
                      <a:srcRect/>
                      <a:stretch>
                        <a:fillRect/>
                      </a:stretch>
                    </p:blipFill>
                    <p:spPr bwMode="auto">
                      <a:xfrm>
                        <a:off x="3696010" y="3041132"/>
                        <a:ext cx="965175" cy="397328"/>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84905544"/>
              </p:ext>
            </p:extLst>
          </p:nvPr>
        </p:nvGraphicFramePr>
        <p:xfrm>
          <a:off x="7177485" y="2264510"/>
          <a:ext cx="1718819" cy="347655"/>
        </p:xfrm>
        <a:graphic>
          <a:graphicData uri="http://schemas.openxmlformats.org/presentationml/2006/ole">
            <mc:AlternateContent xmlns:mc="http://schemas.openxmlformats.org/markup-compatibility/2006">
              <mc:Choice xmlns:v="urn:schemas-microsoft-com:vml" Requires="v">
                <p:oleObj spid="_x0000_s851980" name="משוואה" r:id="rId14" imgW="1562100" imgH="241300" progId="Equation.3">
                  <p:embed/>
                </p:oleObj>
              </mc:Choice>
              <mc:Fallback>
                <p:oleObj name="משוואה" r:id="rId14" imgW="1562100" imgH="2413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77485" y="2264510"/>
                        <a:ext cx="1718819" cy="347655"/>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904679784"/>
              </p:ext>
            </p:extLst>
          </p:nvPr>
        </p:nvGraphicFramePr>
        <p:xfrm>
          <a:off x="7017164" y="2560320"/>
          <a:ext cx="2025839" cy="625607"/>
        </p:xfrm>
        <a:graphic>
          <a:graphicData uri="http://schemas.openxmlformats.org/presentationml/2006/ole">
            <mc:AlternateContent xmlns:mc="http://schemas.openxmlformats.org/markup-compatibility/2006">
              <mc:Choice xmlns:v="urn:schemas-microsoft-com:vml" Requires="v">
                <p:oleObj spid="_x0000_s851981" name="משוואה" r:id="rId16" imgW="1269720" imgH="469800" progId="Equation.3">
                  <p:embed/>
                </p:oleObj>
              </mc:Choice>
              <mc:Fallback>
                <p:oleObj name="משוואה" r:id="rId16" imgW="1269720" imgH="469800" progId="Equation.3">
                  <p:embed/>
                  <p:pic>
                    <p:nvPicPr>
                      <p:cNvPr id="0" name=""/>
                      <p:cNvPicPr>
                        <a:picLocks noChangeAspect="1" noChangeArrowheads="1"/>
                      </p:cNvPicPr>
                      <p:nvPr/>
                    </p:nvPicPr>
                    <p:blipFill>
                      <a:blip r:embed="rId17"/>
                      <a:srcRect/>
                      <a:stretch>
                        <a:fillRect/>
                      </a:stretch>
                    </p:blipFill>
                    <p:spPr bwMode="auto">
                      <a:xfrm>
                        <a:off x="7017164" y="2560320"/>
                        <a:ext cx="2025839" cy="625607"/>
                      </a:xfrm>
                      <a:prstGeom prst="rect">
                        <a:avLst/>
                      </a:prstGeom>
                      <a:noFill/>
                      <a:ln>
                        <a:noFill/>
                      </a:ln>
                    </p:spPr>
                  </p:pic>
                </p:oleObj>
              </mc:Fallback>
            </mc:AlternateContent>
          </a:graphicData>
        </a:graphic>
      </p:graphicFrame>
      <p:sp>
        <p:nvSpPr>
          <p:cNvPr id="19" name="Rectangle 201"/>
          <p:cNvSpPr>
            <a:spLocks noChangeArrowheads="1"/>
          </p:cNvSpPr>
          <p:nvPr/>
        </p:nvSpPr>
        <p:spPr bwMode="auto">
          <a:xfrm>
            <a:off x="6526233" y="-14288"/>
            <a:ext cx="2973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2. Long-range DDI</a:t>
            </a:r>
            <a:endParaRPr lang="en-US" sz="2000" b="1" dirty="0">
              <a:solidFill>
                <a:schemeClr val="bg1"/>
              </a:solidFill>
              <a:cs typeface="Arial" pitchFamily="34" charset="0"/>
            </a:endParaRPr>
          </a:p>
        </p:txBody>
      </p:sp>
    </p:spTree>
    <p:extLst>
      <p:ext uri="{BB962C8B-B14F-4D97-AF65-F5344CB8AC3E}">
        <p14:creationId xmlns:p14="http://schemas.microsoft.com/office/powerpoint/2010/main" val="360561065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5394232" y="1219202"/>
            <a:ext cx="3241919" cy="1333045"/>
            <a:chOff x="3149856" y="2133360"/>
            <a:chExt cx="4317744" cy="1953250"/>
          </a:xfrm>
        </p:grpSpPr>
        <p:graphicFrame>
          <p:nvGraphicFramePr>
            <p:cNvPr id="88" name="Object 14"/>
            <p:cNvGraphicFramePr>
              <a:graphicFrameLocks noChangeAspect="1"/>
            </p:cNvGraphicFramePr>
            <p:nvPr>
              <p:extLst>
                <p:ext uri="{D42A27DB-BD31-4B8C-83A1-F6EECF244321}">
                  <p14:modId xmlns:p14="http://schemas.microsoft.com/office/powerpoint/2010/main" val="4061617657"/>
                </p:ext>
              </p:extLst>
            </p:nvPr>
          </p:nvGraphicFramePr>
          <p:xfrm>
            <a:off x="3345447" y="2133360"/>
            <a:ext cx="474587" cy="641949"/>
          </p:xfrm>
          <a:graphic>
            <a:graphicData uri="http://schemas.openxmlformats.org/presentationml/2006/ole">
              <mc:AlternateContent xmlns:mc="http://schemas.openxmlformats.org/markup-compatibility/2006">
                <mc:Choice xmlns:v="urn:schemas-microsoft-com:vml" Requires="v">
                  <p:oleObj spid="_x0000_s853009" name="משוואה" r:id="rId3" imgW="203040" imgH="215640" progId="Equation.3">
                    <p:embed/>
                  </p:oleObj>
                </mc:Choice>
                <mc:Fallback>
                  <p:oleObj name="משוואה" r:id="rId3" imgW="203040" imgH="215640" progId="Equation.3">
                    <p:embed/>
                    <p:pic>
                      <p:nvPicPr>
                        <p:cNvPr id="0" name=""/>
                        <p:cNvPicPr>
                          <a:picLocks noChangeAspect="1" noChangeArrowheads="1"/>
                        </p:cNvPicPr>
                        <p:nvPr/>
                      </p:nvPicPr>
                      <p:blipFill>
                        <a:blip r:embed="rId4"/>
                        <a:srcRect/>
                        <a:stretch>
                          <a:fillRect/>
                        </a:stretch>
                      </p:blipFill>
                      <p:spPr bwMode="auto">
                        <a:xfrm>
                          <a:off x="3345447" y="2133360"/>
                          <a:ext cx="474587" cy="64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 name="Object 14"/>
            <p:cNvGraphicFramePr>
              <a:graphicFrameLocks noChangeAspect="1"/>
            </p:cNvGraphicFramePr>
            <p:nvPr>
              <p:extLst>
                <p:ext uri="{D42A27DB-BD31-4B8C-83A1-F6EECF244321}">
                  <p14:modId xmlns:p14="http://schemas.microsoft.com/office/powerpoint/2010/main" val="1030020355"/>
                </p:ext>
              </p:extLst>
            </p:nvPr>
          </p:nvGraphicFramePr>
          <p:xfrm>
            <a:off x="4849902" y="3384151"/>
            <a:ext cx="2232933" cy="702459"/>
          </p:xfrm>
          <a:graphic>
            <a:graphicData uri="http://schemas.openxmlformats.org/presentationml/2006/ole">
              <mc:AlternateContent xmlns:mc="http://schemas.openxmlformats.org/markup-compatibility/2006">
                <mc:Choice xmlns:v="urn:schemas-microsoft-com:vml" Requires="v">
                  <p:oleObj spid="_x0000_s853010" name="משוואה" r:id="rId5" imgW="1028520" imgH="253800" progId="Equation.3">
                    <p:embed/>
                  </p:oleObj>
                </mc:Choice>
                <mc:Fallback>
                  <p:oleObj name="משוואה" r:id="rId5" imgW="1028520" imgH="253800" progId="Equation.3">
                    <p:embed/>
                    <p:pic>
                      <p:nvPicPr>
                        <p:cNvPr id="0" name=""/>
                        <p:cNvPicPr>
                          <a:picLocks noChangeAspect="1" noChangeArrowheads="1"/>
                        </p:cNvPicPr>
                        <p:nvPr/>
                      </p:nvPicPr>
                      <p:blipFill>
                        <a:blip r:embed="rId6"/>
                        <a:srcRect/>
                        <a:stretch>
                          <a:fillRect/>
                        </a:stretch>
                      </p:blipFill>
                      <p:spPr bwMode="auto">
                        <a:xfrm>
                          <a:off x="4849902" y="3384151"/>
                          <a:ext cx="2232933" cy="702459"/>
                        </a:xfrm>
                        <a:prstGeom prst="rect">
                          <a:avLst/>
                        </a:prstGeom>
                        <a:noFill/>
                        <a:ln>
                          <a:noFill/>
                        </a:ln>
                        <a:effectLst/>
                        <a:extLst/>
                      </p:spPr>
                    </p:pic>
                  </p:oleObj>
                </mc:Fallback>
              </mc:AlternateContent>
            </a:graphicData>
          </a:graphic>
        </p:graphicFrame>
        <p:grpSp>
          <p:nvGrpSpPr>
            <p:cNvPr id="90" name="Group 89"/>
            <p:cNvGrpSpPr/>
            <p:nvPr/>
          </p:nvGrpSpPr>
          <p:grpSpPr>
            <a:xfrm>
              <a:off x="3556996" y="2857500"/>
              <a:ext cx="394041" cy="490171"/>
              <a:chOff x="1115782" y="2919554"/>
              <a:chExt cx="394041" cy="490171"/>
            </a:xfrm>
            <a:solidFill>
              <a:schemeClr val="tx2">
                <a:lumMod val="40000"/>
                <a:lumOff val="60000"/>
              </a:schemeClr>
            </a:solidFill>
          </p:grpSpPr>
          <p:sp>
            <p:nvSpPr>
              <p:cNvPr id="114" name="Oval 113"/>
              <p:cNvSpPr>
                <a:spLocks noChangeArrowheads="1"/>
              </p:cNvSpPr>
              <p:nvPr/>
            </p:nvSpPr>
            <p:spPr bwMode="auto">
              <a:xfrm>
                <a:off x="1115782" y="2967847"/>
                <a:ext cx="394041" cy="43946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5" name="Object 14"/>
              <p:cNvGraphicFramePr>
                <a:graphicFrameLocks noChangeAspect="1"/>
              </p:cNvGraphicFramePr>
              <p:nvPr>
                <p:extLst>
                  <p:ext uri="{D42A27DB-BD31-4B8C-83A1-F6EECF244321}">
                    <p14:modId xmlns:p14="http://schemas.microsoft.com/office/powerpoint/2010/main" val="1347323643"/>
                  </p:ext>
                </p:extLst>
              </p:nvPr>
            </p:nvGraphicFramePr>
            <p:xfrm>
              <a:off x="1214768" y="2919554"/>
              <a:ext cx="207490" cy="490171"/>
            </p:xfrm>
            <a:graphic>
              <a:graphicData uri="http://schemas.openxmlformats.org/presentationml/2006/ole">
                <mc:AlternateContent xmlns:mc="http://schemas.openxmlformats.org/markup-compatibility/2006">
                  <mc:Choice xmlns:v="urn:schemas-microsoft-com:vml" Requires="v">
                    <p:oleObj spid="_x0000_s853011" name="משוואה" r:id="rId7" imgW="88560" imgH="164880" progId="Equation.3">
                      <p:embed/>
                    </p:oleObj>
                  </mc:Choice>
                  <mc:Fallback>
                    <p:oleObj name="משוואה" r:id="rId7" imgW="8856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4768" y="2919554"/>
                            <a:ext cx="207490" cy="49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91" name="Group 90"/>
            <p:cNvGrpSpPr/>
            <p:nvPr/>
          </p:nvGrpSpPr>
          <p:grpSpPr>
            <a:xfrm>
              <a:off x="6197260" y="2857500"/>
              <a:ext cx="394041" cy="490171"/>
              <a:chOff x="3756046" y="2934042"/>
              <a:chExt cx="394041" cy="490171"/>
            </a:xfrm>
            <a:solidFill>
              <a:schemeClr val="tx2">
                <a:lumMod val="40000"/>
                <a:lumOff val="60000"/>
              </a:schemeClr>
            </a:solidFill>
          </p:grpSpPr>
          <p:sp>
            <p:nvSpPr>
              <p:cNvPr id="112" name="Oval 111"/>
              <p:cNvSpPr>
                <a:spLocks noChangeArrowheads="1"/>
              </p:cNvSpPr>
              <p:nvPr/>
            </p:nvSpPr>
            <p:spPr bwMode="auto">
              <a:xfrm>
                <a:off x="3756046" y="2967847"/>
                <a:ext cx="394041" cy="43946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3" name="Object 112"/>
              <p:cNvGraphicFramePr>
                <a:graphicFrameLocks noChangeAspect="1"/>
              </p:cNvGraphicFramePr>
              <p:nvPr>
                <p:extLst>
                  <p:ext uri="{D42A27DB-BD31-4B8C-83A1-F6EECF244321}">
                    <p14:modId xmlns:p14="http://schemas.microsoft.com/office/powerpoint/2010/main" val="2486313035"/>
                  </p:ext>
                </p:extLst>
              </p:nvPr>
            </p:nvGraphicFramePr>
            <p:xfrm>
              <a:off x="3824575" y="2934042"/>
              <a:ext cx="295055" cy="490171"/>
            </p:xfrm>
            <a:graphic>
              <a:graphicData uri="http://schemas.openxmlformats.org/presentationml/2006/ole">
                <mc:AlternateContent xmlns:mc="http://schemas.openxmlformats.org/markup-compatibility/2006">
                  <mc:Choice xmlns:v="urn:schemas-microsoft-com:vml" Requires="v">
                    <p:oleObj spid="_x0000_s853012" name="משוואה" r:id="rId9" imgW="126720" imgH="164880" progId="Equation.3">
                      <p:embed/>
                    </p:oleObj>
                  </mc:Choice>
                  <mc:Fallback>
                    <p:oleObj name="משוואה" r:id="rId9" imgW="12672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4575" y="2934042"/>
                            <a:ext cx="295055" cy="49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92" name="Object 14"/>
            <p:cNvGraphicFramePr>
              <a:graphicFrameLocks noChangeAspect="1"/>
            </p:cNvGraphicFramePr>
            <p:nvPr>
              <p:extLst>
                <p:ext uri="{D42A27DB-BD31-4B8C-83A1-F6EECF244321}">
                  <p14:modId xmlns:p14="http://schemas.microsoft.com/office/powerpoint/2010/main" val="1597343432"/>
                </p:ext>
              </p:extLst>
            </p:nvPr>
          </p:nvGraphicFramePr>
          <p:xfrm>
            <a:off x="6233309" y="2133360"/>
            <a:ext cx="474587" cy="641949"/>
          </p:xfrm>
          <a:graphic>
            <a:graphicData uri="http://schemas.openxmlformats.org/presentationml/2006/ole">
              <mc:AlternateContent xmlns:mc="http://schemas.openxmlformats.org/markup-compatibility/2006">
                <mc:Choice xmlns:v="urn:schemas-microsoft-com:vml" Requires="v">
                  <p:oleObj spid="_x0000_s853013" name="משוואה" r:id="rId11" imgW="203040" imgH="215640" progId="Equation.3">
                    <p:embed/>
                  </p:oleObj>
                </mc:Choice>
                <mc:Fallback>
                  <p:oleObj name="משוואה" r:id="rId11" imgW="203040" imgH="215640" progId="Equation.3">
                    <p:embed/>
                    <p:pic>
                      <p:nvPicPr>
                        <p:cNvPr id="0" name=""/>
                        <p:cNvPicPr>
                          <a:picLocks noChangeAspect="1" noChangeArrowheads="1"/>
                        </p:cNvPicPr>
                        <p:nvPr/>
                      </p:nvPicPr>
                      <p:blipFill>
                        <a:blip r:embed="rId12"/>
                        <a:srcRect/>
                        <a:stretch>
                          <a:fillRect/>
                        </a:stretch>
                      </p:blipFill>
                      <p:spPr bwMode="auto">
                        <a:xfrm>
                          <a:off x="6233309" y="2133360"/>
                          <a:ext cx="474587" cy="64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3" name="Group 92"/>
            <p:cNvGrpSpPr/>
            <p:nvPr/>
          </p:nvGrpSpPr>
          <p:grpSpPr>
            <a:xfrm>
              <a:off x="4036631" y="3126171"/>
              <a:ext cx="2057400" cy="124791"/>
              <a:chOff x="4249486" y="457200"/>
              <a:chExt cx="3653108" cy="388836"/>
            </a:xfrm>
          </p:grpSpPr>
          <p:grpSp>
            <p:nvGrpSpPr>
              <p:cNvPr id="95" name="Group 94"/>
              <p:cNvGrpSpPr/>
              <p:nvPr/>
            </p:nvGrpSpPr>
            <p:grpSpPr>
              <a:xfrm>
                <a:off x="4249486" y="457200"/>
                <a:ext cx="3006606" cy="388836"/>
                <a:chOff x="4245166" y="456092"/>
                <a:chExt cx="3006606" cy="388836"/>
              </a:xfrm>
            </p:grpSpPr>
            <p:grpSp>
              <p:nvGrpSpPr>
                <p:cNvPr id="98" name="Group 97"/>
                <p:cNvGrpSpPr/>
                <p:nvPr/>
              </p:nvGrpSpPr>
              <p:grpSpPr>
                <a:xfrm>
                  <a:off x="4245166" y="456092"/>
                  <a:ext cx="1504017" cy="378552"/>
                  <a:chOff x="4245166" y="456092"/>
                  <a:chExt cx="1504017" cy="378552"/>
                </a:xfrm>
              </p:grpSpPr>
              <p:grpSp>
                <p:nvGrpSpPr>
                  <p:cNvPr id="106" name="Group 105"/>
                  <p:cNvGrpSpPr/>
                  <p:nvPr/>
                </p:nvGrpSpPr>
                <p:grpSpPr>
                  <a:xfrm>
                    <a:off x="4245166" y="457200"/>
                    <a:ext cx="753453" cy="377444"/>
                    <a:chOff x="3245978" y="511318"/>
                    <a:chExt cx="753453" cy="377444"/>
                  </a:xfrm>
                </p:grpSpPr>
                <p:sp>
                  <p:nvSpPr>
                    <p:cNvPr id="110" name="Freeform 109"/>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4995730" y="456092"/>
                    <a:ext cx="753453" cy="377444"/>
                    <a:chOff x="3245978" y="511318"/>
                    <a:chExt cx="753453" cy="377444"/>
                  </a:xfrm>
                </p:grpSpPr>
                <p:sp>
                  <p:nvSpPr>
                    <p:cNvPr id="108" name="Freeform 107"/>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98"/>
                <p:cNvGrpSpPr/>
                <p:nvPr/>
              </p:nvGrpSpPr>
              <p:grpSpPr>
                <a:xfrm>
                  <a:off x="5747755" y="466376"/>
                  <a:ext cx="1504017" cy="378552"/>
                  <a:chOff x="4245166" y="456092"/>
                  <a:chExt cx="1504017" cy="378552"/>
                </a:xfrm>
              </p:grpSpPr>
              <p:grpSp>
                <p:nvGrpSpPr>
                  <p:cNvPr id="100" name="Group 99"/>
                  <p:cNvGrpSpPr/>
                  <p:nvPr/>
                </p:nvGrpSpPr>
                <p:grpSpPr>
                  <a:xfrm>
                    <a:off x="4245166" y="457200"/>
                    <a:ext cx="753453" cy="377444"/>
                    <a:chOff x="3245978" y="511318"/>
                    <a:chExt cx="753453" cy="377444"/>
                  </a:xfrm>
                </p:grpSpPr>
                <p:sp>
                  <p:nvSpPr>
                    <p:cNvPr id="104" name="Freeform 103"/>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4995730" y="456092"/>
                    <a:ext cx="753453" cy="377444"/>
                    <a:chOff x="3245978" y="511318"/>
                    <a:chExt cx="753453" cy="377444"/>
                  </a:xfrm>
                </p:grpSpPr>
                <p:sp>
                  <p:nvSpPr>
                    <p:cNvPr id="102" name="Freeform 101"/>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6" name="Freeform 95"/>
              <p:cNvSpPr/>
              <p:nvPr/>
            </p:nvSpPr>
            <p:spPr>
              <a:xfrm>
                <a:off x="7256092" y="675830"/>
                <a:ext cx="76912" cy="162370"/>
              </a:xfrm>
              <a:custGeom>
                <a:avLst/>
                <a:gdLst>
                  <a:gd name="connsiteX0" fmla="*/ 0 w 76912"/>
                  <a:gd name="connsiteY0" fmla="*/ 162370 h 162370"/>
                  <a:gd name="connsiteX1" fmla="*/ 76912 w 76912"/>
                  <a:gd name="connsiteY1" fmla="*/ 0 h 162370"/>
                  <a:gd name="connsiteX2" fmla="*/ 76912 w 76912"/>
                  <a:gd name="connsiteY2" fmla="*/ 0 h 162370"/>
                </a:gdLst>
                <a:ahLst/>
                <a:cxnLst>
                  <a:cxn ang="0">
                    <a:pos x="connsiteX0" y="connsiteY0"/>
                  </a:cxn>
                  <a:cxn ang="0">
                    <a:pos x="connsiteX1" y="connsiteY1"/>
                  </a:cxn>
                  <a:cxn ang="0">
                    <a:pos x="connsiteX2" y="connsiteY2"/>
                  </a:cxn>
                </a:cxnLst>
                <a:rect l="l" t="t" r="r" b="b"/>
                <a:pathLst>
                  <a:path w="76912" h="162370">
                    <a:moveTo>
                      <a:pt x="0" y="162370"/>
                    </a:moveTo>
                    <a:lnTo>
                      <a:pt x="76912" y="0"/>
                    </a:lnTo>
                    <a:lnTo>
                      <a:pt x="76912" y="0"/>
                    </a:lnTo>
                  </a:path>
                </a:pathLst>
              </a:cu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ine 11"/>
              <p:cNvSpPr>
                <a:spLocks noChangeShapeType="1"/>
              </p:cNvSpPr>
              <p:nvPr/>
            </p:nvSpPr>
            <p:spPr bwMode="auto">
              <a:xfrm flipV="1">
                <a:off x="7324458" y="683919"/>
                <a:ext cx="578136" cy="6867"/>
              </a:xfrm>
              <a:prstGeom prst="line">
                <a:avLst/>
              </a:prstGeom>
              <a:noFill/>
              <a:ln w="31750">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94" name="Straight Arrow Connector 93"/>
            <p:cNvCxnSpPr/>
            <p:nvPr/>
          </p:nvCxnSpPr>
          <p:spPr>
            <a:xfrm>
              <a:off x="3149856" y="2958492"/>
              <a:ext cx="4317744" cy="0"/>
            </a:xfrm>
            <a:prstGeom prst="straightConnector1">
              <a:avLst/>
            </a:prstGeom>
            <a:ln w="187325">
              <a:solidFill>
                <a:schemeClr val="accent6">
                  <a:alpha val="48000"/>
                </a:schemeClr>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46" name="Object 145"/>
          <p:cNvGraphicFramePr>
            <a:graphicFrameLocks noChangeAspect="1"/>
          </p:cNvGraphicFramePr>
          <p:nvPr>
            <p:extLst>
              <p:ext uri="{D42A27DB-BD31-4B8C-83A1-F6EECF244321}">
                <p14:modId xmlns:p14="http://schemas.microsoft.com/office/powerpoint/2010/main" val="173676567"/>
              </p:ext>
            </p:extLst>
          </p:nvPr>
        </p:nvGraphicFramePr>
        <p:xfrm>
          <a:off x="2349500" y="2506663"/>
          <a:ext cx="2147888" cy="463550"/>
        </p:xfrm>
        <a:graphic>
          <a:graphicData uri="http://schemas.openxmlformats.org/presentationml/2006/ole">
            <mc:AlternateContent xmlns:mc="http://schemas.openxmlformats.org/markup-compatibility/2006">
              <mc:Choice xmlns:v="urn:schemas-microsoft-com:vml" Requires="v">
                <p:oleObj spid="_x0000_s853014" name="Equation" r:id="rId13" imgW="1180800" imgH="215640" progId="Equation.3">
                  <p:embed/>
                </p:oleObj>
              </mc:Choice>
              <mc:Fallback>
                <p:oleObj name="Equation" r:id="rId13" imgW="1180800" imgH="215640" progId="Equation.3">
                  <p:embed/>
                  <p:pic>
                    <p:nvPicPr>
                      <p:cNvPr id="0" name=""/>
                      <p:cNvPicPr>
                        <a:picLocks noChangeAspect="1" noChangeArrowheads="1"/>
                      </p:cNvPicPr>
                      <p:nvPr/>
                    </p:nvPicPr>
                    <p:blipFill>
                      <a:blip r:embed="rId14"/>
                      <a:srcRect/>
                      <a:stretch>
                        <a:fillRect/>
                      </a:stretch>
                    </p:blipFill>
                    <p:spPr bwMode="auto">
                      <a:xfrm>
                        <a:off x="2349500" y="2506663"/>
                        <a:ext cx="2147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 name="Object 147"/>
          <p:cNvGraphicFramePr>
            <a:graphicFrameLocks noChangeAspect="1"/>
          </p:cNvGraphicFramePr>
          <p:nvPr>
            <p:extLst>
              <p:ext uri="{D42A27DB-BD31-4B8C-83A1-F6EECF244321}">
                <p14:modId xmlns:p14="http://schemas.microsoft.com/office/powerpoint/2010/main" val="738345537"/>
              </p:ext>
            </p:extLst>
          </p:nvPr>
        </p:nvGraphicFramePr>
        <p:xfrm>
          <a:off x="2379663" y="3025775"/>
          <a:ext cx="2100262" cy="463550"/>
        </p:xfrm>
        <a:graphic>
          <a:graphicData uri="http://schemas.openxmlformats.org/presentationml/2006/ole">
            <mc:AlternateContent xmlns:mc="http://schemas.openxmlformats.org/markup-compatibility/2006">
              <mc:Choice xmlns:v="urn:schemas-microsoft-com:vml" Requires="v">
                <p:oleObj spid="_x0000_s853015" name="Equation" r:id="rId15" imgW="1155600" imgH="215640" progId="Equation.3">
                  <p:embed/>
                </p:oleObj>
              </mc:Choice>
              <mc:Fallback>
                <p:oleObj name="Equation" r:id="rId15" imgW="1155600" imgH="215640" progId="Equation.3">
                  <p:embed/>
                  <p:pic>
                    <p:nvPicPr>
                      <p:cNvPr id="0" name=""/>
                      <p:cNvPicPr>
                        <a:picLocks noChangeAspect="1" noChangeArrowheads="1"/>
                      </p:cNvPicPr>
                      <p:nvPr/>
                    </p:nvPicPr>
                    <p:blipFill>
                      <a:blip r:embed="rId16"/>
                      <a:srcRect/>
                      <a:stretch>
                        <a:fillRect/>
                      </a:stretch>
                    </p:blipFill>
                    <p:spPr bwMode="auto">
                      <a:xfrm>
                        <a:off x="2379663" y="3025775"/>
                        <a:ext cx="21002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9" name="Picture 8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49533" y="3143239"/>
            <a:ext cx="2145861" cy="90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 name="Rectangle 126"/>
          <p:cNvSpPr>
            <a:spLocks noChangeArrowheads="1"/>
          </p:cNvSpPr>
          <p:nvPr/>
        </p:nvSpPr>
        <p:spPr bwMode="auto">
          <a:xfrm>
            <a:off x="4902602" y="3959714"/>
            <a:ext cx="3185961" cy="658178"/>
          </a:xfrm>
          <a:prstGeom prst="rect">
            <a:avLst/>
          </a:prstGeom>
          <a:noFill/>
          <a:ln w="9525">
            <a:noFill/>
            <a:miter lim="800000"/>
            <a:headEnd/>
            <a:tailEnd/>
          </a:ln>
          <a:effectLst/>
        </p:spPr>
        <p:txBody>
          <a:bodyPr/>
          <a:lstStyle/>
          <a:p>
            <a:pPr marL="609600" indent="-609600" algn="ctr" rtl="0">
              <a:spcBef>
                <a:spcPct val="20000"/>
              </a:spcBef>
            </a:pPr>
            <a:r>
              <a:rPr lang="en-US" sz="1600" dirty="0" smtClean="0">
                <a:cs typeface="Tahoma" pitchFamily="34" charset="0"/>
              </a:rPr>
              <a:t>tapered-fiber </a:t>
            </a:r>
          </a:p>
          <a:p>
            <a:pPr marL="609600" indent="-609600" algn="ctr" rtl="0">
              <a:spcBef>
                <a:spcPct val="20000"/>
              </a:spcBef>
            </a:pPr>
            <a:r>
              <a:rPr lang="en-US" sz="1600" dirty="0" smtClean="0">
                <a:cs typeface="Tahoma" pitchFamily="34" charset="0"/>
              </a:rPr>
              <a:t>(</a:t>
            </a:r>
            <a:r>
              <a:rPr lang="en-US" sz="1600" dirty="0" err="1" smtClean="0">
                <a:cs typeface="Tahoma" pitchFamily="34" charset="0"/>
              </a:rPr>
              <a:t>Rauschenbeutel</a:t>
            </a:r>
            <a:r>
              <a:rPr lang="en-US" sz="1600" dirty="0" smtClean="0">
                <a:cs typeface="Tahoma" pitchFamily="34" charset="0"/>
              </a:rPr>
              <a:t>, Kimble)</a:t>
            </a:r>
            <a:endParaRPr lang="en-US" sz="2400" b="1" dirty="0">
              <a:solidFill>
                <a:srgbClr val="2D2DB9"/>
              </a:solidFill>
              <a:cs typeface="Tahoma" pitchFamily="34" charset="0"/>
            </a:endParaRPr>
          </a:p>
        </p:txBody>
      </p:sp>
      <p:pic>
        <p:nvPicPr>
          <p:cNvPr id="151" name="Picture 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989620" y="2993637"/>
            <a:ext cx="1045748" cy="952934"/>
          </a:xfrm>
          <a:prstGeom prst="rect">
            <a:avLst/>
          </a:prstGeom>
          <a:noFill/>
          <a:extLst>
            <a:ext uri="{909E8E84-426E-40DD-AFC4-6F175D3DCCD1}">
              <a14:hiddenFill xmlns:a14="http://schemas.microsoft.com/office/drawing/2010/main">
                <a:solidFill>
                  <a:srgbClr val="FFFFFF"/>
                </a:solidFill>
              </a14:hiddenFill>
            </a:ext>
          </a:extLst>
        </p:spPr>
      </p:pic>
      <p:sp>
        <p:nvSpPr>
          <p:cNvPr id="152" name="Rectangle 126"/>
          <p:cNvSpPr>
            <a:spLocks noChangeArrowheads="1"/>
          </p:cNvSpPr>
          <p:nvPr/>
        </p:nvSpPr>
        <p:spPr bwMode="auto">
          <a:xfrm>
            <a:off x="7396725" y="3972467"/>
            <a:ext cx="2184935" cy="687898"/>
          </a:xfrm>
          <a:prstGeom prst="rect">
            <a:avLst/>
          </a:prstGeom>
          <a:noFill/>
          <a:ln w="9525">
            <a:noFill/>
            <a:miter lim="800000"/>
            <a:headEnd/>
            <a:tailEnd/>
          </a:ln>
          <a:effectLst/>
        </p:spPr>
        <p:txBody>
          <a:bodyPr/>
          <a:lstStyle/>
          <a:p>
            <a:pPr marL="609600" indent="-609600" algn="ctr" rtl="0">
              <a:spcBef>
                <a:spcPct val="20000"/>
              </a:spcBef>
            </a:pPr>
            <a:r>
              <a:rPr lang="en-US" sz="1600" dirty="0" smtClean="0">
                <a:cs typeface="Tahoma" pitchFamily="34" charset="0"/>
              </a:rPr>
              <a:t>hollow-fiber </a:t>
            </a:r>
          </a:p>
          <a:p>
            <a:pPr marL="609600" indent="-609600" algn="ctr" rtl="0">
              <a:spcBef>
                <a:spcPct val="20000"/>
              </a:spcBef>
            </a:pPr>
            <a:r>
              <a:rPr lang="en-US" sz="1600" dirty="0" smtClean="0">
                <a:cs typeface="Tahoma" pitchFamily="34" charset="0"/>
              </a:rPr>
              <a:t>(</a:t>
            </a:r>
            <a:r>
              <a:rPr lang="en-US" sz="1600" dirty="0" err="1" smtClean="0">
                <a:cs typeface="Tahoma" pitchFamily="34" charset="0"/>
              </a:rPr>
              <a:t>Lukin</a:t>
            </a:r>
            <a:r>
              <a:rPr lang="en-US" sz="1600" dirty="0" smtClean="0">
                <a:cs typeface="Tahoma" pitchFamily="34" charset="0"/>
              </a:rPr>
              <a:t>, Gaeta)</a:t>
            </a:r>
            <a:endParaRPr lang="en-US" sz="2400" b="1" dirty="0">
              <a:solidFill>
                <a:srgbClr val="2D2DB9"/>
              </a:solidFill>
              <a:cs typeface="Tahoma" pitchFamily="34" charset="0"/>
            </a:endParaRPr>
          </a:p>
        </p:txBody>
      </p:sp>
      <p:grpSp>
        <p:nvGrpSpPr>
          <p:cNvPr id="153" name="Group 152"/>
          <p:cNvGrpSpPr/>
          <p:nvPr/>
        </p:nvGrpSpPr>
        <p:grpSpPr>
          <a:xfrm>
            <a:off x="314412" y="5334476"/>
            <a:ext cx="3020762" cy="1314975"/>
            <a:chOff x="366303" y="2122326"/>
            <a:chExt cx="3339321" cy="1541624"/>
          </a:xfrm>
        </p:grpSpPr>
        <p:grpSp>
          <p:nvGrpSpPr>
            <p:cNvPr id="154" name="Group 153"/>
            <p:cNvGrpSpPr/>
            <p:nvPr/>
          </p:nvGrpSpPr>
          <p:grpSpPr>
            <a:xfrm>
              <a:off x="366303" y="2122326"/>
              <a:ext cx="3339321" cy="810890"/>
              <a:chOff x="3149856" y="2857500"/>
              <a:chExt cx="4317744" cy="1121993"/>
            </a:xfrm>
          </p:grpSpPr>
          <p:graphicFrame>
            <p:nvGraphicFramePr>
              <p:cNvPr id="162" name="Object 14"/>
              <p:cNvGraphicFramePr>
                <a:graphicFrameLocks noChangeAspect="1"/>
              </p:cNvGraphicFramePr>
              <p:nvPr>
                <p:extLst>
                  <p:ext uri="{D42A27DB-BD31-4B8C-83A1-F6EECF244321}">
                    <p14:modId xmlns:p14="http://schemas.microsoft.com/office/powerpoint/2010/main" val="1916708066"/>
                  </p:ext>
                </p:extLst>
              </p:nvPr>
            </p:nvGraphicFramePr>
            <p:xfrm>
              <a:off x="5259997" y="3276477"/>
              <a:ext cx="882682" cy="703016"/>
            </p:xfrm>
            <a:graphic>
              <a:graphicData uri="http://schemas.openxmlformats.org/presentationml/2006/ole">
                <mc:AlternateContent xmlns:mc="http://schemas.openxmlformats.org/markup-compatibility/2006">
                  <mc:Choice xmlns:v="urn:schemas-microsoft-com:vml" Requires="v">
                    <p:oleObj spid="_x0000_s853016" name="משוואה" r:id="rId19" imgW="406080" imgH="253800" progId="Equation.3">
                      <p:embed/>
                    </p:oleObj>
                  </mc:Choice>
                  <mc:Fallback>
                    <p:oleObj name="משוואה" r:id="rId19" imgW="406080" imgH="253800" progId="Equation.3">
                      <p:embed/>
                      <p:pic>
                        <p:nvPicPr>
                          <p:cNvPr id="0" name=""/>
                          <p:cNvPicPr>
                            <a:picLocks noChangeAspect="1" noChangeArrowheads="1"/>
                          </p:cNvPicPr>
                          <p:nvPr/>
                        </p:nvPicPr>
                        <p:blipFill>
                          <a:blip r:embed="rId20"/>
                          <a:srcRect/>
                          <a:stretch>
                            <a:fillRect/>
                          </a:stretch>
                        </p:blipFill>
                        <p:spPr bwMode="auto">
                          <a:xfrm>
                            <a:off x="5259997" y="3276477"/>
                            <a:ext cx="882682" cy="703016"/>
                          </a:xfrm>
                          <a:prstGeom prst="rect">
                            <a:avLst/>
                          </a:prstGeom>
                          <a:noFill/>
                          <a:ln>
                            <a:noFill/>
                          </a:ln>
                          <a:effectLst/>
                          <a:extLst/>
                        </p:spPr>
                      </p:pic>
                    </p:oleObj>
                  </mc:Fallback>
                </mc:AlternateContent>
              </a:graphicData>
            </a:graphic>
          </p:graphicFrame>
          <p:grpSp>
            <p:nvGrpSpPr>
              <p:cNvPr id="163" name="Group 162"/>
              <p:cNvGrpSpPr/>
              <p:nvPr/>
            </p:nvGrpSpPr>
            <p:grpSpPr>
              <a:xfrm>
                <a:off x="3556996" y="2857500"/>
                <a:ext cx="394041" cy="490171"/>
                <a:chOff x="1115782" y="2919554"/>
                <a:chExt cx="394041" cy="490171"/>
              </a:xfrm>
              <a:solidFill>
                <a:schemeClr val="tx2">
                  <a:lumMod val="40000"/>
                  <a:lumOff val="60000"/>
                </a:schemeClr>
              </a:solidFill>
            </p:grpSpPr>
            <p:sp>
              <p:nvSpPr>
                <p:cNvPr id="187" name="Oval 186"/>
                <p:cNvSpPr>
                  <a:spLocks noChangeArrowheads="1"/>
                </p:cNvSpPr>
                <p:nvPr/>
              </p:nvSpPr>
              <p:spPr bwMode="auto">
                <a:xfrm>
                  <a:off x="1115782" y="2967847"/>
                  <a:ext cx="394041" cy="43946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88" name="Object 14"/>
                <p:cNvGraphicFramePr>
                  <a:graphicFrameLocks noChangeAspect="1"/>
                </p:cNvGraphicFramePr>
                <p:nvPr>
                  <p:extLst>
                    <p:ext uri="{D42A27DB-BD31-4B8C-83A1-F6EECF244321}">
                      <p14:modId xmlns:p14="http://schemas.microsoft.com/office/powerpoint/2010/main" val="2858539573"/>
                    </p:ext>
                  </p:extLst>
                </p:nvPr>
              </p:nvGraphicFramePr>
              <p:xfrm>
                <a:off x="1214768" y="2919554"/>
                <a:ext cx="207490" cy="490171"/>
              </p:xfrm>
              <a:graphic>
                <a:graphicData uri="http://schemas.openxmlformats.org/presentationml/2006/ole">
                  <mc:AlternateContent xmlns:mc="http://schemas.openxmlformats.org/markup-compatibility/2006">
                    <mc:Choice xmlns:v="urn:schemas-microsoft-com:vml" Requires="v">
                      <p:oleObj spid="_x0000_s853017" name="משוואה" r:id="rId21" imgW="88560" imgH="164880" progId="Equation.3">
                        <p:embed/>
                      </p:oleObj>
                    </mc:Choice>
                    <mc:Fallback>
                      <p:oleObj name="משוואה" r:id="rId21" imgW="8856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4768" y="2919554"/>
                              <a:ext cx="207490" cy="49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64" name="Group 163"/>
              <p:cNvGrpSpPr/>
              <p:nvPr/>
            </p:nvGrpSpPr>
            <p:grpSpPr>
              <a:xfrm>
                <a:off x="6197260" y="2857500"/>
                <a:ext cx="394041" cy="490171"/>
                <a:chOff x="3756046" y="2934042"/>
                <a:chExt cx="394041" cy="490171"/>
              </a:xfrm>
              <a:solidFill>
                <a:schemeClr val="tx2">
                  <a:lumMod val="40000"/>
                  <a:lumOff val="60000"/>
                </a:schemeClr>
              </a:solidFill>
            </p:grpSpPr>
            <p:sp>
              <p:nvSpPr>
                <p:cNvPr id="185" name="Oval 184"/>
                <p:cNvSpPr>
                  <a:spLocks noChangeArrowheads="1"/>
                </p:cNvSpPr>
                <p:nvPr/>
              </p:nvSpPr>
              <p:spPr bwMode="auto">
                <a:xfrm>
                  <a:off x="3756046" y="2967847"/>
                  <a:ext cx="394041" cy="43946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86" name="Object 185"/>
                <p:cNvGraphicFramePr>
                  <a:graphicFrameLocks noChangeAspect="1"/>
                </p:cNvGraphicFramePr>
                <p:nvPr>
                  <p:extLst>
                    <p:ext uri="{D42A27DB-BD31-4B8C-83A1-F6EECF244321}">
                      <p14:modId xmlns:p14="http://schemas.microsoft.com/office/powerpoint/2010/main" val="2124042840"/>
                    </p:ext>
                  </p:extLst>
                </p:nvPr>
              </p:nvGraphicFramePr>
              <p:xfrm>
                <a:off x="3824575" y="2934042"/>
                <a:ext cx="295055" cy="490171"/>
              </p:xfrm>
              <a:graphic>
                <a:graphicData uri="http://schemas.openxmlformats.org/presentationml/2006/ole">
                  <mc:AlternateContent xmlns:mc="http://schemas.openxmlformats.org/markup-compatibility/2006">
                    <mc:Choice xmlns:v="urn:schemas-microsoft-com:vml" Requires="v">
                      <p:oleObj spid="_x0000_s853018" name="משוואה" r:id="rId22" imgW="126720" imgH="164880" progId="Equation.3">
                        <p:embed/>
                      </p:oleObj>
                    </mc:Choice>
                    <mc:Fallback>
                      <p:oleObj name="משוואה" r:id="rId22" imgW="12672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4575" y="2934042"/>
                              <a:ext cx="295055" cy="49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66" name="Group 165"/>
              <p:cNvGrpSpPr/>
              <p:nvPr/>
            </p:nvGrpSpPr>
            <p:grpSpPr>
              <a:xfrm>
                <a:off x="4036631" y="3126171"/>
                <a:ext cx="2057400" cy="124791"/>
                <a:chOff x="4249486" y="457200"/>
                <a:chExt cx="3653108" cy="388836"/>
              </a:xfrm>
            </p:grpSpPr>
            <p:grpSp>
              <p:nvGrpSpPr>
                <p:cNvPr id="168" name="Group 167"/>
                <p:cNvGrpSpPr/>
                <p:nvPr/>
              </p:nvGrpSpPr>
              <p:grpSpPr>
                <a:xfrm>
                  <a:off x="4249486" y="457200"/>
                  <a:ext cx="3006606" cy="388836"/>
                  <a:chOff x="4245166" y="456092"/>
                  <a:chExt cx="3006606" cy="388836"/>
                </a:xfrm>
              </p:grpSpPr>
              <p:grpSp>
                <p:nvGrpSpPr>
                  <p:cNvPr id="171" name="Group 170"/>
                  <p:cNvGrpSpPr/>
                  <p:nvPr/>
                </p:nvGrpSpPr>
                <p:grpSpPr>
                  <a:xfrm>
                    <a:off x="4245166" y="456092"/>
                    <a:ext cx="1504017" cy="378552"/>
                    <a:chOff x="4245166" y="456092"/>
                    <a:chExt cx="1504017" cy="378552"/>
                  </a:xfrm>
                </p:grpSpPr>
                <p:grpSp>
                  <p:nvGrpSpPr>
                    <p:cNvPr id="179" name="Group 178"/>
                    <p:cNvGrpSpPr/>
                    <p:nvPr/>
                  </p:nvGrpSpPr>
                  <p:grpSpPr>
                    <a:xfrm>
                      <a:off x="4245166" y="457200"/>
                      <a:ext cx="753453" cy="377444"/>
                      <a:chOff x="3245978" y="511318"/>
                      <a:chExt cx="753453" cy="377444"/>
                    </a:xfrm>
                  </p:grpSpPr>
                  <p:sp>
                    <p:nvSpPr>
                      <p:cNvPr id="183" name="Freeform 182"/>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4995730" y="456092"/>
                      <a:ext cx="753453" cy="377444"/>
                      <a:chOff x="3245978" y="511318"/>
                      <a:chExt cx="753453" cy="377444"/>
                    </a:xfrm>
                  </p:grpSpPr>
                  <p:sp>
                    <p:nvSpPr>
                      <p:cNvPr id="181" name="Freeform 180"/>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2" name="Group 171"/>
                  <p:cNvGrpSpPr/>
                  <p:nvPr/>
                </p:nvGrpSpPr>
                <p:grpSpPr>
                  <a:xfrm>
                    <a:off x="5747755" y="466376"/>
                    <a:ext cx="1504017" cy="378552"/>
                    <a:chOff x="4245166" y="456092"/>
                    <a:chExt cx="1504017" cy="378552"/>
                  </a:xfrm>
                </p:grpSpPr>
                <p:grpSp>
                  <p:nvGrpSpPr>
                    <p:cNvPr id="173" name="Group 172"/>
                    <p:cNvGrpSpPr/>
                    <p:nvPr/>
                  </p:nvGrpSpPr>
                  <p:grpSpPr>
                    <a:xfrm>
                      <a:off x="4245166" y="457200"/>
                      <a:ext cx="753453" cy="377444"/>
                      <a:chOff x="3245978" y="511318"/>
                      <a:chExt cx="753453" cy="377444"/>
                    </a:xfrm>
                  </p:grpSpPr>
                  <p:sp>
                    <p:nvSpPr>
                      <p:cNvPr id="177" name="Freeform 176"/>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a:off x="4995730" y="456092"/>
                      <a:ext cx="753453" cy="377444"/>
                      <a:chOff x="3245978" y="511318"/>
                      <a:chExt cx="753453" cy="377444"/>
                    </a:xfrm>
                  </p:grpSpPr>
                  <p:sp>
                    <p:nvSpPr>
                      <p:cNvPr id="175" name="Freeform 174"/>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9" name="Freeform 168"/>
                <p:cNvSpPr/>
                <p:nvPr/>
              </p:nvSpPr>
              <p:spPr>
                <a:xfrm>
                  <a:off x="7256092" y="675830"/>
                  <a:ext cx="76912" cy="162370"/>
                </a:xfrm>
                <a:custGeom>
                  <a:avLst/>
                  <a:gdLst>
                    <a:gd name="connsiteX0" fmla="*/ 0 w 76912"/>
                    <a:gd name="connsiteY0" fmla="*/ 162370 h 162370"/>
                    <a:gd name="connsiteX1" fmla="*/ 76912 w 76912"/>
                    <a:gd name="connsiteY1" fmla="*/ 0 h 162370"/>
                    <a:gd name="connsiteX2" fmla="*/ 76912 w 76912"/>
                    <a:gd name="connsiteY2" fmla="*/ 0 h 162370"/>
                  </a:gdLst>
                  <a:ahLst/>
                  <a:cxnLst>
                    <a:cxn ang="0">
                      <a:pos x="connsiteX0" y="connsiteY0"/>
                    </a:cxn>
                    <a:cxn ang="0">
                      <a:pos x="connsiteX1" y="connsiteY1"/>
                    </a:cxn>
                    <a:cxn ang="0">
                      <a:pos x="connsiteX2" y="connsiteY2"/>
                    </a:cxn>
                  </a:cxnLst>
                  <a:rect l="l" t="t" r="r" b="b"/>
                  <a:pathLst>
                    <a:path w="76912" h="162370">
                      <a:moveTo>
                        <a:pt x="0" y="162370"/>
                      </a:moveTo>
                      <a:lnTo>
                        <a:pt x="76912" y="0"/>
                      </a:lnTo>
                      <a:lnTo>
                        <a:pt x="76912" y="0"/>
                      </a:lnTo>
                    </a:path>
                  </a:pathLst>
                </a:cu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ine 11"/>
                <p:cNvSpPr>
                  <a:spLocks noChangeShapeType="1"/>
                </p:cNvSpPr>
                <p:nvPr/>
              </p:nvSpPr>
              <p:spPr bwMode="auto">
                <a:xfrm flipV="1">
                  <a:off x="7324458" y="683919"/>
                  <a:ext cx="578136" cy="6867"/>
                </a:xfrm>
                <a:prstGeom prst="line">
                  <a:avLst/>
                </a:prstGeom>
                <a:noFill/>
                <a:ln w="31750">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167" name="Straight Arrow Connector 166"/>
              <p:cNvCxnSpPr/>
              <p:nvPr/>
            </p:nvCxnSpPr>
            <p:spPr>
              <a:xfrm>
                <a:off x="3149856" y="2911652"/>
                <a:ext cx="4317744" cy="0"/>
              </a:xfrm>
              <a:prstGeom prst="straightConnector1">
                <a:avLst/>
              </a:prstGeom>
              <a:ln w="187325">
                <a:solidFill>
                  <a:schemeClr val="accent6">
                    <a:alpha val="48000"/>
                  </a:schemeClr>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55" name="Object 14"/>
            <p:cNvGraphicFramePr>
              <a:graphicFrameLocks noChangeAspect="1"/>
            </p:cNvGraphicFramePr>
            <p:nvPr>
              <p:extLst>
                <p:ext uri="{D42A27DB-BD31-4B8C-83A1-F6EECF244321}">
                  <p14:modId xmlns:p14="http://schemas.microsoft.com/office/powerpoint/2010/main" val="3481209295"/>
                </p:ext>
              </p:extLst>
            </p:nvPr>
          </p:nvGraphicFramePr>
          <p:xfrm>
            <a:off x="985933" y="3155950"/>
            <a:ext cx="768350" cy="508000"/>
          </p:xfrm>
          <a:graphic>
            <a:graphicData uri="http://schemas.openxmlformats.org/presentationml/2006/ole">
              <mc:AlternateContent xmlns:mc="http://schemas.openxmlformats.org/markup-compatibility/2006">
                <mc:Choice xmlns:v="urn:schemas-microsoft-com:vml" Requires="v">
                  <p:oleObj spid="_x0000_s853019" name="משוואה" r:id="rId23" imgW="457200" imgH="253800" progId="Equation.3">
                    <p:embed/>
                  </p:oleObj>
                </mc:Choice>
                <mc:Fallback>
                  <p:oleObj name="משוואה" r:id="rId23" imgW="457200" imgH="253800" progId="Equation.3">
                    <p:embed/>
                    <p:pic>
                      <p:nvPicPr>
                        <p:cNvPr id="0" name=""/>
                        <p:cNvPicPr>
                          <a:picLocks noChangeAspect="1" noChangeArrowheads="1"/>
                        </p:cNvPicPr>
                        <p:nvPr/>
                      </p:nvPicPr>
                      <p:blipFill>
                        <a:blip r:embed="rId24"/>
                        <a:srcRect/>
                        <a:stretch>
                          <a:fillRect/>
                        </a:stretch>
                      </p:blipFill>
                      <p:spPr bwMode="auto">
                        <a:xfrm>
                          <a:off x="985933" y="3155950"/>
                          <a:ext cx="768350" cy="508000"/>
                        </a:xfrm>
                        <a:prstGeom prst="rect">
                          <a:avLst/>
                        </a:prstGeom>
                        <a:noFill/>
                        <a:ln>
                          <a:noFill/>
                        </a:ln>
                        <a:effectLst/>
                        <a:extLst/>
                      </p:spPr>
                    </p:pic>
                  </p:oleObj>
                </mc:Fallback>
              </mc:AlternateContent>
            </a:graphicData>
          </a:graphic>
        </p:graphicFrame>
        <p:grpSp>
          <p:nvGrpSpPr>
            <p:cNvPr id="156" name="Group 155"/>
            <p:cNvGrpSpPr/>
            <p:nvPr/>
          </p:nvGrpSpPr>
          <p:grpSpPr>
            <a:xfrm rot="3385471">
              <a:off x="723125" y="2777089"/>
              <a:ext cx="751009" cy="87804"/>
              <a:chOff x="733920" y="2644543"/>
              <a:chExt cx="751009" cy="87804"/>
            </a:xfrm>
          </p:grpSpPr>
          <p:sp>
            <p:nvSpPr>
              <p:cNvPr id="157" name="Freeform 156"/>
              <p:cNvSpPr/>
              <p:nvPr/>
            </p:nvSpPr>
            <p:spPr>
              <a:xfrm>
                <a:off x="733920" y="2645057"/>
                <a:ext cx="163781" cy="87290"/>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896443" y="2644543"/>
                <a:ext cx="163781" cy="87290"/>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1060843" y="2644800"/>
                <a:ext cx="163781" cy="87290"/>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Line 11"/>
              <p:cNvSpPr>
                <a:spLocks noChangeShapeType="1"/>
              </p:cNvSpPr>
              <p:nvPr/>
            </p:nvSpPr>
            <p:spPr bwMode="auto">
              <a:xfrm flipV="1">
                <a:off x="1233111" y="2726820"/>
                <a:ext cx="251818" cy="1593"/>
              </a:xfrm>
              <a:prstGeom prst="line">
                <a:avLst/>
              </a:prstGeom>
              <a:noFill/>
              <a:ln w="31750">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aphicFrame>
        <p:nvGraphicFramePr>
          <p:cNvPr id="189" name="Object 188"/>
          <p:cNvGraphicFramePr>
            <a:graphicFrameLocks noChangeAspect="1"/>
          </p:cNvGraphicFramePr>
          <p:nvPr>
            <p:extLst>
              <p:ext uri="{D42A27DB-BD31-4B8C-83A1-F6EECF244321}">
                <p14:modId xmlns:p14="http://schemas.microsoft.com/office/powerpoint/2010/main" val="2716387294"/>
              </p:ext>
            </p:extLst>
          </p:nvPr>
        </p:nvGraphicFramePr>
        <p:xfrm>
          <a:off x="3896920" y="5124335"/>
          <a:ext cx="2011363" cy="461962"/>
        </p:xfrm>
        <a:graphic>
          <a:graphicData uri="http://schemas.openxmlformats.org/presentationml/2006/ole">
            <mc:AlternateContent xmlns:mc="http://schemas.openxmlformats.org/markup-compatibility/2006">
              <mc:Choice xmlns:v="urn:schemas-microsoft-com:vml" Requires="v">
                <p:oleObj spid="_x0000_s853020" name="Equation" r:id="rId25" imgW="1244520" imgH="241200" progId="Equation.3">
                  <p:embed/>
                </p:oleObj>
              </mc:Choice>
              <mc:Fallback>
                <p:oleObj name="Equation" r:id="rId25" imgW="1244520" imgH="241200" progId="Equation.3">
                  <p:embed/>
                  <p:pic>
                    <p:nvPicPr>
                      <p:cNvPr id="0" name=""/>
                      <p:cNvPicPr>
                        <a:picLocks noChangeAspect="1" noChangeArrowheads="1"/>
                      </p:cNvPicPr>
                      <p:nvPr/>
                    </p:nvPicPr>
                    <p:blipFill>
                      <a:blip r:embed="rId26"/>
                      <a:srcRect/>
                      <a:stretch>
                        <a:fillRect/>
                      </a:stretch>
                    </p:blipFill>
                    <p:spPr bwMode="auto">
                      <a:xfrm>
                        <a:off x="3896920" y="5124335"/>
                        <a:ext cx="2011363" cy="461962"/>
                      </a:xfrm>
                      <a:prstGeom prst="rect">
                        <a:avLst/>
                      </a:prstGeom>
                      <a:noFill/>
                      <a:ln>
                        <a:noFill/>
                      </a:ln>
                      <a:effectLst/>
                    </p:spPr>
                  </p:pic>
                </p:oleObj>
              </mc:Fallback>
            </mc:AlternateContent>
          </a:graphicData>
        </a:graphic>
      </p:graphicFrame>
      <p:graphicFrame>
        <p:nvGraphicFramePr>
          <p:cNvPr id="190" name="Object 189"/>
          <p:cNvGraphicFramePr>
            <a:graphicFrameLocks noChangeAspect="1"/>
          </p:cNvGraphicFramePr>
          <p:nvPr>
            <p:extLst>
              <p:ext uri="{D42A27DB-BD31-4B8C-83A1-F6EECF244321}">
                <p14:modId xmlns:p14="http://schemas.microsoft.com/office/powerpoint/2010/main" val="393435737"/>
              </p:ext>
            </p:extLst>
          </p:nvPr>
        </p:nvGraphicFramePr>
        <p:xfrm>
          <a:off x="5961062" y="5921238"/>
          <a:ext cx="995041" cy="441462"/>
        </p:xfrm>
        <a:graphic>
          <a:graphicData uri="http://schemas.openxmlformats.org/presentationml/2006/ole">
            <mc:AlternateContent xmlns:mc="http://schemas.openxmlformats.org/markup-compatibility/2006">
              <mc:Choice xmlns:v="urn:schemas-microsoft-com:vml" Requires="v">
                <p:oleObj spid="_x0000_s853021" name="Equation" r:id="rId27" imgW="545760" imgH="203040" progId="Equation.3">
                  <p:embed/>
                </p:oleObj>
              </mc:Choice>
              <mc:Fallback>
                <p:oleObj name="Equation" r:id="rId27" imgW="545760" imgH="203040" progId="Equation.3">
                  <p:embed/>
                  <p:pic>
                    <p:nvPicPr>
                      <p:cNvPr id="0" name=""/>
                      <p:cNvPicPr>
                        <a:picLocks noChangeAspect="1" noChangeArrowheads="1"/>
                      </p:cNvPicPr>
                      <p:nvPr/>
                    </p:nvPicPr>
                    <p:blipFill>
                      <a:blip r:embed="rId28"/>
                      <a:srcRect/>
                      <a:stretch>
                        <a:fillRect/>
                      </a:stretch>
                    </p:blipFill>
                    <p:spPr bwMode="auto">
                      <a:xfrm>
                        <a:off x="5961062" y="5921238"/>
                        <a:ext cx="995041" cy="441462"/>
                      </a:xfrm>
                      <a:prstGeom prst="rect">
                        <a:avLst/>
                      </a:prstGeom>
                      <a:noFill/>
                      <a:ln>
                        <a:noFill/>
                      </a:ln>
                      <a:effectLst/>
                    </p:spPr>
                  </p:pic>
                </p:oleObj>
              </mc:Fallback>
            </mc:AlternateContent>
          </a:graphicData>
        </a:graphic>
      </p:graphicFrame>
      <p:sp>
        <p:nvSpPr>
          <p:cNvPr id="193" name="Rectangle 126"/>
          <p:cNvSpPr>
            <a:spLocks noChangeArrowheads="1"/>
          </p:cNvSpPr>
          <p:nvPr/>
        </p:nvSpPr>
        <p:spPr bwMode="auto">
          <a:xfrm>
            <a:off x="5566724" y="6389609"/>
            <a:ext cx="6233210" cy="370035"/>
          </a:xfrm>
          <a:prstGeom prst="rect">
            <a:avLst/>
          </a:prstGeom>
        </p:spPr>
        <p:txBody>
          <a:bodyPr/>
          <a:lstStyle/>
          <a:p>
            <a:pPr marL="609600" indent="-609600"/>
            <a:r>
              <a:rPr lang="en-US" sz="1200" dirty="0" smtClean="0">
                <a:cs typeface="Tahoma" pitchFamily="34" charset="0"/>
              </a:rPr>
              <a:t>[2] O’Dell, </a:t>
            </a:r>
            <a:r>
              <a:rPr lang="en-US" sz="1200" dirty="0" err="1" smtClean="0">
                <a:cs typeface="Tahoma" pitchFamily="34" charset="0"/>
              </a:rPr>
              <a:t>Giovanazzi</a:t>
            </a:r>
            <a:r>
              <a:rPr lang="en-US" sz="1200" dirty="0" smtClean="0">
                <a:cs typeface="Tahoma" pitchFamily="34" charset="0"/>
              </a:rPr>
              <a:t>, Kurizki &amp; </a:t>
            </a:r>
            <a:r>
              <a:rPr lang="en-US" sz="1200" dirty="0" err="1" smtClean="0">
                <a:cs typeface="Tahoma" pitchFamily="34" charset="0"/>
              </a:rPr>
              <a:t>Akulin</a:t>
            </a:r>
            <a:r>
              <a:rPr lang="en-US" sz="1200" dirty="0" smtClean="0">
                <a:cs typeface="Tahoma" pitchFamily="34" charset="0"/>
              </a:rPr>
              <a:t>, PRL (2000)</a:t>
            </a:r>
            <a:endParaRPr lang="en-US" sz="1200" dirty="0">
              <a:cs typeface="Tahoma" pitchFamily="34" charset="0"/>
            </a:endParaRPr>
          </a:p>
        </p:txBody>
      </p:sp>
      <p:sp>
        <p:nvSpPr>
          <p:cNvPr id="200" name="Rectangle 126"/>
          <p:cNvSpPr>
            <a:spLocks noChangeArrowheads="1"/>
          </p:cNvSpPr>
          <p:nvPr/>
        </p:nvSpPr>
        <p:spPr bwMode="auto">
          <a:xfrm>
            <a:off x="97004" y="2508572"/>
            <a:ext cx="2121209" cy="419100"/>
          </a:xfrm>
          <a:prstGeom prst="rect">
            <a:avLst/>
          </a:prstGeom>
        </p:spPr>
        <p:txBody>
          <a:bodyPr/>
          <a:lstStyle/>
          <a:p>
            <a:pPr marL="609600" indent="-609600"/>
            <a:r>
              <a:rPr lang="en-US" sz="2000" dirty="0" smtClean="0">
                <a:cs typeface="Tahoma" pitchFamily="34" charset="0"/>
              </a:rPr>
              <a:t>Free-space </a:t>
            </a:r>
            <a:r>
              <a:rPr lang="en-US" sz="1600" dirty="0" smtClean="0">
                <a:cs typeface="Tahoma" pitchFamily="34" charset="0"/>
              </a:rPr>
              <a:t>[</a:t>
            </a:r>
            <a:r>
              <a:rPr lang="en-US" sz="1600" dirty="0">
                <a:cs typeface="Tahoma" pitchFamily="34" charset="0"/>
              </a:rPr>
              <a:t>2</a:t>
            </a:r>
            <a:r>
              <a:rPr lang="en-US" sz="1600" dirty="0" smtClean="0">
                <a:cs typeface="Tahoma" pitchFamily="34" charset="0"/>
              </a:rPr>
              <a:t>]</a:t>
            </a:r>
            <a:endParaRPr lang="en-US" sz="1600" dirty="0">
              <a:cs typeface="Tahoma" pitchFamily="34" charset="0"/>
            </a:endParaRPr>
          </a:p>
        </p:txBody>
      </p:sp>
      <p:sp>
        <p:nvSpPr>
          <p:cNvPr id="201" name="Rectangle 126"/>
          <p:cNvSpPr>
            <a:spLocks noChangeArrowheads="1"/>
          </p:cNvSpPr>
          <p:nvPr/>
        </p:nvSpPr>
        <p:spPr bwMode="auto">
          <a:xfrm>
            <a:off x="83106" y="3059748"/>
            <a:ext cx="2374205" cy="419100"/>
          </a:xfrm>
          <a:prstGeom prst="rect">
            <a:avLst/>
          </a:prstGeom>
        </p:spPr>
        <p:txBody>
          <a:bodyPr/>
          <a:lstStyle/>
          <a:p>
            <a:pPr marL="609600" indent="-609600"/>
            <a:r>
              <a:rPr lang="en-US" sz="2000" dirty="0" smtClean="0">
                <a:cs typeface="Tahoma" pitchFamily="34" charset="0"/>
              </a:rPr>
              <a:t>Fiber-mediated </a:t>
            </a:r>
            <a:r>
              <a:rPr lang="en-US" sz="1600" dirty="0" smtClean="0">
                <a:cs typeface="Tahoma" pitchFamily="34" charset="0"/>
              </a:rPr>
              <a:t>[3]</a:t>
            </a:r>
            <a:endParaRPr lang="en-US" sz="1600" dirty="0">
              <a:cs typeface="Tahoma" pitchFamily="34" charset="0"/>
            </a:endParaRPr>
          </a:p>
        </p:txBody>
      </p:sp>
      <p:sp>
        <p:nvSpPr>
          <p:cNvPr id="203" name="Rectangle 126"/>
          <p:cNvSpPr>
            <a:spLocks noChangeArrowheads="1"/>
          </p:cNvSpPr>
          <p:nvPr/>
        </p:nvSpPr>
        <p:spPr bwMode="auto">
          <a:xfrm>
            <a:off x="87458" y="4657164"/>
            <a:ext cx="8650142" cy="419100"/>
          </a:xfrm>
          <a:prstGeom prst="rect">
            <a:avLst/>
          </a:prstGeom>
        </p:spPr>
        <p:txBody>
          <a:bodyPr/>
          <a:lstStyle/>
          <a:p>
            <a:pPr marL="609600" indent="-609600"/>
            <a:r>
              <a:rPr lang="en-US" sz="2000" b="1" dirty="0" smtClean="0">
                <a:solidFill>
                  <a:schemeClr val="accent2">
                    <a:lumMod val="75000"/>
                  </a:schemeClr>
                </a:solidFill>
                <a:cs typeface="Tahoma" pitchFamily="34" charset="0"/>
              </a:rPr>
              <a:t>Problem</a:t>
            </a:r>
            <a:r>
              <a:rPr lang="en-US" sz="2000" dirty="0" smtClean="0">
                <a:solidFill>
                  <a:schemeClr val="accent2">
                    <a:lumMod val="75000"/>
                  </a:schemeClr>
                </a:solidFill>
                <a:cs typeface="Tahoma" pitchFamily="34" charset="0"/>
              </a:rPr>
              <a:t>: spontaneous emission/</a:t>
            </a:r>
            <a:r>
              <a:rPr lang="en-US" sz="2000" b="1" dirty="0" smtClean="0">
                <a:solidFill>
                  <a:schemeClr val="accent2">
                    <a:lumMod val="75000"/>
                  </a:schemeClr>
                </a:solidFill>
                <a:cs typeface="Tahoma" pitchFamily="34" charset="0"/>
              </a:rPr>
              <a:t>scattering</a:t>
            </a:r>
            <a:r>
              <a:rPr lang="en-US" sz="2000" dirty="0" smtClean="0">
                <a:solidFill>
                  <a:schemeClr val="accent2">
                    <a:lumMod val="75000"/>
                  </a:schemeClr>
                </a:solidFill>
                <a:cs typeface="Tahoma" pitchFamily="34" charset="0"/>
              </a:rPr>
              <a:t> (e.g. Rayleigh) </a:t>
            </a:r>
            <a:r>
              <a:rPr lang="en-US" sz="2000" dirty="0" smtClean="0">
                <a:solidFill>
                  <a:schemeClr val="accent2">
                    <a:lumMod val="75000"/>
                  </a:schemeClr>
                </a:solidFill>
                <a:cs typeface="Tahoma" pitchFamily="34" charset="0"/>
                <a:sym typeface="Wingdings" panose="05000000000000000000" pitchFamily="2" charset="2"/>
              </a:rPr>
              <a:t></a:t>
            </a:r>
            <a:r>
              <a:rPr lang="en-US" sz="2000" dirty="0">
                <a:solidFill>
                  <a:schemeClr val="accent2">
                    <a:lumMod val="75000"/>
                  </a:schemeClr>
                </a:solidFill>
                <a:cs typeface="Tahoma" pitchFamily="34" charset="0"/>
                <a:sym typeface="Wingdings" panose="05000000000000000000" pitchFamily="2" charset="2"/>
              </a:rPr>
              <a:t> </a:t>
            </a:r>
            <a:r>
              <a:rPr lang="en-US" sz="2000" b="1" dirty="0" smtClean="0">
                <a:solidFill>
                  <a:schemeClr val="accent2">
                    <a:lumMod val="75000"/>
                  </a:schemeClr>
                </a:solidFill>
                <a:cs typeface="Tahoma" pitchFamily="34" charset="0"/>
                <a:sym typeface="Wingdings" panose="05000000000000000000" pitchFamily="2" charset="2"/>
              </a:rPr>
              <a:t>diffusion</a:t>
            </a:r>
            <a:endParaRPr lang="en-US" sz="2000" b="1" dirty="0">
              <a:solidFill>
                <a:schemeClr val="accent2">
                  <a:lumMod val="75000"/>
                </a:schemeClr>
              </a:solidFill>
              <a:cs typeface="Tahoma" pitchFamily="34" charset="0"/>
            </a:endParaRPr>
          </a:p>
        </p:txBody>
      </p:sp>
      <p:cxnSp>
        <p:nvCxnSpPr>
          <p:cNvPr id="205" name="Straight Arrow Connector 204"/>
          <p:cNvCxnSpPr/>
          <p:nvPr/>
        </p:nvCxnSpPr>
        <p:spPr>
          <a:xfrm>
            <a:off x="5506865" y="6139852"/>
            <a:ext cx="431052" cy="0"/>
          </a:xfrm>
          <a:prstGeom prst="straightConnector1">
            <a:avLst/>
          </a:prstGeom>
          <a:ln w="50800">
            <a:solidFill>
              <a:schemeClr val="tx1">
                <a:alpha val="4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8" name="Rectangle 126"/>
          <p:cNvSpPr>
            <a:spLocks noChangeArrowheads="1"/>
          </p:cNvSpPr>
          <p:nvPr/>
        </p:nvSpPr>
        <p:spPr bwMode="auto">
          <a:xfrm>
            <a:off x="5568019" y="6574626"/>
            <a:ext cx="6233210" cy="370035"/>
          </a:xfrm>
          <a:prstGeom prst="rect">
            <a:avLst/>
          </a:prstGeom>
        </p:spPr>
        <p:txBody>
          <a:bodyPr/>
          <a:lstStyle/>
          <a:p>
            <a:pPr marL="609600" indent="-609600"/>
            <a:r>
              <a:rPr lang="en-US" sz="1200" dirty="0" smtClean="0">
                <a:cs typeface="Tahoma" pitchFamily="34" charset="0"/>
              </a:rPr>
              <a:t>[3] Chang, </a:t>
            </a:r>
            <a:r>
              <a:rPr lang="en-US" sz="1200" dirty="0" err="1" smtClean="0">
                <a:cs typeface="Tahoma" pitchFamily="34" charset="0"/>
              </a:rPr>
              <a:t>Cirac</a:t>
            </a:r>
            <a:r>
              <a:rPr lang="en-US" sz="1200" dirty="0" smtClean="0">
                <a:cs typeface="Tahoma" pitchFamily="34" charset="0"/>
              </a:rPr>
              <a:t> </a:t>
            </a:r>
            <a:r>
              <a:rPr lang="en-US" sz="1200" dirty="0">
                <a:cs typeface="Tahoma" pitchFamily="34" charset="0"/>
              </a:rPr>
              <a:t>&amp;</a:t>
            </a:r>
            <a:r>
              <a:rPr lang="en-US" sz="1200" dirty="0" smtClean="0">
                <a:cs typeface="Tahoma" pitchFamily="34" charset="0"/>
              </a:rPr>
              <a:t> Kimble, PRL 110, 113606 (2013</a:t>
            </a:r>
            <a:r>
              <a:rPr lang="en-US" sz="1400" dirty="0" smtClean="0">
                <a:cs typeface="Tahoma" pitchFamily="34" charset="0"/>
              </a:rPr>
              <a:t>)</a:t>
            </a:r>
            <a:endParaRPr lang="en-US" sz="1400" dirty="0">
              <a:cs typeface="Tahoma" pitchFamily="34" charset="0"/>
            </a:endParaRPr>
          </a:p>
        </p:txBody>
      </p:sp>
      <p:grpSp>
        <p:nvGrpSpPr>
          <p:cNvPr id="3" name="Group 2"/>
          <p:cNvGrpSpPr/>
          <p:nvPr/>
        </p:nvGrpSpPr>
        <p:grpSpPr>
          <a:xfrm>
            <a:off x="2620852" y="5801923"/>
            <a:ext cx="2735443" cy="693053"/>
            <a:chOff x="2077189" y="6048255"/>
            <a:chExt cx="2735443" cy="693053"/>
          </a:xfrm>
        </p:grpSpPr>
        <p:graphicFrame>
          <p:nvGraphicFramePr>
            <p:cNvPr id="192" name="Object 191"/>
            <p:cNvGraphicFramePr>
              <a:graphicFrameLocks noChangeAspect="1"/>
            </p:cNvGraphicFramePr>
            <p:nvPr>
              <p:extLst>
                <p:ext uri="{D42A27DB-BD31-4B8C-83A1-F6EECF244321}">
                  <p14:modId xmlns:p14="http://schemas.microsoft.com/office/powerpoint/2010/main" val="3544588473"/>
                </p:ext>
              </p:extLst>
            </p:nvPr>
          </p:nvGraphicFramePr>
          <p:xfrm>
            <a:off x="3276113" y="6173088"/>
            <a:ext cx="1382712" cy="492125"/>
          </p:xfrm>
          <a:graphic>
            <a:graphicData uri="http://schemas.openxmlformats.org/presentationml/2006/ole">
              <mc:AlternateContent xmlns:mc="http://schemas.openxmlformats.org/markup-compatibility/2006">
                <mc:Choice xmlns:v="urn:schemas-microsoft-com:vml" Requires="v">
                  <p:oleObj spid="_x0000_s853022" name="משוואה" r:id="rId29" imgW="761760" imgH="228600" progId="Equation.3">
                    <p:embed/>
                  </p:oleObj>
                </mc:Choice>
                <mc:Fallback>
                  <p:oleObj name="משוואה" r:id="rId29" imgW="761760" imgH="228600" progId="Equation.3">
                    <p:embed/>
                    <p:pic>
                      <p:nvPicPr>
                        <p:cNvPr id="0" name=""/>
                        <p:cNvPicPr>
                          <a:picLocks noChangeAspect="1" noChangeArrowheads="1"/>
                        </p:cNvPicPr>
                        <p:nvPr/>
                      </p:nvPicPr>
                      <p:blipFill>
                        <a:blip r:embed="rId30"/>
                        <a:srcRect/>
                        <a:stretch>
                          <a:fillRect/>
                        </a:stretch>
                      </p:blipFill>
                      <p:spPr bwMode="auto">
                        <a:xfrm>
                          <a:off x="3276113" y="6173088"/>
                          <a:ext cx="13827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 name="Rectangle 126"/>
            <p:cNvSpPr>
              <a:spLocks noChangeArrowheads="1"/>
            </p:cNvSpPr>
            <p:nvPr/>
          </p:nvSpPr>
          <p:spPr bwMode="auto">
            <a:xfrm>
              <a:off x="2106306" y="6176634"/>
              <a:ext cx="1480439" cy="419100"/>
            </a:xfrm>
            <a:prstGeom prst="rect">
              <a:avLst/>
            </a:prstGeom>
          </p:spPr>
          <p:txBody>
            <a:bodyPr/>
            <a:lstStyle/>
            <a:p>
              <a:pPr marL="609600" indent="-609600"/>
              <a:r>
                <a:rPr lang="en-US" sz="2000" dirty="0" smtClean="0">
                  <a:cs typeface="Tahoma" pitchFamily="34" charset="0"/>
                </a:rPr>
                <a:t>can have</a:t>
              </a:r>
              <a:endParaRPr lang="en-US" sz="2000" dirty="0">
                <a:cs typeface="Tahoma" pitchFamily="34" charset="0"/>
              </a:endParaRPr>
            </a:p>
          </p:txBody>
        </p:sp>
        <p:sp>
          <p:nvSpPr>
            <p:cNvPr id="210" name="Oval 209"/>
            <p:cNvSpPr/>
            <p:nvPr/>
          </p:nvSpPr>
          <p:spPr bwMode="auto">
            <a:xfrm>
              <a:off x="2077189" y="6048255"/>
              <a:ext cx="2735443" cy="693053"/>
            </a:xfrm>
            <a:prstGeom prst="ellipse">
              <a:avLst/>
            </a:prstGeom>
            <a:noFill/>
            <a:ln w="222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graphicFrame>
        <p:nvGraphicFramePr>
          <p:cNvPr id="2" name="Object 1"/>
          <p:cNvGraphicFramePr>
            <a:graphicFrameLocks noChangeAspect="1"/>
          </p:cNvGraphicFramePr>
          <p:nvPr>
            <p:extLst>
              <p:ext uri="{D42A27DB-BD31-4B8C-83A1-F6EECF244321}">
                <p14:modId xmlns:p14="http://schemas.microsoft.com/office/powerpoint/2010/main" val="2822635526"/>
              </p:ext>
            </p:extLst>
          </p:nvPr>
        </p:nvGraphicFramePr>
        <p:xfrm>
          <a:off x="1416050" y="1495425"/>
          <a:ext cx="3384550" cy="463550"/>
        </p:xfrm>
        <a:graphic>
          <a:graphicData uri="http://schemas.openxmlformats.org/presentationml/2006/ole">
            <mc:AlternateContent xmlns:mc="http://schemas.openxmlformats.org/markup-compatibility/2006">
              <mc:Choice xmlns:v="urn:schemas-microsoft-com:vml" Requires="v">
                <p:oleObj spid="_x0000_s853023" name="Equation" r:id="rId31" imgW="1866600" imgH="215640" progId="Equation.3">
                  <p:embed/>
                </p:oleObj>
              </mc:Choice>
              <mc:Fallback>
                <p:oleObj name="Equation" r:id="rId31" imgW="1866600" imgH="215640" progId="Equation.3">
                  <p:embed/>
                  <p:pic>
                    <p:nvPicPr>
                      <p:cNvPr id="0" name=""/>
                      <p:cNvPicPr>
                        <a:picLocks noChangeAspect="1" noChangeArrowheads="1"/>
                      </p:cNvPicPr>
                      <p:nvPr/>
                    </p:nvPicPr>
                    <p:blipFill>
                      <a:blip r:embed="rId32"/>
                      <a:srcRect/>
                      <a:stretch>
                        <a:fillRect/>
                      </a:stretch>
                    </p:blipFill>
                    <p:spPr bwMode="auto">
                      <a:xfrm>
                        <a:off x="1416050" y="1495425"/>
                        <a:ext cx="3384550" cy="463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1" name="Rectangle 126"/>
          <p:cNvSpPr>
            <a:spLocks noChangeArrowheads="1"/>
          </p:cNvSpPr>
          <p:nvPr/>
        </p:nvSpPr>
        <p:spPr bwMode="auto">
          <a:xfrm>
            <a:off x="107890" y="2029012"/>
            <a:ext cx="2121209" cy="419100"/>
          </a:xfrm>
          <a:prstGeom prst="rect">
            <a:avLst/>
          </a:prstGeom>
        </p:spPr>
        <p:txBody>
          <a:bodyPr/>
          <a:lstStyle/>
          <a:p>
            <a:pPr marL="609600" indent="-609600"/>
            <a:r>
              <a:rPr lang="en-US" sz="2000" dirty="0" smtClean="0">
                <a:solidFill>
                  <a:schemeClr val="accent2">
                    <a:lumMod val="75000"/>
                  </a:schemeClr>
                </a:solidFill>
                <a:cs typeface="Tahoma" pitchFamily="34" charset="0"/>
              </a:rPr>
              <a:t>Examples:</a:t>
            </a:r>
            <a:endParaRPr lang="en-US" sz="2000" dirty="0">
              <a:solidFill>
                <a:schemeClr val="accent2">
                  <a:lumMod val="75000"/>
                </a:schemeClr>
              </a:solidFill>
              <a:cs typeface="Tahoma" pitchFamily="34" charset="0"/>
            </a:endParaRPr>
          </a:p>
        </p:txBody>
      </p:sp>
      <p:sp>
        <p:nvSpPr>
          <p:cNvPr id="122" name="Rectangle 126"/>
          <p:cNvSpPr>
            <a:spLocks noChangeArrowheads="1"/>
          </p:cNvSpPr>
          <p:nvPr/>
        </p:nvSpPr>
        <p:spPr bwMode="auto">
          <a:xfrm>
            <a:off x="777977" y="3719178"/>
            <a:ext cx="3467452" cy="419100"/>
          </a:xfrm>
          <a:prstGeom prst="rect">
            <a:avLst/>
          </a:prstGeom>
        </p:spPr>
        <p:txBody>
          <a:bodyPr/>
          <a:lstStyle/>
          <a:p>
            <a:pPr marL="609600" indent="-609600"/>
            <a:r>
              <a:rPr lang="en-US" sz="2000" dirty="0" smtClean="0">
                <a:solidFill>
                  <a:schemeClr val="accent5">
                    <a:lumMod val="50000"/>
                  </a:schemeClr>
                </a:solidFill>
                <a:cs typeface="Tahoma" pitchFamily="34" charset="0"/>
                <a:sym typeface="Wingdings" pitchFamily="2" charset="2"/>
              </a:rPr>
              <a:t> </a:t>
            </a:r>
            <a:r>
              <a:rPr lang="en-US" sz="2000" u="sng" dirty="0" smtClean="0">
                <a:solidFill>
                  <a:schemeClr val="accent5">
                    <a:lumMod val="50000"/>
                  </a:schemeClr>
                </a:solidFill>
                <a:cs typeface="Tahoma" pitchFamily="34" charset="0"/>
                <a:sym typeface="Wingdings" pitchFamily="2" charset="2"/>
              </a:rPr>
              <a:t>long-range</a:t>
            </a:r>
            <a:r>
              <a:rPr lang="en-US" sz="2000" dirty="0" smtClean="0">
                <a:solidFill>
                  <a:schemeClr val="accent5">
                    <a:lumMod val="50000"/>
                  </a:schemeClr>
                </a:solidFill>
                <a:cs typeface="Tahoma" pitchFamily="34" charset="0"/>
                <a:sym typeface="Wingdings" pitchFamily="2" charset="2"/>
              </a:rPr>
              <a:t> interaction!</a:t>
            </a:r>
            <a:endParaRPr lang="en-US" sz="2000" dirty="0">
              <a:solidFill>
                <a:schemeClr val="accent5">
                  <a:lumMod val="50000"/>
                </a:schemeClr>
              </a:solidFill>
              <a:cs typeface="Tahoma" pitchFamily="34" charset="0"/>
            </a:endParaRPr>
          </a:p>
        </p:txBody>
      </p:sp>
      <p:sp>
        <p:nvSpPr>
          <p:cNvPr id="117" name="Rectangle 116"/>
          <p:cNvSpPr>
            <a:spLocks noChangeArrowheads="1"/>
          </p:cNvSpPr>
          <p:nvPr/>
        </p:nvSpPr>
        <p:spPr bwMode="auto">
          <a:xfrm>
            <a:off x="6437419" y="2478567"/>
            <a:ext cx="2333849" cy="419100"/>
          </a:xfrm>
          <a:prstGeom prst="rect">
            <a:avLst/>
          </a:prstGeom>
        </p:spPr>
        <p:txBody>
          <a:bodyPr/>
          <a:lstStyle/>
          <a:p>
            <a:pPr marL="609600" indent="-609600"/>
            <a:r>
              <a:rPr lang="en-US" sz="1600" dirty="0">
                <a:cs typeface="Tahoma" pitchFamily="34" charset="0"/>
              </a:rPr>
              <a:t>p</a:t>
            </a:r>
            <a:r>
              <a:rPr lang="en-US" sz="1600" dirty="0" smtClean="0">
                <a:cs typeface="Tahoma" pitchFamily="34" charset="0"/>
              </a:rPr>
              <a:t>hoton Green’s function</a:t>
            </a:r>
            <a:endParaRPr lang="en-US" sz="1600" dirty="0">
              <a:cs typeface="Tahoma" pitchFamily="34" charset="0"/>
            </a:endParaRPr>
          </a:p>
        </p:txBody>
      </p:sp>
      <p:sp>
        <p:nvSpPr>
          <p:cNvPr id="126" name="Rectangle 126"/>
          <p:cNvSpPr>
            <a:spLocks noChangeArrowheads="1"/>
          </p:cNvSpPr>
          <p:nvPr/>
        </p:nvSpPr>
        <p:spPr bwMode="auto">
          <a:xfrm>
            <a:off x="144178" y="1526830"/>
            <a:ext cx="2121209" cy="419100"/>
          </a:xfrm>
          <a:prstGeom prst="rect">
            <a:avLst/>
          </a:prstGeom>
        </p:spPr>
        <p:txBody>
          <a:bodyPr/>
          <a:lstStyle/>
          <a:p>
            <a:pPr marL="609600" indent="-609600"/>
            <a:r>
              <a:rPr lang="en-US" sz="2000" dirty="0" smtClean="0">
                <a:solidFill>
                  <a:schemeClr val="accent2">
                    <a:lumMod val="75000"/>
                  </a:schemeClr>
                </a:solidFill>
                <a:cs typeface="Tahoma" pitchFamily="34" charset="0"/>
              </a:rPr>
              <a:t>LIDDI</a:t>
            </a:r>
            <a:r>
              <a:rPr lang="en-US" sz="1600" dirty="0" smtClean="0">
                <a:cs typeface="Tahoma" pitchFamily="34" charset="0"/>
              </a:rPr>
              <a:t> [1]</a:t>
            </a:r>
            <a:r>
              <a:rPr lang="en-US" sz="2000" dirty="0" smtClean="0">
                <a:solidFill>
                  <a:schemeClr val="accent2">
                    <a:lumMod val="75000"/>
                  </a:schemeClr>
                </a:solidFill>
                <a:cs typeface="Tahoma" pitchFamily="34" charset="0"/>
              </a:rPr>
              <a:t>:</a:t>
            </a:r>
            <a:endParaRPr lang="en-US" sz="2000" dirty="0">
              <a:solidFill>
                <a:schemeClr val="accent2">
                  <a:lumMod val="75000"/>
                </a:schemeClr>
              </a:solidFill>
              <a:cs typeface="Tahoma" pitchFamily="34" charset="0"/>
            </a:endParaRPr>
          </a:p>
        </p:txBody>
      </p:sp>
      <p:sp>
        <p:nvSpPr>
          <p:cNvPr id="116" name="Rectangle 4"/>
          <p:cNvSpPr>
            <a:spLocks noChangeArrowheads="1"/>
          </p:cNvSpPr>
          <p:nvPr/>
        </p:nvSpPr>
        <p:spPr bwMode="auto">
          <a:xfrm>
            <a:off x="336184" y="395554"/>
            <a:ext cx="8579216"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Inter-atomic forces: laser-induced DDI (LI-DDI)</a:t>
            </a:r>
            <a:endParaRPr lang="en-US" sz="3000" dirty="0">
              <a:solidFill>
                <a:schemeClr val="bg1"/>
              </a:solidFill>
              <a:cs typeface="Arial" pitchFamily="34" charset="0"/>
            </a:endParaRPr>
          </a:p>
        </p:txBody>
      </p:sp>
      <p:sp>
        <p:nvSpPr>
          <p:cNvPr id="120" name="Rectangle 201"/>
          <p:cNvSpPr>
            <a:spLocks noChangeArrowheads="1"/>
          </p:cNvSpPr>
          <p:nvPr/>
        </p:nvSpPr>
        <p:spPr bwMode="auto">
          <a:xfrm>
            <a:off x="6526233" y="-14288"/>
            <a:ext cx="2973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2. Long-range DDI</a:t>
            </a:r>
            <a:endParaRPr lang="en-US" sz="2000" b="1" dirty="0">
              <a:solidFill>
                <a:schemeClr val="bg1"/>
              </a:solidFill>
              <a:cs typeface="Arial" pitchFamily="34" charset="0"/>
            </a:endParaRPr>
          </a:p>
        </p:txBody>
      </p:sp>
      <p:sp>
        <p:nvSpPr>
          <p:cNvPr id="123" name="Rectangle 126"/>
          <p:cNvSpPr>
            <a:spLocks noChangeArrowheads="1"/>
          </p:cNvSpPr>
          <p:nvPr/>
        </p:nvSpPr>
        <p:spPr bwMode="auto">
          <a:xfrm>
            <a:off x="2716928" y="6586155"/>
            <a:ext cx="3116310" cy="419100"/>
          </a:xfrm>
          <a:prstGeom prst="rect">
            <a:avLst/>
          </a:prstGeom>
        </p:spPr>
        <p:txBody>
          <a:bodyPr/>
          <a:lstStyle/>
          <a:p>
            <a:pPr marL="609600" indent="-609600"/>
            <a:r>
              <a:rPr lang="en-US" sz="1200" dirty="0" smtClean="0">
                <a:cs typeface="Tahoma" pitchFamily="34" charset="0"/>
              </a:rPr>
              <a:t>[1] ES &amp; Kurizki, PR</a:t>
            </a:r>
            <a:r>
              <a:rPr lang="en-US" sz="1200" dirty="0" smtClean="0"/>
              <a:t>A </a:t>
            </a:r>
            <a:r>
              <a:rPr lang="en-US" sz="1200" dirty="0"/>
              <a:t>89, 043419 (2014</a:t>
            </a:r>
            <a:r>
              <a:rPr lang="en-US" sz="1200" dirty="0" smtClean="0"/>
              <a:t>)</a:t>
            </a:r>
            <a:endParaRPr lang="en-US" sz="1200" dirty="0">
              <a:cs typeface="Tahoma" pitchFamily="34" charset="0"/>
            </a:endParaRPr>
          </a:p>
        </p:txBody>
      </p:sp>
      <p:sp>
        <p:nvSpPr>
          <p:cNvPr id="125" name="Oval 124"/>
          <p:cNvSpPr/>
          <p:nvPr/>
        </p:nvSpPr>
        <p:spPr bwMode="auto">
          <a:xfrm>
            <a:off x="5894921" y="5882444"/>
            <a:ext cx="1197415" cy="466958"/>
          </a:xfrm>
          <a:prstGeom prst="ellipse">
            <a:avLst/>
          </a:prstGeom>
          <a:noFill/>
          <a:ln w="222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Tree>
    <p:extLst>
      <p:ext uri="{BB962C8B-B14F-4D97-AF65-F5344CB8AC3E}">
        <p14:creationId xmlns:p14="http://schemas.microsoft.com/office/powerpoint/2010/main" val="323795370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37" name="Rectangle 17"/>
          <p:cNvSpPr>
            <a:spLocks noChangeArrowheads="1"/>
          </p:cNvSpPr>
          <p:nvPr/>
        </p:nvSpPr>
        <p:spPr bwMode="auto">
          <a:xfrm>
            <a:off x="116685" y="2778848"/>
            <a:ext cx="347528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2"/>
                </a:solidFill>
              </a:rPr>
              <a:t>dipolar interaction of atoms</a:t>
            </a:r>
            <a:endParaRPr lang="en-US" altLang="en-US" sz="2000" dirty="0"/>
          </a:p>
        </p:txBody>
      </p:sp>
      <p:grpSp>
        <p:nvGrpSpPr>
          <p:cNvPr id="7" name="Group 6"/>
          <p:cNvGrpSpPr/>
          <p:nvPr/>
        </p:nvGrpSpPr>
        <p:grpSpPr>
          <a:xfrm>
            <a:off x="238482" y="1564271"/>
            <a:ext cx="4296202" cy="548899"/>
            <a:chOff x="238482" y="1792871"/>
            <a:chExt cx="4296202" cy="548899"/>
          </a:xfrm>
        </p:grpSpPr>
        <p:sp>
          <p:nvSpPr>
            <p:cNvPr id="205835" name="Rectangle 17"/>
            <p:cNvSpPr>
              <a:spLocks noChangeArrowheads="1"/>
            </p:cNvSpPr>
            <p:nvPr/>
          </p:nvSpPr>
          <p:spPr bwMode="auto">
            <a:xfrm>
              <a:off x="1863949" y="1812575"/>
              <a:ext cx="2670735" cy="42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2"/>
                  </a:solidFill>
                </a:rPr>
                <a:t>Atom excitation</a:t>
              </a:r>
              <a:endParaRPr lang="en-US" altLang="en-US" sz="2400" dirty="0"/>
            </a:p>
            <a:p>
              <a:pPr algn="l" rtl="0" eaLnBrk="1" hangingPunct="1">
                <a:spcBef>
                  <a:spcPct val="20000"/>
                </a:spcBef>
              </a:pPr>
              <a:r>
                <a:rPr lang="en-US" altLang="en-US" sz="2400" dirty="0"/>
                <a:t>	</a:t>
              </a:r>
              <a:endParaRPr lang="en-US" altLang="en-US" sz="2000" dirty="0"/>
            </a:p>
          </p:txBody>
        </p:sp>
        <p:sp>
          <p:nvSpPr>
            <p:cNvPr id="27" name="Rectangle 17"/>
            <p:cNvSpPr>
              <a:spLocks noChangeArrowheads="1"/>
            </p:cNvSpPr>
            <p:nvPr/>
          </p:nvSpPr>
          <p:spPr bwMode="auto">
            <a:xfrm>
              <a:off x="238482" y="1792871"/>
              <a:ext cx="1020838" cy="54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2"/>
                  </a:solidFill>
                </a:rPr>
                <a:t>photon</a:t>
              </a:r>
              <a:endParaRPr lang="en-US" altLang="en-US" sz="2400" dirty="0"/>
            </a:p>
            <a:p>
              <a:pPr algn="l" rtl="0" eaLnBrk="1" hangingPunct="1">
                <a:spcBef>
                  <a:spcPct val="20000"/>
                </a:spcBef>
              </a:pPr>
              <a:r>
                <a:rPr lang="en-US" altLang="en-US" sz="2400" dirty="0"/>
                <a:t>	</a:t>
              </a:r>
              <a:endParaRPr lang="en-US" altLang="en-US" sz="2000" dirty="0"/>
            </a:p>
          </p:txBody>
        </p:sp>
        <p:sp>
          <p:nvSpPr>
            <p:cNvPr id="28" name="Line 22"/>
            <p:cNvSpPr>
              <a:spLocks noChangeShapeType="1"/>
            </p:cNvSpPr>
            <p:nvPr/>
          </p:nvSpPr>
          <p:spPr bwMode="auto">
            <a:xfrm>
              <a:off x="1228148" y="2039148"/>
              <a:ext cx="502820" cy="1"/>
            </a:xfrm>
            <a:prstGeom prst="line">
              <a:avLst/>
            </a:prstGeom>
            <a:noFill/>
            <a:ln w="50800">
              <a:solidFill>
                <a:schemeClr val="accent6"/>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 name="Group 4"/>
          <p:cNvGrpSpPr/>
          <p:nvPr/>
        </p:nvGrpSpPr>
        <p:grpSpPr>
          <a:xfrm>
            <a:off x="98119" y="1948427"/>
            <a:ext cx="4557202" cy="431236"/>
            <a:chOff x="98119" y="2177027"/>
            <a:chExt cx="4557202" cy="431236"/>
          </a:xfrm>
        </p:grpSpPr>
        <p:graphicFrame>
          <p:nvGraphicFramePr>
            <p:cNvPr id="29" name="Object 14"/>
            <p:cNvGraphicFramePr>
              <a:graphicFrameLocks noChangeAspect="1"/>
            </p:cNvGraphicFramePr>
            <p:nvPr>
              <p:extLst>
                <p:ext uri="{D42A27DB-BD31-4B8C-83A1-F6EECF244321}">
                  <p14:modId xmlns:p14="http://schemas.microsoft.com/office/powerpoint/2010/main" val="533436002"/>
                </p:ext>
              </p:extLst>
            </p:nvPr>
          </p:nvGraphicFramePr>
          <p:xfrm>
            <a:off x="825901" y="2218391"/>
            <a:ext cx="358728" cy="315496"/>
          </p:xfrm>
          <a:graphic>
            <a:graphicData uri="http://schemas.openxmlformats.org/presentationml/2006/ole">
              <mc:AlternateContent xmlns:mc="http://schemas.openxmlformats.org/markup-compatibility/2006">
                <mc:Choice xmlns:v="urn:schemas-microsoft-com:vml" Requires="v">
                  <p:oleObj spid="_x0000_s850988" name="משוואה" r:id="rId4" imgW="152280" imgH="164880" progId="Equation.3">
                    <p:embed/>
                  </p:oleObj>
                </mc:Choice>
                <mc:Fallback>
                  <p:oleObj name="משוואה" r:id="rId4" imgW="152280" imgH="164880" progId="Equation.3">
                    <p:embed/>
                    <p:pic>
                      <p:nvPicPr>
                        <p:cNvPr id="0" name=""/>
                        <p:cNvPicPr>
                          <a:picLocks noChangeAspect="1" noChangeArrowheads="1"/>
                        </p:cNvPicPr>
                        <p:nvPr/>
                      </p:nvPicPr>
                      <p:blipFill>
                        <a:blip r:embed="rId5"/>
                        <a:srcRect/>
                        <a:stretch>
                          <a:fillRect/>
                        </a:stretch>
                      </p:blipFill>
                      <p:spPr bwMode="auto">
                        <a:xfrm>
                          <a:off x="825901" y="2218391"/>
                          <a:ext cx="358728" cy="315496"/>
                        </a:xfrm>
                        <a:prstGeom prst="rect">
                          <a:avLst/>
                        </a:prstGeom>
                        <a:noFill/>
                        <a:ln>
                          <a:noFill/>
                        </a:ln>
                        <a:effec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561722836"/>
                </p:ext>
              </p:extLst>
            </p:nvPr>
          </p:nvGraphicFramePr>
          <p:xfrm>
            <a:off x="1895475" y="2216150"/>
            <a:ext cx="969963" cy="392113"/>
          </p:xfrm>
          <a:graphic>
            <a:graphicData uri="http://schemas.openxmlformats.org/presentationml/2006/ole">
              <mc:AlternateContent xmlns:mc="http://schemas.openxmlformats.org/markup-compatibility/2006">
                <mc:Choice xmlns:v="urn:schemas-microsoft-com:vml" Requires="v">
                  <p:oleObj spid="_x0000_s850989" name="משוואה" r:id="rId6" imgW="787320" imgH="253800" progId="Equation.3">
                    <p:embed/>
                  </p:oleObj>
                </mc:Choice>
                <mc:Fallback>
                  <p:oleObj name="משוואה" r:id="rId6" imgW="787320" imgH="253800" progId="Equation.3">
                    <p:embed/>
                    <p:pic>
                      <p:nvPicPr>
                        <p:cNvPr id="0" name=""/>
                        <p:cNvPicPr>
                          <a:picLocks noChangeAspect="1" noChangeArrowheads="1"/>
                        </p:cNvPicPr>
                        <p:nvPr/>
                      </p:nvPicPr>
                      <p:blipFill>
                        <a:blip r:embed="rId7"/>
                        <a:srcRect/>
                        <a:stretch>
                          <a:fillRect/>
                        </a:stretch>
                      </p:blipFill>
                      <p:spPr bwMode="auto">
                        <a:xfrm>
                          <a:off x="1895475" y="2216150"/>
                          <a:ext cx="969963" cy="392113"/>
                        </a:xfrm>
                        <a:prstGeom prst="rect">
                          <a:avLst/>
                        </a:prstGeom>
                        <a:noFill/>
                        <a:ln>
                          <a:noFill/>
                        </a:ln>
                        <a:effectLst/>
                      </p:spPr>
                    </p:pic>
                  </p:oleObj>
                </mc:Fallback>
              </mc:AlternateContent>
            </a:graphicData>
          </a:graphic>
        </p:graphicFrame>
        <p:sp>
          <p:nvSpPr>
            <p:cNvPr id="31" name="Rectangle 17"/>
            <p:cNvSpPr>
              <a:spLocks noChangeArrowheads="1"/>
            </p:cNvSpPr>
            <p:nvPr/>
          </p:nvSpPr>
          <p:spPr bwMode="auto">
            <a:xfrm>
              <a:off x="98119" y="2235896"/>
              <a:ext cx="929907" cy="34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600" dirty="0" smtClean="0"/>
                <a:t>E-field</a:t>
              </a:r>
              <a:endParaRPr lang="en-US" altLang="en-US" sz="1600" dirty="0"/>
            </a:p>
            <a:p>
              <a:pPr algn="l" rtl="0" eaLnBrk="1" hangingPunct="1">
                <a:spcBef>
                  <a:spcPct val="20000"/>
                </a:spcBef>
              </a:pPr>
              <a:r>
                <a:rPr lang="en-US" altLang="en-US" sz="2400" dirty="0"/>
                <a:t>	</a:t>
              </a:r>
              <a:endParaRPr lang="en-US" altLang="en-US" sz="2000" dirty="0"/>
            </a:p>
          </p:txBody>
        </p:sp>
        <p:sp>
          <p:nvSpPr>
            <p:cNvPr id="32" name="Rectangle 17"/>
            <p:cNvSpPr>
              <a:spLocks noChangeArrowheads="1"/>
            </p:cNvSpPr>
            <p:nvPr/>
          </p:nvSpPr>
          <p:spPr bwMode="auto">
            <a:xfrm>
              <a:off x="2971812" y="2177027"/>
              <a:ext cx="1683509" cy="41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800" dirty="0" smtClean="0"/>
                <a:t>g-d spin wave</a:t>
              </a:r>
              <a:endParaRPr lang="en-US" altLang="en-US" sz="1800" dirty="0"/>
            </a:p>
            <a:p>
              <a:pPr algn="l" rtl="0" eaLnBrk="1" hangingPunct="1">
                <a:spcBef>
                  <a:spcPct val="20000"/>
                </a:spcBef>
              </a:pPr>
              <a:r>
                <a:rPr lang="en-US" altLang="en-US" sz="2400" dirty="0"/>
                <a:t>	</a:t>
              </a:r>
              <a:endParaRPr lang="en-US" altLang="en-US" sz="2000" dirty="0"/>
            </a:p>
          </p:txBody>
        </p:sp>
        <p:sp>
          <p:nvSpPr>
            <p:cNvPr id="33" name="Line 22"/>
            <p:cNvSpPr>
              <a:spLocks noChangeShapeType="1"/>
            </p:cNvSpPr>
            <p:nvPr/>
          </p:nvSpPr>
          <p:spPr bwMode="auto">
            <a:xfrm>
              <a:off x="1228148" y="2429426"/>
              <a:ext cx="502820" cy="1"/>
            </a:xfrm>
            <a:prstGeom prst="line">
              <a:avLst/>
            </a:prstGeom>
            <a:noFill/>
            <a:ln w="38100">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6" name="Object 5"/>
          <p:cNvGraphicFramePr>
            <a:graphicFrameLocks noChangeAspect="1"/>
          </p:cNvGraphicFramePr>
          <p:nvPr>
            <p:extLst>
              <p:ext uri="{D42A27DB-BD31-4B8C-83A1-F6EECF244321}">
                <p14:modId xmlns:p14="http://schemas.microsoft.com/office/powerpoint/2010/main" val="721524836"/>
              </p:ext>
            </p:extLst>
          </p:nvPr>
        </p:nvGraphicFramePr>
        <p:xfrm>
          <a:off x="3676650" y="2825750"/>
          <a:ext cx="2152650" cy="428625"/>
        </p:xfrm>
        <a:graphic>
          <a:graphicData uri="http://schemas.openxmlformats.org/presentationml/2006/ole">
            <mc:AlternateContent xmlns:mc="http://schemas.openxmlformats.org/markup-compatibility/2006">
              <mc:Choice xmlns:v="urn:schemas-microsoft-com:vml" Requires="v">
                <p:oleObj spid="_x0000_s850990" name="משוואה" r:id="rId8" imgW="1434960" imgH="228600" progId="Equation.3">
                  <p:embed/>
                </p:oleObj>
              </mc:Choice>
              <mc:Fallback>
                <p:oleObj name="משוואה" r:id="rId8" imgW="1434960" imgH="228600" progId="Equation.3">
                  <p:embed/>
                  <p:pic>
                    <p:nvPicPr>
                      <p:cNvPr id="0" name=""/>
                      <p:cNvPicPr>
                        <a:picLocks noChangeAspect="1" noChangeArrowheads="1"/>
                      </p:cNvPicPr>
                      <p:nvPr/>
                    </p:nvPicPr>
                    <p:blipFill>
                      <a:blip r:embed="rId9"/>
                      <a:srcRect/>
                      <a:stretch>
                        <a:fillRect/>
                      </a:stretch>
                    </p:blipFill>
                    <p:spPr bwMode="auto">
                      <a:xfrm>
                        <a:off x="3676650" y="2825750"/>
                        <a:ext cx="2152650" cy="428625"/>
                      </a:xfrm>
                      <a:prstGeom prst="rect">
                        <a:avLst/>
                      </a:prstGeom>
                      <a:noFill/>
                      <a:ln>
                        <a:noFill/>
                      </a:ln>
                    </p:spPr>
                  </p:pic>
                </p:oleObj>
              </mc:Fallback>
            </mc:AlternateContent>
          </a:graphicData>
        </a:graphic>
      </p:graphicFrame>
      <p:sp>
        <p:nvSpPr>
          <p:cNvPr id="36" name="Rectangle 17"/>
          <p:cNvSpPr>
            <a:spLocks noChangeArrowheads="1"/>
          </p:cNvSpPr>
          <p:nvPr/>
        </p:nvSpPr>
        <p:spPr bwMode="auto">
          <a:xfrm>
            <a:off x="150113" y="3368124"/>
            <a:ext cx="347528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2"/>
                </a:solidFill>
              </a:rPr>
              <a:t>interaction of photons</a:t>
            </a:r>
            <a:endParaRPr lang="en-US" altLang="en-US" sz="2000" dirty="0"/>
          </a:p>
        </p:txBody>
      </p:sp>
      <p:graphicFrame>
        <p:nvGraphicFramePr>
          <p:cNvPr id="8" name="Object 7"/>
          <p:cNvGraphicFramePr>
            <a:graphicFrameLocks noChangeAspect="1"/>
          </p:cNvGraphicFramePr>
          <p:nvPr>
            <p:extLst>
              <p:ext uri="{D42A27DB-BD31-4B8C-83A1-F6EECF244321}">
                <p14:modId xmlns:p14="http://schemas.microsoft.com/office/powerpoint/2010/main" val="1079447549"/>
              </p:ext>
            </p:extLst>
          </p:nvPr>
        </p:nvGraphicFramePr>
        <p:xfrm>
          <a:off x="3536950" y="3355975"/>
          <a:ext cx="1804988" cy="414338"/>
        </p:xfrm>
        <a:graphic>
          <a:graphicData uri="http://schemas.openxmlformats.org/presentationml/2006/ole">
            <mc:AlternateContent xmlns:mc="http://schemas.openxmlformats.org/markup-compatibility/2006">
              <mc:Choice xmlns:v="urn:schemas-microsoft-com:vml" Requires="v">
                <p:oleObj spid="_x0000_s850991" name="משוואה" r:id="rId10" imgW="1143000" imgH="203040" progId="Equation.3">
                  <p:embed/>
                </p:oleObj>
              </mc:Choice>
              <mc:Fallback>
                <p:oleObj name="משוואה" r:id="rId10" imgW="1143000" imgH="203040" progId="Equation.3">
                  <p:embed/>
                  <p:pic>
                    <p:nvPicPr>
                      <p:cNvPr id="0" name=""/>
                      <p:cNvPicPr>
                        <a:picLocks noChangeAspect="1" noChangeArrowheads="1"/>
                      </p:cNvPicPr>
                      <p:nvPr/>
                    </p:nvPicPr>
                    <p:blipFill>
                      <a:blip r:embed="rId11"/>
                      <a:srcRect/>
                      <a:stretch>
                        <a:fillRect/>
                      </a:stretch>
                    </p:blipFill>
                    <p:spPr bwMode="auto">
                      <a:xfrm>
                        <a:off x="3536950" y="3355975"/>
                        <a:ext cx="1804988" cy="414338"/>
                      </a:xfrm>
                      <a:prstGeom prst="rect">
                        <a:avLst/>
                      </a:prstGeom>
                      <a:noFill/>
                      <a:ln>
                        <a:noFill/>
                      </a:ln>
                    </p:spPr>
                  </p:pic>
                </p:oleObj>
              </mc:Fallback>
            </mc:AlternateContent>
          </a:graphicData>
        </a:graphic>
      </p:graphicFrame>
      <p:sp>
        <p:nvSpPr>
          <p:cNvPr id="39" name="Rectangle 17"/>
          <p:cNvSpPr>
            <a:spLocks noChangeArrowheads="1"/>
          </p:cNvSpPr>
          <p:nvPr/>
        </p:nvSpPr>
        <p:spPr bwMode="auto">
          <a:xfrm>
            <a:off x="6144451" y="2866027"/>
            <a:ext cx="2177345" cy="41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600" dirty="0" smtClean="0"/>
              <a:t>(for atoms in state d)</a:t>
            </a:r>
            <a:endParaRPr lang="en-US" altLang="en-US" sz="1600" dirty="0"/>
          </a:p>
          <a:p>
            <a:pPr algn="l" rtl="0" eaLnBrk="1" hangingPunct="1">
              <a:spcBef>
                <a:spcPct val="20000"/>
              </a:spcBef>
            </a:pPr>
            <a:r>
              <a:rPr lang="en-US" altLang="en-US" sz="2400" dirty="0"/>
              <a:t>	</a:t>
            </a:r>
            <a:endParaRPr lang="en-US" altLang="en-US" sz="2000" dirty="0"/>
          </a:p>
        </p:txBody>
      </p:sp>
      <p:sp>
        <p:nvSpPr>
          <p:cNvPr id="40" name="Rectangle 17"/>
          <p:cNvSpPr>
            <a:spLocks noChangeArrowheads="1"/>
          </p:cNvSpPr>
          <p:nvPr/>
        </p:nvSpPr>
        <p:spPr bwMode="auto">
          <a:xfrm>
            <a:off x="5828813" y="3432789"/>
            <a:ext cx="1542079" cy="41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600" dirty="0" smtClean="0"/>
              <a:t>(</a:t>
            </a:r>
            <a:r>
              <a:rPr lang="en-US" altLang="en-US" sz="1600" i="1" dirty="0" smtClean="0"/>
              <a:t>I</a:t>
            </a:r>
            <a:r>
              <a:rPr lang="en-US" altLang="en-US" sz="1600" dirty="0" smtClean="0"/>
              <a:t>=intensity)</a:t>
            </a:r>
            <a:endParaRPr lang="en-US" altLang="en-US" sz="1600" dirty="0"/>
          </a:p>
          <a:p>
            <a:pPr algn="l" rtl="0" eaLnBrk="1" hangingPunct="1">
              <a:spcBef>
                <a:spcPct val="20000"/>
              </a:spcBef>
            </a:pPr>
            <a:r>
              <a:rPr lang="en-US" altLang="en-US" sz="2400" dirty="0"/>
              <a:t>	</a:t>
            </a:r>
            <a:endParaRPr lang="en-US" altLang="en-US" sz="2000" dirty="0"/>
          </a:p>
        </p:txBody>
      </p:sp>
      <p:sp>
        <p:nvSpPr>
          <p:cNvPr id="41" name="Line 22"/>
          <p:cNvSpPr>
            <a:spLocks noChangeShapeType="1"/>
          </p:cNvSpPr>
          <p:nvPr/>
        </p:nvSpPr>
        <p:spPr bwMode="auto">
          <a:xfrm flipV="1">
            <a:off x="1559983" y="3122488"/>
            <a:ext cx="0" cy="292363"/>
          </a:xfrm>
          <a:prstGeom prst="line">
            <a:avLst/>
          </a:prstGeom>
          <a:noFill/>
          <a:ln w="50800">
            <a:solidFill>
              <a:schemeClr val="accent6"/>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Rectangle 17"/>
          <p:cNvSpPr>
            <a:spLocks noChangeArrowheads="1"/>
          </p:cNvSpPr>
          <p:nvPr/>
        </p:nvSpPr>
        <p:spPr bwMode="auto">
          <a:xfrm>
            <a:off x="140486" y="3959589"/>
            <a:ext cx="616887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eaLnBrk="1" hangingPunct="1"/>
            <a:r>
              <a:rPr lang="en-US" altLang="en-US" sz="2000" dirty="0" smtClean="0">
                <a:solidFill>
                  <a:schemeClr val="accent5">
                    <a:lumMod val="50000"/>
                  </a:schemeClr>
                </a:solidFill>
                <a:sym typeface="Wingdings" panose="05000000000000000000" pitchFamily="2" charset="2"/>
              </a:rPr>
              <a:t> NL optics with EIT: </a:t>
            </a:r>
            <a:r>
              <a:rPr lang="en-US" altLang="en-US" sz="2000" dirty="0">
                <a:solidFill>
                  <a:schemeClr val="accent6"/>
                </a:solidFill>
                <a:sym typeface="Wingdings" panose="05000000000000000000" pitchFamily="2" charset="2"/>
              </a:rPr>
              <a:t>nonlocal </a:t>
            </a:r>
            <a:r>
              <a:rPr lang="en-US" altLang="en-US" sz="2000" dirty="0" smtClean="0">
                <a:solidFill>
                  <a:schemeClr val="accent6"/>
                </a:solidFill>
                <a:sym typeface="Wingdings" panose="05000000000000000000" pitchFamily="2" charset="2"/>
              </a:rPr>
              <a:t>Kerr effect</a:t>
            </a:r>
            <a:endParaRPr lang="en-US" altLang="en-US" sz="2400" dirty="0">
              <a:solidFill>
                <a:schemeClr val="accent6"/>
              </a:solidFill>
            </a:endParaRPr>
          </a:p>
          <a:p>
            <a:pPr algn="l" rtl="0" eaLnBrk="1" hangingPunct="1">
              <a:spcBef>
                <a:spcPct val="20000"/>
              </a:spcBef>
            </a:pPr>
            <a:r>
              <a:rPr lang="en-US" altLang="en-US" sz="2000" dirty="0" smtClean="0">
                <a:solidFill>
                  <a:schemeClr val="accent5">
                    <a:lumMod val="50000"/>
                  </a:schemeClr>
                </a:solidFill>
                <a:sym typeface="Wingdings" panose="05000000000000000000" pitchFamily="2" charset="2"/>
              </a:rPr>
              <a:t> </a:t>
            </a:r>
            <a:r>
              <a:rPr lang="en-US" altLang="en-US" sz="2400" dirty="0"/>
              <a:t>	</a:t>
            </a:r>
            <a:endParaRPr lang="en-US" altLang="en-US" sz="2000" dirty="0"/>
          </a:p>
        </p:txBody>
      </p:sp>
      <p:graphicFrame>
        <p:nvGraphicFramePr>
          <p:cNvPr id="9" name="Object 8"/>
          <p:cNvGraphicFramePr>
            <a:graphicFrameLocks noChangeAspect="1"/>
          </p:cNvGraphicFramePr>
          <p:nvPr>
            <p:extLst>
              <p:ext uri="{D42A27DB-BD31-4B8C-83A1-F6EECF244321}">
                <p14:modId xmlns:p14="http://schemas.microsoft.com/office/powerpoint/2010/main" val="1364970900"/>
              </p:ext>
            </p:extLst>
          </p:nvPr>
        </p:nvGraphicFramePr>
        <p:xfrm>
          <a:off x="5340445" y="4386720"/>
          <a:ext cx="3516313" cy="490537"/>
        </p:xfrm>
        <a:graphic>
          <a:graphicData uri="http://schemas.openxmlformats.org/presentationml/2006/ole">
            <mc:AlternateContent xmlns:mc="http://schemas.openxmlformats.org/markup-compatibility/2006">
              <mc:Choice xmlns:v="urn:schemas-microsoft-com:vml" Requires="v">
                <p:oleObj spid="_x0000_s850992" name="משוואה" r:id="rId12" imgW="2349360" imgH="291960" progId="Equation.3">
                  <p:embed/>
                </p:oleObj>
              </mc:Choice>
              <mc:Fallback>
                <p:oleObj name="משוואה" r:id="rId12" imgW="2349360" imgH="291960" progId="Equation.3">
                  <p:embed/>
                  <p:pic>
                    <p:nvPicPr>
                      <p:cNvPr id="0" name=""/>
                      <p:cNvPicPr>
                        <a:picLocks noChangeAspect="1" noChangeArrowheads="1"/>
                      </p:cNvPicPr>
                      <p:nvPr/>
                    </p:nvPicPr>
                    <p:blipFill>
                      <a:blip r:embed="rId13"/>
                      <a:srcRect/>
                      <a:stretch>
                        <a:fillRect/>
                      </a:stretch>
                    </p:blipFill>
                    <p:spPr bwMode="auto">
                      <a:xfrm>
                        <a:off x="5340445" y="4386720"/>
                        <a:ext cx="3516313" cy="490537"/>
                      </a:xfrm>
                      <a:prstGeom prst="rect">
                        <a:avLst/>
                      </a:prstGeom>
                      <a:noFill/>
                      <a:ln>
                        <a:noFill/>
                      </a:ln>
                    </p:spPr>
                  </p:pic>
                </p:oleObj>
              </mc:Fallback>
            </mc:AlternateContent>
          </a:graphicData>
        </a:graphic>
      </p:graphicFrame>
      <p:grpSp>
        <p:nvGrpSpPr>
          <p:cNvPr id="10" name="Group 9"/>
          <p:cNvGrpSpPr/>
          <p:nvPr/>
        </p:nvGrpSpPr>
        <p:grpSpPr>
          <a:xfrm>
            <a:off x="6308208" y="1396279"/>
            <a:ext cx="2359542" cy="1227013"/>
            <a:chOff x="6308208" y="1335319"/>
            <a:chExt cx="2359542" cy="1227013"/>
          </a:xfrm>
        </p:grpSpPr>
        <p:sp>
          <p:nvSpPr>
            <p:cNvPr id="54" name="Line 22"/>
            <p:cNvSpPr>
              <a:spLocks noChangeShapeType="1"/>
            </p:cNvSpPr>
            <p:nvPr/>
          </p:nvSpPr>
          <p:spPr bwMode="auto">
            <a:xfrm>
              <a:off x="6683529" y="2415056"/>
              <a:ext cx="502820" cy="1"/>
            </a:xfrm>
            <a:prstGeom prst="line">
              <a:avLst/>
            </a:prstGeom>
            <a:noFill/>
            <a:ln w="38100">
              <a:solidFill>
                <a:schemeClr val="tx1"/>
              </a:solidFill>
              <a:round/>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22"/>
            <p:cNvSpPr>
              <a:spLocks noChangeShapeType="1"/>
            </p:cNvSpPr>
            <p:nvPr/>
          </p:nvSpPr>
          <p:spPr bwMode="auto">
            <a:xfrm>
              <a:off x="7792255" y="2238442"/>
              <a:ext cx="502820" cy="1"/>
            </a:xfrm>
            <a:prstGeom prst="line">
              <a:avLst/>
            </a:prstGeom>
            <a:noFill/>
            <a:ln w="38100">
              <a:solidFill>
                <a:schemeClr val="tx1"/>
              </a:solidFill>
              <a:round/>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22"/>
            <p:cNvSpPr>
              <a:spLocks noChangeShapeType="1"/>
            </p:cNvSpPr>
            <p:nvPr/>
          </p:nvSpPr>
          <p:spPr bwMode="auto">
            <a:xfrm>
              <a:off x="7186349" y="1531375"/>
              <a:ext cx="502820" cy="1"/>
            </a:xfrm>
            <a:prstGeom prst="line">
              <a:avLst/>
            </a:prstGeom>
            <a:noFill/>
            <a:ln w="38100">
              <a:solidFill>
                <a:schemeClr val="tx1"/>
              </a:solidFill>
              <a:round/>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871876412"/>
                </p:ext>
              </p:extLst>
            </p:nvPr>
          </p:nvGraphicFramePr>
          <p:xfrm>
            <a:off x="6792768" y="1335319"/>
            <a:ext cx="250825" cy="392113"/>
          </p:xfrm>
          <a:graphic>
            <a:graphicData uri="http://schemas.openxmlformats.org/presentationml/2006/ole">
              <mc:AlternateContent xmlns:mc="http://schemas.openxmlformats.org/markup-compatibility/2006">
                <mc:Choice xmlns:v="urn:schemas-microsoft-com:vml" Requires="v">
                  <p:oleObj spid="_x0000_s850993" name="משוואה" r:id="rId14" imgW="203040" imgH="253800" progId="Equation.3">
                    <p:embed/>
                  </p:oleObj>
                </mc:Choice>
                <mc:Fallback>
                  <p:oleObj name="משוואה" r:id="rId14" imgW="203040" imgH="253800" progId="Equation.3">
                    <p:embed/>
                    <p:pic>
                      <p:nvPicPr>
                        <p:cNvPr id="0" name=""/>
                        <p:cNvPicPr>
                          <a:picLocks noChangeAspect="1" noChangeArrowheads="1"/>
                        </p:cNvPicPr>
                        <p:nvPr/>
                      </p:nvPicPr>
                      <p:blipFill>
                        <a:blip r:embed="rId15"/>
                        <a:srcRect/>
                        <a:stretch>
                          <a:fillRect/>
                        </a:stretch>
                      </p:blipFill>
                      <p:spPr bwMode="auto">
                        <a:xfrm>
                          <a:off x="6792768" y="1335319"/>
                          <a:ext cx="2508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657821608"/>
                </p:ext>
              </p:extLst>
            </p:nvPr>
          </p:nvGraphicFramePr>
          <p:xfrm>
            <a:off x="6308208" y="2170220"/>
            <a:ext cx="282575" cy="392112"/>
          </p:xfrm>
          <a:graphic>
            <a:graphicData uri="http://schemas.openxmlformats.org/presentationml/2006/ole">
              <mc:AlternateContent xmlns:mc="http://schemas.openxmlformats.org/markup-compatibility/2006">
                <mc:Choice xmlns:v="urn:schemas-microsoft-com:vml" Requires="v">
                  <p:oleObj spid="_x0000_s850994" name="משוואה" r:id="rId16" imgW="228600" imgH="253800" progId="Equation.3">
                    <p:embed/>
                  </p:oleObj>
                </mc:Choice>
                <mc:Fallback>
                  <p:oleObj name="משוואה" r:id="rId16" imgW="228600" imgH="253800" progId="Equation.3">
                    <p:embed/>
                    <p:pic>
                      <p:nvPicPr>
                        <p:cNvPr id="0" name=""/>
                        <p:cNvPicPr>
                          <a:picLocks noChangeAspect="1" noChangeArrowheads="1"/>
                        </p:cNvPicPr>
                        <p:nvPr/>
                      </p:nvPicPr>
                      <p:blipFill>
                        <a:blip r:embed="rId17"/>
                        <a:srcRect/>
                        <a:stretch>
                          <a:fillRect/>
                        </a:stretch>
                      </p:blipFill>
                      <p:spPr bwMode="auto">
                        <a:xfrm>
                          <a:off x="6308208" y="2170220"/>
                          <a:ext cx="2825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47291340"/>
                </p:ext>
              </p:extLst>
            </p:nvPr>
          </p:nvGraphicFramePr>
          <p:xfrm>
            <a:off x="8386763" y="2139950"/>
            <a:ext cx="280987" cy="392113"/>
          </p:xfrm>
          <a:graphic>
            <a:graphicData uri="http://schemas.openxmlformats.org/presentationml/2006/ole">
              <mc:AlternateContent xmlns:mc="http://schemas.openxmlformats.org/markup-compatibility/2006">
                <mc:Choice xmlns:v="urn:schemas-microsoft-com:vml" Requires="v">
                  <p:oleObj spid="_x0000_s850995" name="משוואה" r:id="rId18" imgW="228600" imgH="253800" progId="Equation.3">
                    <p:embed/>
                  </p:oleObj>
                </mc:Choice>
                <mc:Fallback>
                  <p:oleObj name="משוואה" r:id="rId18" imgW="228600" imgH="253800" progId="Equation.3">
                    <p:embed/>
                    <p:pic>
                      <p:nvPicPr>
                        <p:cNvPr id="0" name=""/>
                        <p:cNvPicPr>
                          <a:picLocks noChangeAspect="1" noChangeArrowheads="1"/>
                        </p:cNvPicPr>
                        <p:nvPr/>
                      </p:nvPicPr>
                      <p:blipFill>
                        <a:blip r:embed="rId19"/>
                        <a:srcRect/>
                        <a:stretch>
                          <a:fillRect/>
                        </a:stretch>
                      </p:blipFill>
                      <p:spPr bwMode="auto">
                        <a:xfrm>
                          <a:off x="8386763" y="2139950"/>
                          <a:ext cx="280987"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 name="Line 22"/>
            <p:cNvSpPr>
              <a:spLocks noChangeShapeType="1"/>
            </p:cNvSpPr>
            <p:nvPr/>
          </p:nvSpPr>
          <p:spPr bwMode="auto">
            <a:xfrm>
              <a:off x="7527608" y="1600511"/>
              <a:ext cx="425683" cy="569709"/>
            </a:xfrm>
            <a:prstGeom prst="line">
              <a:avLst/>
            </a:prstGeom>
            <a:noFill/>
            <a:ln w="66675" cmpd="dbl">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22"/>
            <p:cNvSpPr>
              <a:spLocks noChangeShapeType="1"/>
            </p:cNvSpPr>
            <p:nvPr/>
          </p:nvSpPr>
          <p:spPr bwMode="auto">
            <a:xfrm flipV="1">
              <a:off x="6989816" y="1555050"/>
              <a:ext cx="337807" cy="801726"/>
            </a:xfrm>
            <a:prstGeom prst="line">
              <a:avLst/>
            </a:prstGeom>
            <a:noFill/>
            <a:ln w="38100">
              <a:solidFill>
                <a:schemeClr val="tx1"/>
              </a:solidFill>
              <a:prstDash val="sysDash"/>
              <a:round/>
              <a:headEnd type="non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1248180237"/>
                </p:ext>
              </p:extLst>
            </p:nvPr>
          </p:nvGraphicFramePr>
          <p:xfrm>
            <a:off x="6628551" y="1821769"/>
            <a:ext cx="306388" cy="268288"/>
          </p:xfrm>
          <a:graphic>
            <a:graphicData uri="http://schemas.openxmlformats.org/presentationml/2006/ole">
              <mc:AlternateContent xmlns:mc="http://schemas.openxmlformats.org/markup-compatibility/2006">
                <mc:Choice xmlns:v="urn:schemas-microsoft-com:vml" Requires="v">
                  <p:oleObj spid="_x0000_s850996" name="משוואה" r:id="rId20" imgW="152280" imgH="164880" progId="Equation.3">
                    <p:embed/>
                  </p:oleObj>
                </mc:Choice>
                <mc:Fallback>
                  <p:oleObj name="משוואה" r:id="rId20" imgW="152280" imgH="1648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8551" y="1821769"/>
                          <a:ext cx="3063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45022408"/>
                </p:ext>
              </p:extLst>
            </p:nvPr>
          </p:nvGraphicFramePr>
          <p:xfrm>
            <a:off x="8043665" y="1747275"/>
            <a:ext cx="331788" cy="268287"/>
          </p:xfrm>
          <a:graphic>
            <a:graphicData uri="http://schemas.openxmlformats.org/presentationml/2006/ole">
              <mc:AlternateContent xmlns:mc="http://schemas.openxmlformats.org/markup-compatibility/2006">
                <mc:Choice xmlns:v="urn:schemas-microsoft-com:vml" Requires="v">
                  <p:oleObj spid="_x0000_s850997" name="משוואה" r:id="rId22" imgW="164880" imgH="164880" progId="Equation.3">
                    <p:embed/>
                  </p:oleObj>
                </mc:Choice>
                <mc:Fallback>
                  <p:oleObj name="משוואה" r:id="rId22" imgW="164880" imgH="164880" progId="Equation.3">
                    <p:embed/>
                    <p:pic>
                      <p:nvPicPr>
                        <p:cNvPr id="0" name=""/>
                        <p:cNvPicPr>
                          <a:picLocks noChangeAspect="1" noChangeArrowheads="1"/>
                        </p:cNvPicPr>
                        <p:nvPr/>
                      </p:nvPicPr>
                      <p:blipFill>
                        <a:blip r:embed="rId23"/>
                        <a:srcRect/>
                        <a:stretch>
                          <a:fillRect/>
                        </a:stretch>
                      </p:blipFill>
                      <p:spPr bwMode="auto">
                        <a:xfrm>
                          <a:off x="8043665" y="1747275"/>
                          <a:ext cx="33178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5" name="Rectangle 17"/>
          <p:cNvSpPr>
            <a:spLocks noChangeArrowheads="1"/>
          </p:cNvSpPr>
          <p:nvPr/>
        </p:nvSpPr>
        <p:spPr bwMode="auto">
          <a:xfrm>
            <a:off x="77390" y="4480462"/>
            <a:ext cx="179579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5">
                    <a:lumMod val="50000"/>
                  </a:schemeClr>
                </a:solidFill>
                <a:sym typeface="Wingdings" panose="05000000000000000000" pitchFamily="2" charset="2"/>
              </a:rPr>
              <a:t>implications:</a:t>
            </a:r>
            <a:r>
              <a:rPr lang="en-US" altLang="en-US" sz="2400" dirty="0"/>
              <a:t>	</a:t>
            </a:r>
            <a:endParaRPr lang="en-US" altLang="en-US" sz="2000" dirty="0"/>
          </a:p>
        </p:txBody>
      </p:sp>
      <p:sp>
        <p:nvSpPr>
          <p:cNvPr id="67" name="Rectangle 17"/>
          <p:cNvSpPr>
            <a:spLocks noChangeArrowheads="1"/>
          </p:cNvSpPr>
          <p:nvPr/>
        </p:nvSpPr>
        <p:spPr bwMode="auto">
          <a:xfrm>
            <a:off x="2234147" y="5050020"/>
            <a:ext cx="399328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6"/>
                </a:solidFill>
                <a:sym typeface="Wingdings" panose="05000000000000000000" pitchFamily="2" charset="2"/>
              </a:rPr>
              <a:t> Extremely </a:t>
            </a:r>
            <a:r>
              <a:rPr lang="en-US" altLang="en-US" sz="2000" b="1" i="1" dirty="0" smtClean="0">
                <a:solidFill>
                  <a:schemeClr val="accent6"/>
                </a:solidFill>
                <a:sym typeface="Wingdings" panose="05000000000000000000" pitchFamily="2" charset="2"/>
              </a:rPr>
              <a:t>Strong</a:t>
            </a:r>
            <a:r>
              <a:rPr lang="en-US" altLang="en-US" sz="2000" dirty="0" smtClean="0">
                <a:solidFill>
                  <a:schemeClr val="accent6"/>
                </a:solidFill>
                <a:sym typeface="Wingdings" panose="05000000000000000000" pitchFamily="2" charset="2"/>
              </a:rPr>
              <a:t>  NLO </a:t>
            </a:r>
            <a:endParaRPr lang="en-US" altLang="en-US" sz="2400" dirty="0">
              <a:solidFill>
                <a:schemeClr val="accent6"/>
              </a:solidFill>
            </a:endParaRPr>
          </a:p>
          <a:p>
            <a:pPr algn="l" rtl="0" eaLnBrk="1" hangingPunct="1">
              <a:spcBef>
                <a:spcPct val="20000"/>
              </a:spcBef>
            </a:pPr>
            <a:r>
              <a:rPr lang="en-US" altLang="en-US" sz="2400" dirty="0"/>
              <a:t>	</a:t>
            </a:r>
            <a:endParaRPr lang="en-US" altLang="en-US" sz="2000" dirty="0"/>
          </a:p>
        </p:txBody>
      </p:sp>
      <p:grpSp>
        <p:nvGrpSpPr>
          <p:cNvPr id="24" name="Group 23"/>
          <p:cNvGrpSpPr/>
          <p:nvPr/>
        </p:nvGrpSpPr>
        <p:grpSpPr>
          <a:xfrm>
            <a:off x="95250" y="5021580"/>
            <a:ext cx="1695307" cy="393700"/>
            <a:chOff x="1798534" y="6108847"/>
            <a:chExt cx="1695307" cy="393700"/>
          </a:xfrm>
        </p:grpSpPr>
        <p:sp>
          <p:nvSpPr>
            <p:cNvPr id="66" name="Rectangle 17"/>
            <p:cNvSpPr>
              <a:spLocks noChangeArrowheads="1"/>
            </p:cNvSpPr>
            <p:nvPr/>
          </p:nvSpPr>
          <p:spPr bwMode="auto">
            <a:xfrm>
              <a:off x="2244687" y="6116257"/>
              <a:ext cx="1249154"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t>Rydberg </a:t>
              </a:r>
              <a:endParaRPr lang="en-US" altLang="en-US" sz="2000" dirty="0"/>
            </a:p>
          </p:txBody>
        </p:sp>
        <p:graphicFrame>
          <p:nvGraphicFramePr>
            <p:cNvPr id="22" name="Object 21"/>
            <p:cNvGraphicFramePr>
              <a:graphicFrameLocks noChangeAspect="1"/>
            </p:cNvGraphicFramePr>
            <p:nvPr>
              <p:extLst>
                <p:ext uri="{D42A27DB-BD31-4B8C-83A1-F6EECF244321}">
                  <p14:modId xmlns:p14="http://schemas.microsoft.com/office/powerpoint/2010/main" val="3906606893"/>
                </p:ext>
              </p:extLst>
            </p:nvPr>
          </p:nvGraphicFramePr>
          <p:xfrm>
            <a:off x="1798534" y="6108847"/>
            <a:ext cx="517525" cy="393700"/>
          </p:xfrm>
          <a:graphic>
            <a:graphicData uri="http://schemas.openxmlformats.org/presentationml/2006/ole">
              <mc:AlternateContent xmlns:mc="http://schemas.openxmlformats.org/markup-compatibility/2006">
                <mc:Choice xmlns:v="urn:schemas-microsoft-com:vml" Requires="v">
                  <p:oleObj spid="_x0000_s850998" name="משוואה" r:id="rId24" imgW="342720" imgH="253800" progId="Equation.3">
                    <p:embed/>
                  </p:oleObj>
                </mc:Choice>
                <mc:Fallback>
                  <p:oleObj name="משוואה" r:id="rId24" imgW="342720" imgH="253800" progId="Equation.3">
                    <p:embed/>
                    <p:pic>
                      <p:nvPicPr>
                        <p:cNvPr id="0" name=""/>
                        <p:cNvPicPr>
                          <a:picLocks noChangeAspect="1" noChangeArrowheads="1"/>
                        </p:cNvPicPr>
                        <p:nvPr/>
                      </p:nvPicPr>
                      <p:blipFill>
                        <a:blip r:embed="rId25"/>
                        <a:srcRect/>
                        <a:stretch>
                          <a:fillRect/>
                        </a:stretch>
                      </p:blipFill>
                      <p:spPr bwMode="auto">
                        <a:xfrm>
                          <a:off x="1798534" y="6108847"/>
                          <a:ext cx="517525" cy="393700"/>
                        </a:xfrm>
                        <a:prstGeom prst="rect">
                          <a:avLst/>
                        </a:prstGeom>
                        <a:noFill/>
                        <a:ln>
                          <a:noFill/>
                        </a:ln>
                      </p:spPr>
                    </p:pic>
                  </p:oleObj>
                </mc:Fallback>
              </mc:AlternateContent>
            </a:graphicData>
          </a:graphic>
        </p:graphicFrame>
      </p:grpSp>
      <p:sp>
        <p:nvSpPr>
          <p:cNvPr id="75" name="Rectangle 126"/>
          <p:cNvSpPr>
            <a:spLocks noChangeArrowheads="1"/>
          </p:cNvSpPr>
          <p:nvPr/>
        </p:nvSpPr>
        <p:spPr bwMode="auto">
          <a:xfrm>
            <a:off x="6028435" y="4952882"/>
            <a:ext cx="3115565" cy="729305"/>
          </a:xfrm>
          <a:prstGeom prst="rect">
            <a:avLst/>
          </a:prstGeom>
          <a:noFill/>
          <a:ln w="9525">
            <a:noFill/>
            <a:miter lim="800000"/>
            <a:headEnd/>
            <a:tailEnd/>
          </a:ln>
          <a:effectLst/>
        </p:spPr>
        <p:txBody>
          <a:bodyPr/>
          <a:lstStyle/>
          <a:p>
            <a:pPr marL="609600" indent="-609600"/>
            <a:r>
              <a:rPr lang="en-US" sz="1400" dirty="0" err="1" smtClean="0">
                <a:cs typeface="Tahoma" pitchFamily="34" charset="0"/>
              </a:rPr>
              <a:t>Lukin</a:t>
            </a:r>
            <a:r>
              <a:rPr lang="en-US" sz="1400" dirty="0" smtClean="0">
                <a:cs typeface="Tahoma" pitchFamily="34" charset="0"/>
              </a:rPr>
              <a:t> (Harvard), Firstenberg (WIS) </a:t>
            </a:r>
          </a:p>
          <a:p>
            <a:pPr marL="609600" indent="-609600"/>
            <a:r>
              <a:rPr lang="en-US" sz="1400" dirty="0" smtClean="0">
                <a:cs typeface="Tahoma" pitchFamily="34" charset="0"/>
              </a:rPr>
              <a:t>Adams, </a:t>
            </a:r>
            <a:r>
              <a:rPr lang="en-US" sz="1400" dirty="0" err="1" smtClean="0">
                <a:cs typeface="Tahoma" pitchFamily="34" charset="0"/>
              </a:rPr>
              <a:t>Hofferberth</a:t>
            </a:r>
            <a:r>
              <a:rPr lang="en-US" sz="1400" dirty="0" smtClean="0">
                <a:cs typeface="Tahoma" pitchFamily="34" charset="0"/>
              </a:rPr>
              <a:t>, </a:t>
            </a:r>
            <a:r>
              <a:rPr lang="en-US" sz="1400" dirty="0" err="1" smtClean="0">
                <a:cs typeface="Tahoma" pitchFamily="34" charset="0"/>
              </a:rPr>
              <a:t>Rempe</a:t>
            </a:r>
            <a:r>
              <a:rPr lang="en-US" sz="1400" dirty="0" smtClean="0">
                <a:cs typeface="Tahoma" pitchFamily="34" charset="0"/>
              </a:rPr>
              <a:t>,…</a:t>
            </a:r>
          </a:p>
          <a:p>
            <a:pPr marL="609600" indent="-609600"/>
            <a:r>
              <a:rPr lang="en-US" sz="1200" dirty="0">
                <a:cs typeface="Tahoma" pitchFamily="34" charset="0"/>
              </a:rPr>
              <a:t> </a:t>
            </a:r>
            <a:r>
              <a:rPr lang="en-US" sz="1200" dirty="0" smtClean="0">
                <a:cs typeface="Tahoma" pitchFamily="34" charset="0"/>
              </a:rPr>
              <a:t>                In fibers: et al. (PRA </a:t>
            </a:r>
            <a:r>
              <a:rPr lang="en-US" sz="1200" b="1" dirty="0" smtClean="0">
                <a:cs typeface="Tahoma" pitchFamily="34" charset="0"/>
              </a:rPr>
              <a:t>83</a:t>
            </a:r>
            <a:r>
              <a:rPr lang="en-US" sz="1200" dirty="0" smtClean="0">
                <a:cs typeface="Tahoma" pitchFamily="34" charset="0"/>
              </a:rPr>
              <a:t>, 2011)</a:t>
            </a:r>
            <a:endParaRPr lang="en-US" sz="1200" dirty="0">
              <a:cs typeface="Tahoma" pitchFamily="34" charset="0"/>
            </a:endParaRPr>
          </a:p>
        </p:txBody>
      </p:sp>
      <p:sp>
        <p:nvSpPr>
          <p:cNvPr id="77" name="Rectangle 126"/>
          <p:cNvSpPr>
            <a:spLocks noChangeArrowheads="1"/>
          </p:cNvSpPr>
          <p:nvPr/>
        </p:nvSpPr>
        <p:spPr bwMode="auto">
          <a:xfrm>
            <a:off x="130468" y="1116834"/>
            <a:ext cx="2223969" cy="336625"/>
          </a:xfrm>
          <a:prstGeom prst="rect">
            <a:avLst/>
          </a:prstGeom>
          <a:noFill/>
          <a:ln w="9525">
            <a:noFill/>
            <a:miter lim="800000"/>
            <a:headEnd/>
            <a:tailEnd/>
          </a:ln>
          <a:effectLst/>
        </p:spPr>
        <p:txBody>
          <a:bodyPr/>
          <a:lstStyle/>
          <a:p>
            <a:pPr marL="609600" indent="-609600"/>
            <a:r>
              <a:rPr lang="en-US" sz="1200" dirty="0" err="1" smtClean="0">
                <a:cs typeface="Tahoma" pitchFamily="34" charset="0"/>
              </a:rPr>
              <a:t>Fleischhauer</a:t>
            </a:r>
            <a:r>
              <a:rPr lang="en-US" sz="1200" dirty="0" smtClean="0">
                <a:cs typeface="Tahoma" pitchFamily="34" charset="0"/>
              </a:rPr>
              <a:t> &amp; </a:t>
            </a:r>
            <a:r>
              <a:rPr lang="en-US" sz="1200" dirty="0" err="1" smtClean="0">
                <a:cs typeface="Tahoma" pitchFamily="34" charset="0"/>
              </a:rPr>
              <a:t>Lukin</a:t>
            </a:r>
            <a:r>
              <a:rPr lang="en-US" sz="1200" dirty="0" smtClean="0">
                <a:cs typeface="Tahoma" pitchFamily="34" charset="0"/>
              </a:rPr>
              <a:t> (2002)</a:t>
            </a:r>
            <a:endParaRPr lang="en-US" sz="1200" dirty="0">
              <a:cs typeface="Tahoma" pitchFamily="34" charset="0"/>
            </a:endParaRPr>
          </a:p>
        </p:txBody>
      </p:sp>
      <p:sp>
        <p:nvSpPr>
          <p:cNvPr id="78" name="Rectangle 126"/>
          <p:cNvSpPr>
            <a:spLocks noChangeArrowheads="1"/>
          </p:cNvSpPr>
          <p:nvPr/>
        </p:nvSpPr>
        <p:spPr bwMode="auto">
          <a:xfrm>
            <a:off x="7427098" y="3306973"/>
            <a:ext cx="1953912" cy="703415"/>
          </a:xfrm>
          <a:prstGeom prst="rect">
            <a:avLst/>
          </a:prstGeom>
          <a:noFill/>
          <a:ln w="9525">
            <a:noFill/>
            <a:miter lim="800000"/>
            <a:headEnd/>
            <a:tailEnd/>
          </a:ln>
          <a:effectLst/>
        </p:spPr>
        <p:txBody>
          <a:bodyPr/>
          <a:lstStyle/>
          <a:p>
            <a:pPr marL="609600" indent="-609600"/>
            <a:r>
              <a:rPr lang="en-US" sz="1200" dirty="0" err="1" smtClean="0">
                <a:cs typeface="Tahoma" pitchFamily="34" charset="0"/>
              </a:rPr>
              <a:t>Friedler</a:t>
            </a:r>
            <a:r>
              <a:rPr lang="en-US" sz="1200" dirty="0" smtClean="0">
                <a:cs typeface="Tahoma" pitchFamily="34" charset="0"/>
              </a:rPr>
              <a:t>, Petrosyan, </a:t>
            </a:r>
          </a:p>
          <a:p>
            <a:pPr marL="609600" indent="-609600"/>
            <a:r>
              <a:rPr lang="en-US" sz="1200" dirty="0" smtClean="0">
                <a:cs typeface="Tahoma" pitchFamily="34" charset="0"/>
              </a:rPr>
              <a:t>Kurizki &amp; </a:t>
            </a:r>
            <a:r>
              <a:rPr lang="en-US" sz="1200" dirty="0" err="1" smtClean="0">
                <a:cs typeface="Tahoma" pitchFamily="34" charset="0"/>
              </a:rPr>
              <a:t>Fleischhauer</a:t>
            </a:r>
            <a:r>
              <a:rPr lang="en-US" sz="1200" dirty="0" smtClean="0">
                <a:cs typeface="Tahoma" pitchFamily="34" charset="0"/>
              </a:rPr>
              <a:t> </a:t>
            </a:r>
          </a:p>
          <a:p>
            <a:pPr marL="609600" indent="-609600"/>
            <a:r>
              <a:rPr lang="en-US" sz="1200" dirty="0" smtClean="0">
                <a:cs typeface="Tahoma" pitchFamily="34" charset="0"/>
              </a:rPr>
              <a:t>(PRA 2005)</a:t>
            </a:r>
            <a:endParaRPr lang="en-US" sz="1200" dirty="0">
              <a:cs typeface="Tahoma" pitchFamily="34" charset="0"/>
            </a:endParaRPr>
          </a:p>
        </p:txBody>
      </p:sp>
      <p:sp>
        <p:nvSpPr>
          <p:cNvPr id="52" name="Rectangle 17"/>
          <p:cNvSpPr>
            <a:spLocks noChangeArrowheads="1"/>
          </p:cNvSpPr>
          <p:nvPr/>
        </p:nvSpPr>
        <p:spPr bwMode="auto">
          <a:xfrm>
            <a:off x="541403" y="6198795"/>
            <a:ext cx="399328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6"/>
                </a:solidFill>
                <a:sym typeface="Wingdings" panose="05000000000000000000" pitchFamily="2" charset="2"/>
              </a:rPr>
              <a:t> Extremely </a:t>
            </a:r>
            <a:r>
              <a:rPr lang="en-US" altLang="en-US" sz="2000" b="1" i="1" dirty="0" smtClean="0">
                <a:solidFill>
                  <a:schemeClr val="accent6"/>
                </a:solidFill>
                <a:sym typeface="Wingdings" panose="05000000000000000000" pitchFamily="2" charset="2"/>
              </a:rPr>
              <a:t>nonlocal </a:t>
            </a:r>
            <a:r>
              <a:rPr lang="en-US" altLang="en-US" sz="2000" dirty="0" smtClean="0">
                <a:solidFill>
                  <a:schemeClr val="accent6"/>
                </a:solidFill>
                <a:sym typeface="Wingdings" panose="05000000000000000000" pitchFamily="2" charset="2"/>
              </a:rPr>
              <a:t> NLO </a:t>
            </a:r>
            <a:endParaRPr lang="en-US" altLang="en-US" sz="2400" dirty="0">
              <a:solidFill>
                <a:schemeClr val="accent6"/>
              </a:solidFill>
            </a:endParaRPr>
          </a:p>
          <a:p>
            <a:pPr algn="l" rtl="0" eaLnBrk="1" hangingPunct="1">
              <a:spcBef>
                <a:spcPct val="20000"/>
              </a:spcBef>
            </a:pPr>
            <a:r>
              <a:rPr lang="en-US" altLang="en-US" sz="2400" dirty="0"/>
              <a:t>	</a:t>
            </a:r>
            <a:endParaRPr lang="en-US" altLang="en-US" sz="2000" dirty="0"/>
          </a:p>
        </p:txBody>
      </p:sp>
      <p:grpSp>
        <p:nvGrpSpPr>
          <p:cNvPr id="3" name="Group 2"/>
          <p:cNvGrpSpPr/>
          <p:nvPr/>
        </p:nvGrpSpPr>
        <p:grpSpPr>
          <a:xfrm>
            <a:off x="84138" y="5677584"/>
            <a:ext cx="6015210" cy="356448"/>
            <a:chOff x="190818" y="5758602"/>
            <a:chExt cx="3954281" cy="356448"/>
          </a:xfrm>
        </p:grpSpPr>
        <p:graphicFrame>
          <p:nvGraphicFramePr>
            <p:cNvPr id="23" name="Object 22"/>
            <p:cNvGraphicFramePr>
              <a:graphicFrameLocks noChangeAspect="1"/>
            </p:cNvGraphicFramePr>
            <p:nvPr>
              <p:extLst>
                <p:ext uri="{D42A27DB-BD31-4B8C-83A1-F6EECF244321}">
                  <p14:modId xmlns:p14="http://schemas.microsoft.com/office/powerpoint/2010/main" val="353912029"/>
                </p:ext>
              </p:extLst>
            </p:nvPr>
          </p:nvGraphicFramePr>
          <p:xfrm>
            <a:off x="190818" y="5800725"/>
            <a:ext cx="825500" cy="314325"/>
          </p:xfrm>
          <a:graphic>
            <a:graphicData uri="http://schemas.openxmlformats.org/presentationml/2006/ole">
              <mc:AlternateContent xmlns:mc="http://schemas.openxmlformats.org/markup-compatibility/2006">
                <mc:Choice xmlns:v="urn:schemas-microsoft-com:vml" Requires="v">
                  <p:oleObj spid="_x0000_s850999" name="משוואה" r:id="rId26" imgW="469800" imgH="203040" progId="Equation.3">
                    <p:embed/>
                  </p:oleObj>
                </mc:Choice>
                <mc:Fallback>
                  <p:oleObj name="משוואה" r:id="rId26" imgW="469800" imgH="203040" progId="Equation.3">
                    <p:embed/>
                    <p:pic>
                      <p:nvPicPr>
                        <p:cNvPr id="0" name=""/>
                        <p:cNvPicPr>
                          <a:picLocks noChangeAspect="1" noChangeArrowheads="1"/>
                        </p:cNvPicPr>
                        <p:nvPr/>
                      </p:nvPicPr>
                      <p:blipFill>
                        <a:blip r:embed="rId27"/>
                        <a:srcRect/>
                        <a:stretch>
                          <a:fillRect/>
                        </a:stretch>
                      </p:blipFill>
                      <p:spPr bwMode="auto">
                        <a:xfrm>
                          <a:off x="190818" y="5800725"/>
                          <a:ext cx="825500" cy="314325"/>
                        </a:xfrm>
                        <a:prstGeom prst="rect">
                          <a:avLst/>
                        </a:prstGeom>
                        <a:noFill/>
                        <a:ln>
                          <a:noFill/>
                        </a:ln>
                        <a:extLst/>
                      </p:spPr>
                    </p:pic>
                  </p:oleObj>
                </mc:Fallback>
              </mc:AlternateContent>
            </a:graphicData>
          </a:graphic>
        </p:graphicFrame>
        <p:sp>
          <p:nvSpPr>
            <p:cNvPr id="59" name="Rectangle 17"/>
            <p:cNvSpPr>
              <a:spLocks noChangeArrowheads="1"/>
            </p:cNvSpPr>
            <p:nvPr/>
          </p:nvSpPr>
          <p:spPr bwMode="auto">
            <a:xfrm>
              <a:off x="998602" y="5758602"/>
              <a:ext cx="3146497" cy="26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t>modified long-range DDI interactions?</a:t>
              </a:r>
              <a:endParaRPr lang="en-US" altLang="en-US" sz="2000" dirty="0"/>
            </a:p>
          </p:txBody>
        </p:sp>
      </p:grpSp>
      <p:sp>
        <p:nvSpPr>
          <p:cNvPr id="61" name="Rectangle 4"/>
          <p:cNvSpPr>
            <a:spLocks noChangeArrowheads="1"/>
          </p:cNvSpPr>
          <p:nvPr/>
        </p:nvSpPr>
        <p:spPr bwMode="auto">
          <a:xfrm>
            <a:off x="336184" y="365074"/>
            <a:ext cx="8636758"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EIT  + DDI (dipolar int.) = nonlocal NLO</a:t>
            </a:r>
            <a:endParaRPr lang="en-US" sz="3000" dirty="0">
              <a:solidFill>
                <a:schemeClr val="bg1"/>
              </a:solidFill>
              <a:cs typeface="Arial" pitchFamily="34" charset="0"/>
            </a:endParaRPr>
          </a:p>
        </p:txBody>
      </p:sp>
      <p:sp>
        <p:nvSpPr>
          <p:cNvPr id="64" name="Oval 63"/>
          <p:cNvSpPr/>
          <p:nvPr/>
        </p:nvSpPr>
        <p:spPr bwMode="auto">
          <a:xfrm>
            <a:off x="565485" y="6127242"/>
            <a:ext cx="3665303" cy="503353"/>
          </a:xfrm>
          <a:prstGeom prst="ellipse">
            <a:avLst/>
          </a:prstGeom>
          <a:noFill/>
          <a:ln w="222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aphicFrame>
        <p:nvGraphicFramePr>
          <p:cNvPr id="57" name="Object 56"/>
          <p:cNvGraphicFramePr>
            <a:graphicFrameLocks noChangeAspect="1"/>
          </p:cNvGraphicFramePr>
          <p:nvPr>
            <p:extLst>
              <p:ext uri="{D42A27DB-BD31-4B8C-83A1-F6EECF244321}">
                <p14:modId xmlns:p14="http://schemas.microsoft.com/office/powerpoint/2010/main" val="1608924731"/>
              </p:ext>
            </p:extLst>
          </p:nvPr>
        </p:nvGraphicFramePr>
        <p:xfrm>
          <a:off x="1648385" y="5106428"/>
          <a:ext cx="601663" cy="314325"/>
        </p:xfrm>
        <a:graphic>
          <a:graphicData uri="http://schemas.openxmlformats.org/presentationml/2006/ole">
            <mc:AlternateContent xmlns:mc="http://schemas.openxmlformats.org/markup-compatibility/2006">
              <mc:Choice xmlns:v="urn:schemas-microsoft-com:vml" Requires="v">
                <p:oleObj spid="_x0000_s851000" name="משוואה" r:id="rId28" imgW="342720" imgH="203040" progId="Equation.3">
                  <p:embed/>
                </p:oleObj>
              </mc:Choice>
              <mc:Fallback>
                <p:oleObj name="משוואה" r:id="rId28" imgW="342720" imgH="203040" progId="Equation.3">
                  <p:embed/>
                  <p:pic>
                    <p:nvPicPr>
                      <p:cNvPr id="0" name=""/>
                      <p:cNvPicPr>
                        <a:picLocks noChangeAspect="1" noChangeArrowheads="1"/>
                      </p:cNvPicPr>
                      <p:nvPr/>
                    </p:nvPicPr>
                    <p:blipFill>
                      <a:blip r:embed="rId29"/>
                      <a:srcRect/>
                      <a:stretch>
                        <a:fillRect/>
                      </a:stretch>
                    </p:blipFill>
                    <p:spPr bwMode="auto">
                      <a:xfrm>
                        <a:off x="1648385" y="5106428"/>
                        <a:ext cx="601663" cy="314325"/>
                      </a:xfrm>
                      <a:prstGeom prst="rect">
                        <a:avLst/>
                      </a:prstGeom>
                      <a:noFill/>
                      <a:ln>
                        <a:noFill/>
                      </a:ln>
                      <a:extLst/>
                    </p:spPr>
                  </p:pic>
                </p:oleObj>
              </mc:Fallback>
            </mc:AlternateContent>
          </a:graphicData>
        </a:graphic>
      </p:graphicFrame>
      <p:sp>
        <p:nvSpPr>
          <p:cNvPr id="68" name="Oval 67"/>
          <p:cNvSpPr/>
          <p:nvPr/>
        </p:nvSpPr>
        <p:spPr bwMode="auto">
          <a:xfrm rot="21398708">
            <a:off x="8138540" y="2175235"/>
            <a:ext cx="747951" cy="436739"/>
          </a:xfrm>
          <a:prstGeom prst="ellipse">
            <a:avLst/>
          </a:prstGeom>
          <a:noFill/>
          <a:ln w="508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69" name="Rectangle 17"/>
          <p:cNvSpPr>
            <a:spLocks noChangeArrowheads="1"/>
          </p:cNvSpPr>
          <p:nvPr/>
        </p:nvSpPr>
        <p:spPr bwMode="auto">
          <a:xfrm>
            <a:off x="6863790" y="1063041"/>
            <a:ext cx="2569770" cy="41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600" dirty="0" smtClean="0"/>
              <a:t>NLO=nonlinear optics</a:t>
            </a:r>
            <a:endParaRPr lang="en-US" altLang="en-US" sz="1600" dirty="0"/>
          </a:p>
          <a:p>
            <a:pPr algn="l" rtl="0" eaLnBrk="1" hangingPunct="1">
              <a:spcBef>
                <a:spcPct val="20000"/>
              </a:spcBef>
            </a:pPr>
            <a:r>
              <a:rPr lang="en-US" altLang="en-US" sz="2400" dirty="0"/>
              <a:t>	</a:t>
            </a:r>
            <a:endParaRPr lang="en-US" altLang="en-US" sz="2000" dirty="0"/>
          </a:p>
        </p:txBody>
      </p:sp>
      <p:sp>
        <p:nvSpPr>
          <p:cNvPr id="71" name="Oval 70"/>
          <p:cNvSpPr/>
          <p:nvPr/>
        </p:nvSpPr>
        <p:spPr bwMode="auto">
          <a:xfrm rot="21029889">
            <a:off x="6635454" y="2197125"/>
            <a:ext cx="1706929" cy="412213"/>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53" name="Rectangle 201"/>
          <p:cNvSpPr>
            <a:spLocks noChangeArrowheads="1"/>
          </p:cNvSpPr>
          <p:nvPr/>
        </p:nvSpPr>
        <p:spPr bwMode="auto">
          <a:xfrm>
            <a:off x="6004560" y="-14288"/>
            <a:ext cx="3495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a:solidFill>
                  <a:schemeClr val="bg1"/>
                </a:solidFill>
                <a:cs typeface="Arial" pitchFamily="34" charset="0"/>
              </a:rPr>
              <a:t>3</a:t>
            </a:r>
            <a:r>
              <a:rPr lang="en-US" sz="2000" b="1" dirty="0" smtClean="0">
                <a:solidFill>
                  <a:schemeClr val="bg1"/>
                </a:solidFill>
                <a:cs typeface="Arial" pitchFamily="34" charset="0"/>
              </a:rPr>
              <a:t>. Highly nonlocal NLO</a:t>
            </a:r>
            <a:endParaRPr lang="en-US" sz="2000" b="1" dirty="0">
              <a:solidFill>
                <a:schemeClr val="bg1"/>
              </a:solidFill>
              <a:cs typeface="Arial" pitchFamily="34" charset="0"/>
            </a:endParaRPr>
          </a:p>
        </p:txBody>
      </p:sp>
      <p:sp>
        <p:nvSpPr>
          <p:cNvPr id="58" name="Rectangle 126"/>
          <p:cNvSpPr>
            <a:spLocks noChangeArrowheads="1"/>
          </p:cNvSpPr>
          <p:nvPr/>
        </p:nvSpPr>
        <p:spPr bwMode="auto">
          <a:xfrm>
            <a:off x="5182242" y="6127242"/>
            <a:ext cx="4423771" cy="397422"/>
          </a:xfrm>
          <a:prstGeom prst="rect">
            <a:avLst/>
          </a:prstGeom>
          <a:noFill/>
          <a:ln w="9525">
            <a:noFill/>
            <a:miter lim="800000"/>
            <a:headEnd/>
            <a:tailEnd/>
          </a:ln>
          <a:effectLst/>
        </p:spPr>
        <p:txBody>
          <a:bodyPr/>
          <a:lstStyle/>
          <a:p>
            <a:pPr marL="609600" indent="-609600"/>
            <a:r>
              <a:rPr lang="en-US" sz="1400" dirty="0" smtClean="0">
                <a:cs typeface="Tahoma" pitchFamily="34" charset="0"/>
              </a:rPr>
              <a:t>Shahmoon, Grisins, Stimming, Mazets &amp; Kurizki, arXiv:1412.8331;</a:t>
            </a:r>
          </a:p>
          <a:p>
            <a:pPr marL="609600" indent="-609600"/>
            <a:r>
              <a:rPr lang="en-US" sz="1400" dirty="0">
                <a:cs typeface="Tahoma" pitchFamily="34" charset="0"/>
              </a:rPr>
              <a:t> </a:t>
            </a:r>
            <a:r>
              <a:rPr lang="en-US" sz="1400" dirty="0" smtClean="0">
                <a:cs typeface="Tahoma" pitchFamily="34" charset="0"/>
              </a:rPr>
              <a:t>      </a:t>
            </a:r>
            <a:r>
              <a:rPr lang="en-US" sz="1400" dirty="0" err="1" smtClean="0">
                <a:cs typeface="Tahoma" pitchFamily="34" charset="0"/>
              </a:rPr>
              <a:t>Optica</a:t>
            </a:r>
            <a:r>
              <a:rPr lang="en-US" sz="1400" dirty="0" smtClean="0">
                <a:cs typeface="Tahoma" pitchFamily="34" charset="0"/>
              </a:rPr>
              <a:t> </a:t>
            </a:r>
            <a:r>
              <a:rPr lang="en-US" sz="1400" b="1" dirty="0" smtClean="0">
                <a:cs typeface="Tahoma" pitchFamily="34" charset="0"/>
              </a:rPr>
              <a:t>3</a:t>
            </a:r>
            <a:r>
              <a:rPr lang="en-US" sz="1400" dirty="0" smtClean="0">
                <a:cs typeface="Tahoma" pitchFamily="34" charset="0"/>
              </a:rPr>
              <a:t>, 725 (2016)</a:t>
            </a:r>
            <a:endParaRPr lang="en-US" sz="1400" dirty="0">
              <a:cs typeface="Tahoma" pitchFamily="34" charset="0"/>
            </a:endParaRPr>
          </a:p>
        </p:txBody>
      </p:sp>
    </p:spTree>
    <p:extLst>
      <p:ext uri="{BB962C8B-B14F-4D97-AF65-F5344CB8AC3E}">
        <p14:creationId xmlns:p14="http://schemas.microsoft.com/office/powerpoint/2010/main" val="140138899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4"/>
          <p:cNvSpPr>
            <a:spLocks noChangeArrowheads="1"/>
          </p:cNvSpPr>
          <p:nvPr/>
        </p:nvSpPr>
        <p:spPr bwMode="auto">
          <a:xfrm>
            <a:off x="336184" y="365074"/>
            <a:ext cx="7784382"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Proposed scheme</a:t>
            </a:r>
            <a:endParaRPr lang="en-US" sz="3000" dirty="0">
              <a:solidFill>
                <a:schemeClr val="bg1"/>
              </a:solidFill>
              <a:cs typeface="Arial" pitchFamily="34" charset="0"/>
            </a:endParaRPr>
          </a:p>
        </p:txBody>
      </p:sp>
      <p:sp>
        <p:nvSpPr>
          <p:cNvPr id="63" name="Rectangle 201"/>
          <p:cNvSpPr>
            <a:spLocks noChangeArrowheads="1"/>
          </p:cNvSpPr>
          <p:nvPr/>
        </p:nvSpPr>
        <p:spPr bwMode="auto">
          <a:xfrm>
            <a:off x="6004560" y="-14288"/>
            <a:ext cx="3495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a:solidFill>
                  <a:schemeClr val="bg1"/>
                </a:solidFill>
                <a:cs typeface="Arial" pitchFamily="34" charset="0"/>
              </a:rPr>
              <a:t>3</a:t>
            </a:r>
            <a:r>
              <a:rPr lang="en-US" sz="2000" b="1" dirty="0" smtClean="0">
                <a:solidFill>
                  <a:schemeClr val="bg1"/>
                </a:solidFill>
                <a:cs typeface="Arial" pitchFamily="34" charset="0"/>
              </a:rPr>
              <a:t>. Highly nonlocal NLO</a:t>
            </a:r>
            <a:endParaRPr lang="en-US" sz="2000" b="1" dirty="0">
              <a:solidFill>
                <a:schemeClr val="bg1"/>
              </a:solidFill>
              <a:cs typeface="Arial" pitchFamily="34" charset="0"/>
            </a:endParaRPr>
          </a:p>
        </p:txBody>
      </p:sp>
      <p:sp>
        <p:nvSpPr>
          <p:cNvPr id="69" name="Rectangle 17"/>
          <p:cNvSpPr>
            <a:spLocks noChangeArrowheads="1"/>
          </p:cNvSpPr>
          <p:nvPr/>
        </p:nvSpPr>
        <p:spPr bwMode="auto">
          <a:xfrm>
            <a:off x="473344" y="4467744"/>
            <a:ext cx="5515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gn="l" rtl="0" eaLnBrk="0" hangingPunct="0">
              <a:spcBef>
                <a:spcPct val="20000"/>
              </a:spcBef>
              <a:defRPr sz="2800">
                <a:solidFill>
                  <a:schemeClr val="tx1"/>
                </a:solidFill>
                <a:latin typeface="Tahoma" pitchFamily="34" charset="0"/>
                <a:cs typeface="Times New Roman" pitchFamily="18" charset="0"/>
              </a:defRPr>
            </a:lvl1pPr>
            <a:lvl2pPr marL="742950" indent="-285750" algn="l" rtl="0" eaLnBrk="0" hangingPunct="0">
              <a:spcBef>
                <a:spcPct val="20000"/>
              </a:spcBef>
              <a:defRPr sz="2800">
                <a:solidFill>
                  <a:schemeClr val="tx1"/>
                </a:solidFill>
                <a:latin typeface="Tahoma" pitchFamily="34" charset="0"/>
                <a:cs typeface="Times New Roman" pitchFamily="18" charset="0"/>
              </a:defRPr>
            </a:lvl2pPr>
            <a:lvl3pPr marL="1143000" indent="-228600" algn="l" rtl="0" eaLnBrk="0" hangingPunct="0">
              <a:spcBef>
                <a:spcPct val="20000"/>
              </a:spcBef>
              <a:defRPr sz="2800">
                <a:solidFill>
                  <a:schemeClr val="tx1"/>
                </a:solidFill>
                <a:latin typeface="Tahoma" pitchFamily="34" charset="0"/>
                <a:cs typeface="Times New Roman" pitchFamily="18" charset="0"/>
              </a:defRPr>
            </a:lvl3pPr>
            <a:lvl4pPr marL="1600200" indent="-228600" algn="l" rtl="0" eaLnBrk="0" hangingPunct="0">
              <a:spcBef>
                <a:spcPct val="20000"/>
              </a:spcBef>
              <a:defRPr sz="2800">
                <a:solidFill>
                  <a:schemeClr val="tx1"/>
                </a:solidFill>
                <a:latin typeface="Tahoma" pitchFamily="34" charset="0"/>
                <a:cs typeface="Times New Roman" pitchFamily="18" charset="0"/>
              </a:defRPr>
            </a:lvl4pPr>
            <a:lvl5pPr marL="2057400" indent="-228600" algn="l" rtl="0" eaLnBrk="0" hangingPunct="0">
              <a:spcBef>
                <a:spcPct val="20000"/>
              </a:spcBef>
              <a:defRPr sz="28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defRPr sz="28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defRPr sz="28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defRPr sz="28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defRPr sz="2800">
                <a:solidFill>
                  <a:schemeClr val="tx1"/>
                </a:solidFill>
                <a:latin typeface="Tahoma" pitchFamily="34" charset="0"/>
                <a:cs typeface="Times New Roman" pitchFamily="18" charset="0"/>
              </a:defRPr>
            </a:lvl9pPr>
          </a:lstStyle>
          <a:p>
            <a:pPr eaLnBrk="1" hangingPunct="1"/>
            <a:r>
              <a:rPr lang="en-US" altLang="en-US" sz="2000" dirty="0" smtClean="0">
                <a:solidFill>
                  <a:schemeClr val="accent2"/>
                </a:solidFill>
                <a:sym typeface="Wingdings" panose="05000000000000000000" pitchFamily="2" charset="2"/>
              </a:rPr>
              <a:t> Nonlinear level shift and </a:t>
            </a:r>
            <a:r>
              <a:rPr lang="en-US" altLang="en-US" sz="2000" dirty="0" smtClean="0">
                <a:solidFill>
                  <a:schemeClr val="accent2"/>
                </a:solidFill>
              </a:rPr>
              <a:t>detuning:</a:t>
            </a:r>
            <a:r>
              <a:rPr lang="en-US" altLang="en-US" sz="2400" dirty="0" smtClean="0"/>
              <a:t> </a:t>
            </a:r>
            <a:endParaRPr lang="en-US" altLang="en-US" sz="2400" dirty="0"/>
          </a:p>
          <a:p>
            <a:pPr eaLnBrk="1" hangingPunct="1"/>
            <a:r>
              <a:rPr lang="en-US" altLang="en-US" sz="2400" dirty="0"/>
              <a:t>	</a:t>
            </a:r>
            <a:endParaRPr lang="en-US" altLang="en-US" sz="2000" dirty="0"/>
          </a:p>
        </p:txBody>
      </p:sp>
      <p:pic>
        <p:nvPicPr>
          <p:cNvPr id="80385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5139067"/>
            <a:ext cx="4081692" cy="393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Rectangle 17"/>
          <p:cNvSpPr>
            <a:spLocks noChangeArrowheads="1"/>
          </p:cNvSpPr>
          <p:nvPr/>
        </p:nvSpPr>
        <p:spPr bwMode="auto">
          <a:xfrm>
            <a:off x="373761" y="2881034"/>
            <a:ext cx="5761291"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6"/>
                </a:solidFill>
              </a:rPr>
              <a:t>1. Laser-induced DDI potential between atoms in </a:t>
            </a:r>
            <a:endParaRPr lang="en-US" altLang="en-US" sz="2000" dirty="0">
              <a:solidFill>
                <a:schemeClr val="accent6"/>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422178656"/>
              </p:ext>
            </p:extLst>
          </p:nvPr>
        </p:nvGraphicFramePr>
        <p:xfrm>
          <a:off x="5989319" y="2867460"/>
          <a:ext cx="376238" cy="525463"/>
        </p:xfrm>
        <a:graphic>
          <a:graphicData uri="http://schemas.openxmlformats.org/presentationml/2006/ole">
            <mc:AlternateContent xmlns:mc="http://schemas.openxmlformats.org/markup-compatibility/2006">
              <mc:Choice xmlns:v="urn:schemas-microsoft-com:vml" Requires="v">
                <p:oleObj spid="_x0000_s816475" name="משוואה" r:id="rId5" imgW="228501" imgH="253890" progId="Equation.3">
                  <p:embed/>
                </p:oleObj>
              </mc:Choice>
              <mc:Fallback>
                <p:oleObj name="משוואה" r:id="rId5" imgW="228501"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319" y="2867460"/>
                        <a:ext cx="3762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 name="Group 13"/>
          <p:cNvGrpSpPr/>
          <p:nvPr/>
        </p:nvGrpSpPr>
        <p:grpSpPr>
          <a:xfrm>
            <a:off x="358522" y="3738105"/>
            <a:ext cx="5257695" cy="525463"/>
            <a:chOff x="358522" y="2198865"/>
            <a:chExt cx="4225815" cy="525463"/>
          </a:xfrm>
        </p:grpSpPr>
        <p:sp>
          <p:nvSpPr>
            <p:cNvPr id="73" name="Rectangle 17"/>
            <p:cNvSpPr>
              <a:spLocks noChangeArrowheads="1"/>
            </p:cNvSpPr>
            <p:nvPr/>
          </p:nvSpPr>
          <p:spPr bwMode="auto">
            <a:xfrm>
              <a:off x="358522" y="2256194"/>
              <a:ext cx="4225815"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6"/>
                  </a:solidFill>
                </a:rPr>
                <a:t>2. Use level           in an EIT scheme</a:t>
              </a:r>
              <a:endParaRPr lang="en-US" altLang="en-US" sz="2000" dirty="0">
                <a:solidFill>
                  <a:schemeClr val="accent6"/>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900086163"/>
                </p:ext>
              </p:extLst>
            </p:nvPr>
          </p:nvGraphicFramePr>
          <p:xfrm>
            <a:off x="1620773" y="2198865"/>
            <a:ext cx="376237" cy="525463"/>
          </p:xfrm>
          <a:graphic>
            <a:graphicData uri="http://schemas.openxmlformats.org/presentationml/2006/ole">
              <mc:AlternateContent xmlns:mc="http://schemas.openxmlformats.org/markup-compatibility/2006">
                <mc:Choice xmlns:v="urn:schemas-microsoft-com:vml" Requires="v">
                  <p:oleObj spid="_x0000_s816476" name="משוואה" r:id="rId7" imgW="228501" imgH="253890" progId="Equation.3">
                    <p:embed/>
                  </p:oleObj>
                </mc:Choice>
                <mc:Fallback>
                  <p:oleObj name="משוואה" r:id="rId7" imgW="228501"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0773" y="2198865"/>
                          <a:ext cx="37623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803857"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5053" y="4008346"/>
            <a:ext cx="2277427" cy="198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0" name="Object 79"/>
          <p:cNvGraphicFramePr>
            <a:graphicFrameLocks noChangeAspect="1"/>
          </p:cNvGraphicFramePr>
          <p:nvPr>
            <p:extLst>
              <p:ext uri="{D42A27DB-BD31-4B8C-83A1-F6EECF244321}">
                <p14:modId xmlns:p14="http://schemas.microsoft.com/office/powerpoint/2010/main" val="985016404"/>
              </p:ext>
            </p:extLst>
          </p:nvPr>
        </p:nvGraphicFramePr>
        <p:xfrm>
          <a:off x="372745" y="5808028"/>
          <a:ext cx="712788" cy="427037"/>
        </p:xfrm>
        <a:graphic>
          <a:graphicData uri="http://schemas.openxmlformats.org/presentationml/2006/ole">
            <mc:AlternateContent xmlns:mc="http://schemas.openxmlformats.org/markup-compatibility/2006">
              <mc:Choice xmlns:v="urn:schemas-microsoft-com:vml" Requires="v">
                <p:oleObj spid="_x0000_s816477" name="משוואה" r:id="rId9" imgW="304560" imgH="228600" progId="Equation.3">
                  <p:embed/>
                </p:oleObj>
              </mc:Choice>
              <mc:Fallback>
                <p:oleObj name="משוואה" r:id="rId9" imgW="304560" imgH="228600" progId="Equation.3">
                  <p:embed/>
                  <p:pic>
                    <p:nvPicPr>
                      <p:cNvPr id="0" name=""/>
                      <p:cNvPicPr>
                        <a:picLocks noChangeAspect="1" noChangeArrowheads="1"/>
                      </p:cNvPicPr>
                      <p:nvPr/>
                    </p:nvPicPr>
                    <p:blipFill>
                      <a:blip r:embed="rId10"/>
                      <a:srcRect/>
                      <a:stretch>
                        <a:fillRect/>
                      </a:stretch>
                    </p:blipFill>
                    <p:spPr bwMode="auto">
                      <a:xfrm>
                        <a:off x="372745" y="5808028"/>
                        <a:ext cx="7127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 name="Rectangle 17"/>
          <p:cNvSpPr>
            <a:spLocks noChangeArrowheads="1"/>
          </p:cNvSpPr>
          <p:nvPr/>
        </p:nvSpPr>
        <p:spPr bwMode="auto">
          <a:xfrm>
            <a:off x="1025745" y="5840606"/>
            <a:ext cx="3348135"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800" dirty="0" smtClean="0"/>
              <a:t>atom density  </a:t>
            </a:r>
            <a:endParaRPr lang="en-US" altLang="en-US" sz="1800" dirty="0"/>
          </a:p>
        </p:txBody>
      </p:sp>
      <p:graphicFrame>
        <p:nvGraphicFramePr>
          <p:cNvPr id="25" name="Object 24"/>
          <p:cNvGraphicFramePr>
            <a:graphicFrameLocks noChangeAspect="1"/>
          </p:cNvGraphicFramePr>
          <p:nvPr>
            <p:extLst>
              <p:ext uri="{D42A27DB-BD31-4B8C-83A1-F6EECF244321}">
                <p14:modId xmlns:p14="http://schemas.microsoft.com/office/powerpoint/2010/main" val="1067932013"/>
              </p:ext>
            </p:extLst>
          </p:nvPr>
        </p:nvGraphicFramePr>
        <p:xfrm>
          <a:off x="318135" y="6189663"/>
          <a:ext cx="1158875" cy="427037"/>
        </p:xfrm>
        <a:graphic>
          <a:graphicData uri="http://schemas.openxmlformats.org/presentationml/2006/ole">
            <mc:AlternateContent xmlns:mc="http://schemas.openxmlformats.org/markup-compatibility/2006">
              <mc:Choice xmlns:v="urn:schemas-microsoft-com:vml" Requires="v">
                <p:oleObj spid="_x0000_s816478" name="משוואה" r:id="rId11" imgW="495000" imgH="228600" progId="Equation.3">
                  <p:embed/>
                </p:oleObj>
              </mc:Choice>
              <mc:Fallback>
                <p:oleObj name="משוואה" r:id="rId11" imgW="495000" imgH="228600" progId="Equation.3">
                  <p:embed/>
                  <p:pic>
                    <p:nvPicPr>
                      <p:cNvPr id="0" name=""/>
                      <p:cNvPicPr>
                        <a:picLocks noChangeAspect="1" noChangeArrowheads="1"/>
                      </p:cNvPicPr>
                      <p:nvPr/>
                    </p:nvPicPr>
                    <p:blipFill>
                      <a:blip r:embed="rId12"/>
                      <a:srcRect/>
                      <a:stretch>
                        <a:fillRect/>
                      </a:stretch>
                    </p:blipFill>
                    <p:spPr bwMode="auto">
                      <a:xfrm>
                        <a:off x="318135" y="6189663"/>
                        <a:ext cx="1158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 name="Rectangle 17"/>
          <p:cNvSpPr>
            <a:spLocks noChangeArrowheads="1"/>
          </p:cNvSpPr>
          <p:nvPr/>
        </p:nvSpPr>
        <p:spPr bwMode="auto">
          <a:xfrm>
            <a:off x="1406745" y="6206366"/>
            <a:ext cx="4171096"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800" dirty="0" smtClean="0"/>
              <a:t>occupation of level d for atom at z</a:t>
            </a:r>
            <a:endParaRPr lang="en-US" altLang="en-US" sz="1800" dirty="0"/>
          </a:p>
        </p:txBody>
      </p:sp>
      <p:grpSp>
        <p:nvGrpSpPr>
          <p:cNvPr id="5" name="Group 4"/>
          <p:cNvGrpSpPr/>
          <p:nvPr/>
        </p:nvGrpSpPr>
        <p:grpSpPr>
          <a:xfrm>
            <a:off x="16194" y="1128545"/>
            <a:ext cx="3215137" cy="1528002"/>
            <a:chOff x="16194" y="1128544"/>
            <a:chExt cx="3687128" cy="1728955"/>
          </a:xfrm>
        </p:grpSpPr>
        <p:grpSp>
          <p:nvGrpSpPr>
            <p:cNvPr id="4" name="Group 3"/>
            <p:cNvGrpSpPr/>
            <p:nvPr/>
          </p:nvGrpSpPr>
          <p:grpSpPr>
            <a:xfrm>
              <a:off x="16194" y="1128544"/>
              <a:ext cx="3687128" cy="1728955"/>
              <a:chOff x="16194" y="1128544"/>
              <a:chExt cx="3687128" cy="1728955"/>
            </a:xfrm>
          </p:grpSpPr>
          <p:pic>
            <p:nvPicPr>
              <p:cNvPr id="817218" name="Picture 6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94" y="1128544"/>
                <a:ext cx="3687128" cy="172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1829278" y="1223395"/>
                <a:ext cx="380522" cy="3974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sp>
          <p:nvSpPr>
            <p:cNvPr id="55" name="Rectangle 54"/>
            <p:cNvSpPr/>
            <p:nvPr/>
          </p:nvSpPr>
          <p:spPr bwMode="auto">
            <a:xfrm>
              <a:off x="1539718" y="2457835"/>
              <a:ext cx="380522" cy="3974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grpSp>
        <p:nvGrpSpPr>
          <p:cNvPr id="6" name="Group 5"/>
          <p:cNvGrpSpPr/>
          <p:nvPr/>
        </p:nvGrpSpPr>
        <p:grpSpPr>
          <a:xfrm>
            <a:off x="6344090" y="1322548"/>
            <a:ext cx="2630707" cy="1470649"/>
            <a:chOff x="5980977" y="2084461"/>
            <a:chExt cx="2630707" cy="1470649"/>
          </a:xfrm>
        </p:grpSpPr>
        <p:pic>
          <p:nvPicPr>
            <p:cNvPr id="817217" name="Picture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0977" y="2209800"/>
              <a:ext cx="2630707" cy="134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Rectangle 56"/>
            <p:cNvSpPr/>
            <p:nvPr/>
          </p:nvSpPr>
          <p:spPr bwMode="auto">
            <a:xfrm>
              <a:off x="7076864" y="2084461"/>
              <a:ext cx="380522" cy="3974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spTree>
    <p:extLst>
      <p:ext uri="{BB962C8B-B14F-4D97-AF65-F5344CB8AC3E}">
        <p14:creationId xmlns:p14="http://schemas.microsoft.com/office/powerpoint/2010/main" val="268676110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4"/>
          <p:cNvSpPr>
            <a:spLocks noChangeArrowheads="1"/>
          </p:cNvSpPr>
          <p:nvPr/>
        </p:nvSpPr>
        <p:spPr bwMode="auto">
          <a:xfrm>
            <a:off x="336184" y="365074"/>
            <a:ext cx="7784382"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Resulting nonlocal nonlinear propagation</a:t>
            </a:r>
            <a:endParaRPr lang="en-US" sz="3000" dirty="0">
              <a:solidFill>
                <a:schemeClr val="bg1"/>
              </a:solidFill>
              <a:cs typeface="Arial" pitchFamily="34" charset="0"/>
            </a:endParaRPr>
          </a:p>
        </p:txBody>
      </p:sp>
      <p:sp>
        <p:nvSpPr>
          <p:cNvPr id="63" name="Rectangle 201"/>
          <p:cNvSpPr>
            <a:spLocks noChangeArrowheads="1"/>
          </p:cNvSpPr>
          <p:nvPr/>
        </p:nvSpPr>
        <p:spPr bwMode="auto">
          <a:xfrm>
            <a:off x="6004560" y="-14288"/>
            <a:ext cx="3495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a:solidFill>
                  <a:schemeClr val="bg1"/>
                </a:solidFill>
                <a:cs typeface="Arial" pitchFamily="34" charset="0"/>
              </a:rPr>
              <a:t>3</a:t>
            </a:r>
            <a:r>
              <a:rPr lang="en-US" sz="2000" b="1" dirty="0" smtClean="0">
                <a:solidFill>
                  <a:schemeClr val="bg1"/>
                </a:solidFill>
                <a:cs typeface="Arial" pitchFamily="34" charset="0"/>
              </a:rPr>
              <a:t>. Highly nonlocal NLO</a:t>
            </a:r>
            <a:endParaRPr lang="en-US" sz="2000" b="1" dirty="0">
              <a:solidFill>
                <a:schemeClr val="bg1"/>
              </a:solidFill>
              <a:cs typeface="Arial" pitchFamily="34" charset="0"/>
            </a:endParaRPr>
          </a:p>
        </p:txBody>
      </p:sp>
      <p:pic>
        <p:nvPicPr>
          <p:cNvPr id="804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89" y="3165944"/>
            <a:ext cx="2240971" cy="612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636520" y="3244983"/>
            <a:ext cx="2593233" cy="483103"/>
            <a:chOff x="2560320" y="1690503"/>
            <a:chExt cx="2593233" cy="483103"/>
          </a:xfrm>
        </p:grpSpPr>
        <p:pic>
          <p:nvPicPr>
            <p:cNvPr id="80487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0320" y="1690503"/>
              <a:ext cx="16430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487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6718" y="1767840"/>
              <a:ext cx="266020" cy="32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487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0564" y="1705744"/>
              <a:ext cx="632989" cy="46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5288850" y="3259271"/>
            <a:ext cx="3224410" cy="479292"/>
            <a:chOff x="5182170" y="1704791"/>
            <a:chExt cx="3224410" cy="479292"/>
          </a:xfrm>
        </p:grpSpPr>
        <p:pic>
          <p:nvPicPr>
            <p:cNvPr id="1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8324" y="1708518"/>
              <a:ext cx="16430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487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6093" y="1722120"/>
              <a:ext cx="825934"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3591" y="1704791"/>
              <a:ext cx="632989" cy="46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764284883"/>
                </p:ext>
              </p:extLst>
            </p:nvPr>
          </p:nvGraphicFramePr>
          <p:xfrm>
            <a:off x="5182170" y="1783080"/>
            <a:ext cx="232844" cy="293211"/>
          </p:xfrm>
          <a:graphic>
            <a:graphicData uri="http://schemas.openxmlformats.org/presentationml/2006/ole">
              <mc:AlternateContent xmlns:mc="http://schemas.openxmlformats.org/markup-compatibility/2006">
                <mc:Choice xmlns:v="urn:schemas-microsoft-com:vml" Requires="v">
                  <p:oleObj spid="_x0000_s817312" name="משוואה" r:id="rId9" imgW="139680" imgH="139680" progId="Equation.3">
                    <p:embed/>
                  </p:oleObj>
                </mc:Choice>
                <mc:Fallback>
                  <p:oleObj name="משוואה" r:id="rId9" imgW="139680" imgH="139680" progId="Equation.3">
                    <p:embed/>
                    <p:pic>
                      <p:nvPicPr>
                        <p:cNvPr id="0" name=""/>
                        <p:cNvPicPr>
                          <a:picLocks noChangeAspect="1" noChangeArrowheads="1"/>
                        </p:cNvPicPr>
                        <p:nvPr/>
                      </p:nvPicPr>
                      <p:blipFill>
                        <a:blip r:embed="rId10"/>
                        <a:srcRect/>
                        <a:stretch>
                          <a:fillRect/>
                        </a:stretch>
                      </p:blipFill>
                      <p:spPr bwMode="auto">
                        <a:xfrm>
                          <a:off x="5182170" y="1783080"/>
                          <a:ext cx="232844" cy="293211"/>
                        </a:xfrm>
                        <a:prstGeom prst="rect">
                          <a:avLst/>
                        </a:prstGeom>
                        <a:solidFill>
                          <a:schemeClr val="bg1"/>
                        </a:solidFill>
                        <a:ln>
                          <a:noFill/>
                        </a:ln>
                      </p:spPr>
                    </p:pic>
                  </p:oleObj>
                </mc:Fallback>
              </mc:AlternateContent>
            </a:graphicData>
          </a:graphic>
        </p:graphicFrame>
      </p:grpSp>
      <p:sp>
        <p:nvSpPr>
          <p:cNvPr id="25" name="Rectangle 17"/>
          <p:cNvSpPr>
            <a:spLocks noChangeArrowheads="1"/>
          </p:cNvSpPr>
          <p:nvPr/>
        </p:nvSpPr>
        <p:spPr bwMode="auto">
          <a:xfrm>
            <a:off x="520593" y="2198755"/>
            <a:ext cx="7020853"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800" dirty="0" smtClean="0"/>
              <a:t>EIT </a:t>
            </a:r>
            <a:r>
              <a:rPr lang="en-US" altLang="en-US" sz="1800" dirty="0" err="1" smtClean="0"/>
              <a:t>polariton</a:t>
            </a:r>
            <a:r>
              <a:rPr lang="en-US" altLang="en-US" sz="1800" dirty="0" smtClean="0"/>
              <a:t> = superposition of light and spin waves</a:t>
            </a:r>
            <a:endParaRPr lang="en-US" altLang="en-US" sz="1800" dirty="0"/>
          </a:p>
        </p:txBody>
      </p:sp>
      <p:sp>
        <p:nvSpPr>
          <p:cNvPr id="28" name="Rectangle 17"/>
          <p:cNvSpPr>
            <a:spLocks noChangeArrowheads="1"/>
          </p:cNvSpPr>
          <p:nvPr/>
        </p:nvSpPr>
        <p:spPr bwMode="auto">
          <a:xfrm>
            <a:off x="246273" y="1421515"/>
            <a:ext cx="5013960"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6"/>
                </a:solidFill>
              </a:rPr>
              <a:t>What propagates in the EIT medium?</a:t>
            </a:r>
            <a:endParaRPr lang="en-US" altLang="en-US" sz="2000" dirty="0">
              <a:solidFill>
                <a:schemeClr val="accent6"/>
              </a:solidFill>
            </a:endParaRPr>
          </a:p>
        </p:txBody>
      </p:sp>
      <p:sp>
        <p:nvSpPr>
          <p:cNvPr id="30" name="Rectangle 17"/>
          <p:cNvSpPr>
            <a:spLocks noChangeArrowheads="1"/>
          </p:cNvSpPr>
          <p:nvPr/>
        </p:nvSpPr>
        <p:spPr bwMode="auto">
          <a:xfrm>
            <a:off x="261513" y="2701675"/>
            <a:ext cx="5013960"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6"/>
                </a:solidFill>
              </a:rPr>
              <a:t>Resulting propagation:</a:t>
            </a:r>
            <a:endParaRPr lang="en-US" altLang="en-US" sz="2000" dirty="0">
              <a:solidFill>
                <a:schemeClr val="accent6"/>
              </a:solidFill>
            </a:endParaRPr>
          </a:p>
        </p:txBody>
      </p:sp>
      <p:sp>
        <p:nvSpPr>
          <p:cNvPr id="32" name="Rectangle 17"/>
          <p:cNvSpPr>
            <a:spLocks noChangeArrowheads="1"/>
          </p:cNvSpPr>
          <p:nvPr/>
        </p:nvSpPr>
        <p:spPr bwMode="auto">
          <a:xfrm>
            <a:off x="474873" y="3859915"/>
            <a:ext cx="1338687"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5">
                    <a:lumMod val="50000"/>
                  </a:schemeClr>
                </a:solidFill>
              </a:rPr>
              <a:t>wave</a:t>
            </a:r>
            <a:endParaRPr lang="en-US" altLang="en-US" sz="2000" dirty="0">
              <a:solidFill>
                <a:schemeClr val="accent5">
                  <a:lumMod val="50000"/>
                </a:schemeClr>
              </a:solidFill>
            </a:endParaRPr>
          </a:p>
        </p:txBody>
      </p:sp>
      <p:sp>
        <p:nvSpPr>
          <p:cNvPr id="33" name="Rectangle 17"/>
          <p:cNvSpPr>
            <a:spLocks noChangeArrowheads="1"/>
          </p:cNvSpPr>
          <p:nvPr/>
        </p:nvSpPr>
        <p:spPr bwMode="auto">
          <a:xfrm>
            <a:off x="2783733" y="3875155"/>
            <a:ext cx="1986387"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a:solidFill>
                  <a:schemeClr val="accent5">
                    <a:lumMod val="50000"/>
                  </a:schemeClr>
                </a:solidFill>
              </a:rPr>
              <a:t>f</a:t>
            </a:r>
            <a:r>
              <a:rPr lang="en-US" altLang="en-US" sz="2000" dirty="0" smtClean="0">
                <a:solidFill>
                  <a:schemeClr val="accent5">
                    <a:lumMod val="50000"/>
                  </a:schemeClr>
                </a:solidFill>
              </a:rPr>
              <a:t>requency shift</a:t>
            </a:r>
            <a:endParaRPr lang="en-US" altLang="en-US" sz="2000" dirty="0">
              <a:solidFill>
                <a:schemeClr val="accent5">
                  <a:lumMod val="50000"/>
                </a:schemeClr>
              </a:solidFill>
            </a:endParaRPr>
          </a:p>
        </p:txBody>
      </p:sp>
      <p:sp>
        <p:nvSpPr>
          <p:cNvPr id="34" name="Rectangle 17"/>
          <p:cNvSpPr>
            <a:spLocks noChangeArrowheads="1"/>
          </p:cNvSpPr>
          <p:nvPr/>
        </p:nvSpPr>
        <p:spPr bwMode="auto">
          <a:xfrm>
            <a:off x="5648853" y="3871393"/>
            <a:ext cx="2864407"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5">
                    <a:lumMod val="50000"/>
                  </a:schemeClr>
                </a:solidFill>
              </a:rPr>
              <a:t>dispersion (“mass”)</a:t>
            </a:r>
            <a:endParaRPr lang="en-US" altLang="en-US" sz="2000" dirty="0">
              <a:solidFill>
                <a:schemeClr val="accent5">
                  <a:lumMod val="50000"/>
                </a:schemeClr>
              </a:solidFill>
            </a:endParaRPr>
          </a:p>
        </p:txBody>
      </p:sp>
      <p:sp>
        <p:nvSpPr>
          <p:cNvPr id="35" name="Rectangle 17"/>
          <p:cNvSpPr>
            <a:spLocks noChangeArrowheads="1"/>
          </p:cNvSpPr>
          <p:nvPr/>
        </p:nvSpPr>
        <p:spPr bwMode="auto">
          <a:xfrm>
            <a:off x="2859933" y="4271395"/>
            <a:ext cx="1986387"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6"/>
                </a:solidFill>
              </a:rPr>
              <a:t>- linear shift</a:t>
            </a:r>
            <a:endParaRPr lang="en-US" altLang="en-US" sz="2000" dirty="0">
              <a:solidFill>
                <a:schemeClr val="accent6"/>
              </a:solidFill>
            </a:endParaRPr>
          </a:p>
        </p:txBody>
      </p:sp>
      <p:sp>
        <p:nvSpPr>
          <p:cNvPr id="37" name="Rectangle 17"/>
          <p:cNvSpPr>
            <a:spLocks noChangeArrowheads="1"/>
          </p:cNvSpPr>
          <p:nvPr/>
        </p:nvSpPr>
        <p:spPr bwMode="auto">
          <a:xfrm>
            <a:off x="2920892" y="4652395"/>
            <a:ext cx="2819400"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6"/>
                </a:solidFill>
              </a:rPr>
              <a:t>- nonlinear shift (SPM)</a:t>
            </a:r>
            <a:endParaRPr lang="en-US" altLang="en-US" sz="2000" dirty="0">
              <a:solidFill>
                <a:schemeClr val="accent6"/>
              </a:solidFill>
            </a:endParaRPr>
          </a:p>
        </p:txBody>
      </p:sp>
      <p:sp>
        <p:nvSpPr>
          <p:cNvPr id="38" name="Rectangle 17"/>
          <p:cNvSpPr>
            <a:spLocks noChangeArrowheads="1"/>
          </p:cNvSpPr>
          <p:nvPr/>
        </p:nvSpPr>
        <p:spPr bwMode="auto">
          <a:xfrm>
            <a:off x="5740292" y="4332355"/>
            <a:ext cx="3251307"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a:solidFill>
                  <a:schemeClr val="accent6"/>
                </a:solidFill>
              </a:rPr>
              <a:t>r</a:t>
            </a:r>
            <a:r>
              <a:rPr lang="en-US" altLang="en-US" sz="2000" dirty="0" smtClean="0">
                <a:solidFill>
                  <a:schemeClr val="accent6"/>
                </a:solidFill>
              </a:rPr>
              <a:t>esulting from freq. shift</a:t>
            </a:r>
            <a:endParaRPr lang="en-US" altLang="en-US" sz="2000" dirty="0">
              <a:solidFill>
                <a:schemeClr val="accent6"/>
              </a:solidFill>
            </a:endParaRPr>
          </a:p>
        </p:txBody>
      </p:sp>
      <p:pic>
        <p:nvPicPr>
          <p:cNvPr id="804884"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2360" y="5110806"/>
            <a:ext cx="4317946" cy="674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17"/>
          <p:cNvSpPr>
            <a:spLocks noChangeArrowheads="1"/>
          </p:cNvSpPr>
          <p:nvPr/>
        </p:nvSpPr>
        <p:spPr bwMode="auto">
          <a:xfrm>
            <a:off x="345331" y="5201035"/>
            <a:ext cx="3883043"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b="1" i="1" u="sng" dirty="0" smtClean="0">
                <a:solidFill>
                  <a:schemeClr val="accent6"/>
                </a:solidFill>
              </a:rPr>
              <a:t>Nonlocal</a:t>
            </a:r>
            <a:r>
              <a:rPr lang="en-US" altLang="en-US" sz="2000" dirty="0" smtClean="0">
                <a:solidFill>
                  <a:schemeClr val="accent6"/>
                </a:solidFill>
              </a:rPr>
              <a:t>  nonlinear shift:</a:t>
            </a:r>
            <a:endParaRPr lang="en-US" altLang="en-US" sz="2000" dirty="0">
              <a:solidFill>
                <a:schemeClr val="accent6"/>
              </a:solidFill>
            </a:endParaRPr>
          </a:p>
        </p:txBody>
      </p:sp>
      <p:sp>
        <p:nvSpPr>
          <p:cNvPr id="40" name="Rectangle 17"/>
          <p:cNvSpPr>
            <a:spLocks noChangeArrowheads="1"/>
          </p:cNvSpPr>
          <p:nvPr/>
        </p:nvSpPr>
        <p:spPr bwMode="auto">
          <a:xfrm>
            <a:off x="314851" y="5795395"/>
            <a:ext cx="4546709"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b="1" i="1" u="sng" dirty="0" smtClean="0">
                <a:solidFill>
                  <a:schemeClr val="accent6"/>
                </a:solidFill>
              </a:rPr>
              <a:t>Nonlocal</a:t>
            </a:r>
            <a:r>
              <a:rPr lang="en-US" altLang="en-US" sz="2000" dirty="0" smtClean="0">
                <a:solidFill>
                  <a:schemeClr val="accent6"/>
                </a:solidFill>
              </a:rPr>
              <a:t>  + </a:t>
            </a:r>
            <a:r>
              <a:rPr lang="en-US" altLang="en-US" sz="2000" b="1" i="1" u="sng" dirty="0" smtClean="0">
                <a:solidFill>
                  <a:schemeClr val="accent6"/>
                </a:solidFill>
              </a:rPr>
              <a:t>nonlinear</a:t>
            </a:r>
            <a:r>
              <a:rPr lang="en-US" altLang="en-US" sz="2000" dirty="0" smtClean="0">
                <a:solidFill>
                  <a:schemeClr val="accent6"/>
                </a:solidFill>
              </a:rPr>
              <a:t>  dispersion</a:t>
            </a:r>
            <a:endParaRPr lang="en-US" altLang="en-US" sz="2000" dirty="0">
              <a:solidFill>
                <a:schemeClr val="accent6"/>
              </a:solidFill>
            </a:endParaRPr>
          </a:p>
        </p:txBody>
      </p:sp>
      <p:grpSp>
        <p:nvGrpSpPr>
          <p:cNvPr id="10" name="Group 9"/>
          <p:cNvGrpSpPr/>
          <p:nvPr/>
        </p:nvGrpSpPr>
        <p:grpSpPr>
          <a:xfrm>
            <a:off x="4654528" y="5749675"/>
            <a:ext cx="3224410" cy="479292"/>
            <a:chOff x="4654528" y="5871595"/>
            <a:chExt cx="3224410" cy="479292"/>
          </a:xfrm>
        </p:grpSpPr>
        <p:grpSp>
          <p:nvGrpSpPr>
            <p:cNvPr id="41" name="Group 40"/>
            <p:cNvGrpSpPr/>
            <p:nvPr/>
          </p:nvGrpSpPr>
          <p:grpSpPr>
            <a:xfrm>
              <a:off x="4654528" y="5871595"/>
              <a:ext cx="3224410" cy="479292"/>
              <a:chOff x="5182170" y="1704791"/>
              <a:chExt cx="3224410" cy="479292"/>
            </a:xfrm>
          </p:grpSpPr>
          <p:pic>
            <p:nvPicPr>
              <p:cNvPr id="4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8324" y="1708518"/>
                <a:ext cx="16430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6093" y="1722120"/>
                <a:ext cx="825934"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3591" y="1704791"/>
                <a:ext cx="632989" cy="46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5" name="Object 44"/>
              <p:cNvGraphicFramePr>
                <a:graphicFrameLocks noChangeAspect="1"/>
              </p:cNvGraphicFramePr>
              <p:nvPr>
                <p:extLst>
                  <p:ext uri="{D42A27DB-BD31-4B8C-83A1-F6EECF244321}">
                    <p14:modId xmlns:p14="http://schemas.microsoft.com/office/powerpoint/2010/main" val="4191461014"/>
                  </p:ext>
                </p:extLst>
              </p:nvPr>
            </p:nvGraphicFramePr>
            <p:xfrm>
              <a:off x="5182170" y="1783080"/>
              <a:ext cx="232844" cy="293211"/>
            </p:xfrm>
            <a:graphic>
              <a:graphicData uri="http://schemas.openxmlformats.org/presentationml/2006/ole">
                <mc:AlternateContent xmlns:mc="http://schemas.openxmlformats.org/markup-compatibility/2006">
                  <mc:Choice xmlns:v="urn:schemas-microsoft-com:vml" Requires="v">
                    <p:oleObj spid="_x0000_s817313" name="משוואה" r:id="rId12" imgW="139680" imgH="139680" progId="Equation.3">
                      <p:embed/>
                    </p:oleObj>
                  </mc:Choice>
                  <mc:Fallback>
                    <p:oleObj name="משוואה" r:id="rId12" imgW="139680" imgH="139680" progId="Equation.3">
                      <p:embed/>
                      <p:pic>
                        <p:nvPicPr>
                          <p:cNvPr id="0" name=""/>
                          <p:cNvPicPr>
                            <a:picLocks noChangeAspect="1" noChangeArrowheads="1"/>
                          </p:cNvPicPr>
                          <p:nvPr/>
                        </p:nvPicPr>
                        <p:blipFill>
                          <a:blip r:embed="rId10"/>
                          <a:srcRect/>
                          <a:stretch>
                            <a:fillRect/>
                          </a:stretch>
                        </p:blipFill>
                        <p:spPr bwMode="auto">
                          <a:xfrm>
                            <a:off x="5182170" y="1783080"/>
                            <a:ext cx="232844" cy="293211"/>
                          </a:xfrm>
                          <a:prstGeom prst="rect">
                            <a:avLst/>
                          </a:prstGeom>
                          <a:solidFill>
                            <a:schemeClr val="bg1"/>
                          </a:solidFill>
                          <a:ln>
                            <a:noFill/>
                          </a:ln>
                        </p:spPr>
                      </p:pic>
                    </p:oleObj>
                  </mc:Fallback>
                </mc:AlternateContent>
              </a:graphicData>
            </a:graphic>
          </p:graphicFrame>
        </p:grpSp>
        <p:sp>
          <p:nvSpPr>
            <p:cNvPr id="8" name="Rectangle 7"/>
            <p:cNvSpPr/>
            <p:nvPr/>
          </p:nvSpPr>
          <p:spPr bwMode="auto">
            <a:xfrm>
              <a:off x="4654962" y="5917315"/>
              <a:ext cx="1039610" cy="4108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47" name="Rectangle 46"/>
            <p:cNvSpPr/>
            <p:nvPr/>
          </p:nvSpPr>
          <p:spPr bwMode="auto">
            <a:xfrm>
              <a:off x="6217011" y="5932555"/>
              <a:ext cx="126734" cy="4108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sp>
        <p:nvSpPr>
          <p:cNvPr id="49" name="Rectangle 17"/>
          <p:cNvSpPr>
            <a:spLocks noChangeArrowheads="1"/>
          </p:cNvSpPr>
          <p:nvPr/>
        </p:nvSpPr>
        <p:spPr bwMode="auto">
          <a:xfrm>
            <a:off x="2101378" y="6310034"/>
            <a:ext cx="4620040"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b="1" dirty="0" smtClean="0">
                <a:solidFill>
                  <a:schemeClr val="accent5">
                    <a:lumMod val="50000"/>
                  </a:schemeClr>
                </a:solidFill>
                <a:sym typeface="Wingdings" panose="05000000000000000000" pitchFamily="2" charset="2"/>
              </a:rPr>
              <a:t> New regime of nonlinear optics!</a:t>
            </a:r>
            <a:endParaRPr lang="en-US" altLang="en-US" sz="2000" b="1" dirty="0">
              <a:solidFill>
                <a:schemeClr val="accent5">
                  <a:lumMod val="50000"/>
                </a:schemeClr>
              </a:solidFill>
            </a:endParaRPr>
          </a:p>
        </p:txBody>
      </p:sp>
      <p:grpSp>
        <p:nvGrpSpPr>
          <p:cNvPr id="5" name="Group 4"/>
          <p:cNvGrpSpPr/>
          <p:nvPr/>
        </p:nvGrpSpPr>
        <p:grpSpPr>
          <a:xfrm>
            <a:off x="1232007" y="1798340"/>
            <a:ext cx="4336273" cy="461974"/>
            <a:chOff x="58527" y="1798340"/>
            <a:chExt cx="4336273" cy="461974"/>
          </a:xfrm>
        </p:grpSpPr>
        <p:pic>
          <p:nvPicPr>
            <p:cNvPr id="804882"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3874" y="1816466"/>
              <a:ext cx="3300926" cy="432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8256" name="Picture 8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527" y="1798340"/>
              <a:ext cx="939347" cy="46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6801889" y="6346160"/>
            <a:ext cx="2342111" cy="338554"/>
          </a:xfrm>
          <a:prstGeom prst="rect">
            <a:avLst/>
          </a:prstGeom>
          <a:noFill/>
        </p:spPr>
        <p:txBody>
          <a:bodyPr wrap="square" rtlCol="0">
            <a:spAutoFit/>
          </a:bodyPr>
          <a:lstStyle/>
          <a:p>
            <a:r>
              <a:rPr lang="en-US" sz="1600" dirty="0" err="1">
                <a:cs typeface="Tahoma" pitchFamily="34" charset="0"/>
              </a:rPr>
              <a:t>Optica</a:t>
            </a:r>
            <a:r>
              <a:rPr lang="en-US" sz="1600" dirty="0">
                <a:cs typeface="Tahoma" pitchFamily="34" charset="0"/>
              </a:rPr>
              <a:t> </a:t>
            </a:r>
            <a:r>
              <a:rPr lang="en-US" sz="1600" b="1" dirty="0">
                <a:cs typeface="Tahoma" pitchFamily="34" charset="0"/>
              </a:rPr>
              <a:t>3</a:t>
            </a:r>
            <a:r>
              <a:rPr lang="en-US" sz="1600" dirty="0">
                <a:cs typeface="Tahoma" pitchFamily="34" charset="0"/>
              </a:rPr>
              <a:t>, 725 (2016</a:t>
            </a:r>
            <a:r>
              <a:rPr lang="en-US" sz="1600" dirty="0" smtClean="0">
                <a:cs typeface="Tahoma" pitchFamily="34" charset="0"/>
              </a:rPr>
              <a:t>)</a:t>
            </a:r>
            <a:endParaRPr lang="en-US" sz="1600" dirty="0"/>
          </a:p>
        </p:txBody>
      </p:sp>
    </p:spTree>
    <p:extLst>
      <p:ext uri="{BB962C8B-B14F-4D97-AF65-F5344CB8AC3E}">
        <p14:creationId xmlns:p14="http://schemas.microsoft.com/office/powerpoint/2010/main" val="343313673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1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84" y="3533422"/>
            <a:ext cx="73437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4"/>
          <p:cNvSpPr>
            <a:spLocks noChangeArrowheads="1"/>
          </p:cNvSpPr>
          <p:nvPr/>
        </p:nvSpPr>
        <p:spPr bwMode="auto">
          <a:xfrm>
            <a:off x="336184" y="288874"/>
            <a:ext cx="7784382"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Origin of nonlinear dispersion</a:t>
            </a:r>
            <a:endParaRPr lang="en-US" sz="3000" dirty="0">
              <a:solidFill>
                <a:schemeClr val="bg1"/>
              </a:solidFill>
              <a:cs typeface="Arial" pitchFamily="34" charset="0"/>
            </a:endParaRPr>
          </a:p>
        </p:txBody>
      </p:sp>
      <p:pic>
        <p:nvPicPr>
          <p:cNvPr id="8110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044" y="2372800"/>
            <a:ext cx="1781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3171" y="2465773"/>
            <a:ext cx="193357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7"/>
          <p:cNvSpPr>
            <a:spLocks noChangeArrowheads="1"/>
          </p:cNvSpPr>
          <p:nvPr/>
        </p:nvSpPr>
        <p:spPr bwMode="auto">
          <a:xfrm>
            <a:off x="258389" y="3083330"/>
            <a:ext cx="7206088"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6"/>
                </a:solidFill>
                <a:sym typeface="Wingdings" panose="05000000000000000000" pitchFamily="2" charset="2"/>
              </a:rPr>
              <a:t>Quadratic dispersion of probe appears for </a:t>
            </a:r>
            <a:endParaRPr lang="en-US" altLang="en-US" sz="2000" dirty="0">
              <a:solidFill>
                <a:schemeClr val="accent6"/>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94146119"/>
              </p:ext>
            </p:extLst>
          </p:nvPr>
        </p:nvGraphicFramePr>
        <p:xfrm>
          <a:off x="5153710" y="3140712"/>
          <a:ext cx="1173163" cy="396875"/>
        </p:xfrm>
        <a:graphic>
          <a:graphicData uri="http://schemas.openxmlformats.org/presentationml/2006/ole">
            <mc:AlternateContent xmlns:mc="http://schemas.openxmlformats.org/markup-compatibility/2006">
              <mc:Choice xmlns:v="urn:schemas-microsoft-com:vml" Requires="v">
                <p:oleObj spid="_x0000_s827480" name="משוואה" r:id="rId7" imgW="507960" imgH="228600" progId="Equation.3">
                  <p:embed/>
                </p:oleObj>
              </mc:Choice>
              <mc:Fallback>
                <p:oleObj name="משוואה" r:id="rId7" imgW="507960" imgH="228600" progId="Equation.3">
                  <p:embed/>
                  <p:pic>
                    <p:nvPicPr>
                      <p:cNvPr id="0" name=""/>
                      <p:cNvPicPr>
                        <a:picLocks noChangeAspect="1" noChangeArrowheads="1"/>
                      </p:cNvPicPr>
                      <p:nvPr/>
                    </p:nvPicPr>
                    <p:blipFill>
                      <a:blip r:embed="rId8"/>
                      <a:srcRect/>
                      <a:stretch>
                        <a:fillRect/>
                      </a:stretch>
                    </p:blipFill>
                    <p:spPr bwMode="auto">
                      <a:xfrm>
                        <a:off x="5153710" y="3140712"/>
                        <a:ext cx="1173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389" y="1377400"/>
            <a:ext cx="2240971" cy="612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4801170" y="1470727"/>
            <a:ext cx="3224410" cy="479292"/>
            <a:chOff x="5182170" y="1704791"/>
            <a:chExt cx="3224410" cy="479292"/>
          </a:xfrm>
        </p:grpSpPr>
        <p:pic>
          <p:nvPicPr>
            <p:cNvPr id="1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8324" y="1708518"/>
              <a:ext cx="16430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6093" y="1722120"/>
              <a:ext cx="825934"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3591" y="1704791"/>
              <a:ext cx="632989" cy="46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0" name="Object 19"/>
            <p:cNvGraphicFramePr>
              <a:graphicFrameLocks noChangeAspect="1"/>
            </p:cNvGraphicFramePr>
            <p:nvPr>
              <p:extLst>
                <p:ext uri="{D42A27DB-BD31-4B8C-83A1-F6EECF244321}">
                  <p14:modId xmlns:p14="http://schemas.microsoft.com/office/powerpoint/2010/main" val="91261596"/>
                </p:ext>
              </p:extLst>
            </p:nvPr>
          </p:nvGraphicFramePr>
          <p:xfrm>
            <a:off x="5182170" y="1783080"/>
            <a:ext cx="232844" cy="293211"/>
          </p:xfrm>
          <a:graphic>
            <a:graphicData uri="http://schemas.openxmlformats.org/presentationml/2006/ole">
              <mc:AlternateContent xmlns:mc="http://schemas.openxmlformats.org/markup-compatibility/2006">
                <mc:Choice xmlns:v="urn:schemas-microsoft-com:vml" Requires="v">
                  <p:oleObj spid="_x0000_s827481" name="משוואה" r:id="rId13" imgW="139680" imgH="139680" progId="Equation.3">
                    <p:embed/>
                  </p:oleObj>
                </mc:Choice>
                <mc:Fallback>
                  <p:oleObj name="משוואה" r:id="rId13" imgW="139680" imgH="139680" progId="Equation.3">
                    <p:embed/>
                    <p:pic>
                      <p:nvPicPr>
                        <p:cNvPr id="0" name=""/>
                        <p:cNvPicPr>
                          <a:picLocks noChangeAspect="1" noChangeArrowheads="1"/>
                        </p:cNvPicPr>
                        <p:nvPr/>
                      </p:nvPicPr>
                      <p:blipFill>
                        <a:blip r:embed="rId14"/>
                        <a:srcRect/>
                        <a:stretch>
                          <a:fillRect/>
                        </a:stretch>
                      </p:blipFill>
                      <p:spPr bwMode="auto">
                        <a:xfrm>
                          <a:off x="5182170" y="1783080"/>
                          <a:ext cx="232844" cy="293211"/>
                        </a:xfrm>
                        <a:prstGeom prst="rect">
                          <a:avLst/>
                        </a:prstGeom>
                        <a:solidFill>
                          <a:schemeClr val="bg1"/>
                        </a:solidFill>
                        <a:ln>
                          <a:noFill/>
                        </a:ln>
                      </p:spPr>
                    </p:pic>
                  </p:oleObj>
                </mc:Fallback>
              </mc:AlternateContent>
            </a:graphicData>
          </a:graphic>
        </p:graphicFrame>
      </p:grpSp>
      <p:sp>
        <p:nvSpPr>
          <p:cNvPr id="22" name="Rectangle 17"/>
          <p:cNvSpPr>
            <a:spLocks noChangeArrowheads="1"/>
          </p:cNvSpPr>
          <p:nvPr/>
        </p:nvSpPr>
        <p:spPr bwMode="auto">
          <a:xfrm>
            <a:off x="2703386" y="1499021"/>
            <a:ext cx="1986387"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a:t>f</a:t>
            </a:r>
            <a:r>
              <a:rPr lang="en-US" altLang="en-US" sz="2000" dirty="0" smtClean="0"/>
              <a:t>requency shift</a:t>
            </a:r>
            <a:endParaRPr lang="en-US" altLang="en-US" sz="2000" dirty="0"/>
          </a:p>
        </p:txBody>
      </p:sp>
      <p:sp>
        <p:nvSpPr>
          <p:cNvPr id="24" name="Rectangle 17"/>
          <p:cNvSpPr>
            <a:spLocks noChangeArrowheads="1"/>
          </p:cNvSpPr>
          <p:nvPr/>
        </p:nvSpPr>
        <p:spPr bwMode="auto">
          <a:xfrm>
            <a:off x="336184" y="2342320"/>
            <a:ext cx="3251307"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6"/>
                </a:solidFill>
                <a:sym typeface="Wingdings" panose="05000000000000000000" pitchFamily="2" charset="2"/>
              </a:rPr>
              <a:t> </a:t>
            </a:r>
            <a:r>
              <a:rPr lang="en-US" altLang="en-US" sz="2000" dirty="0" smtClean="0">
                <a:solidFill>
                  <a:schemeClr val="accent6"/>
                </a:solidFill>
              </a:rPr>
              <a:t>resulting from freq. shift</a:t>
            </a:r>
            <a:endParaRPr lang="en-US" altLang="en-US" sz="2000" dirty="0">
              <a:solidFill>
                <a:schemeClr val="accent6"/>
              </a:solidFill>
            </a:endParaRPr>
          </a:p>
        </p:txBody>
      </p:sp>
      <p:sp>
        <p:nvSpPr>
          <p:cNvPr id="21" name="Oval 20"/>
          <p:cNvSpPr/>
          <p:nvPr/>
        </p:nvSpPr>
        <p:spPr bwMode="auto">
          <a:xfrm>
            <a:off x="4679336" y="1348613"/>
            <a:ext cx="3595983" cy="754433"/>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23" name="Rectangle 201"/>
          <p:cNvSpPr>
            <a:spLocks noChangeArrowheads="1"/>
          </p:cNvSpPr>
          <p:nvPr/>
        </p:nvSpPr>
        <p:spPr bwMode="auto">
          <a:xfrm>
            <a:off x="6004560" y="-14288"/>
            <a:ext cx="3495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a:solidFill>
                  <a:schemeClr val="bg1"/>
                </a:solidFill>
                <a:cs typeface="Arial" pitchFamily="34" charset="0"/>
              </a:rPr>
              <a:t>3</a:t>
            </a:r>
            <a:r>
              <a:rPr lang="en-US" sz="2000" b="1" dirty="0" smtClean="0">
                <a:solidFill>
                  <a:schemeClr val="bg1"/>
                </a:solidFill>
                <a:cs typeface="Arial" pitchFamily="34" charset="0"/>
              </a:rPr>
              <a:t>. Highly nonlocal NLO</a:t>
            </a:r>
            <a:endParaRPr lang="en-US" sz="2000" b="1" dirty="0">
              <a:solidFill>
                <a:schemeClr val="bg1"/>
              </a:solidFill>
              <a:cs typeface="Arial" pitchFamily="34" charset="0"/>
            </a:endParaRPr>
          </a:p>
        </p:txBody>
      </p:sp>
    </p:spTree>
    <p:extLst>
      <p:ext uri="{BB962C8B-B14F-4D97-AF65-F5344CB8AC3E}">
        <p14:creationId xmlns:p14="http://schemas.microsoft.com/office/powerpoint/2010/main" val="374479086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4"/>
          <p:cNvSpPr>
            <a:spLocks noChangeArrowheads="1"/>
          </p:cNvSpPr>
          <p:nvPr/>
        </p:nvSpPr>
        <p:spPr bwMode="auto">
          <a:xfrm>
            <a:off x="336184" y="365074"/>
            <a:ext cx="7784382"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Predictions (1): optical </a:t>
            </a:r>
            <a:r>
              <a:rPr lang="en-US" sz="3000" dirty="0" err="1" smtClean="0">
                <a:solidFill>
                  <a:schemeClr val="bg1"/>
                </a:solidFill>
                <a:cs typeface="Arial" pitchFamily="34" charset="0"/>
              </a:rPr>
              <a:t>roton</a:t>
            </a:r>
            <a:endParaRPr lang="en-US" sz="3000" dirty="0">
              <a:solidFill>
                <a:schemeClr val="bg1"/>
              </a:solidFill>
              <a:cs typeface="Arial" pitchFamily="34" charset="0"/>
            </a:endParaRPr>
          </a:p>
        </p:txBody>
      </p:sp>
      <p:sp>
        <p:nvSpPr>
          <p:cNvPr id="63" name="Rectangle 201"/>
          <p:cNvSpPr>
            <a:spLocks noChangeArrowheads="1"/>
          </p:cNvSpPr>
          <p:nvPr/>
        </p:nvSpPr>
        <p:spPr bwMode="auto">
          <a:xfrm>
            <a:off x="6004560" y="-14288"/>
            <a:ext cx="3495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a:solidFill>
                  <a:schemeClr val="bg1"/>
                </a:solidFill>
                <a:cs typeface="Arial" pitchFamily="34" charset="0"/>
              </a:rPr>
              <a:t>3</a:t>
            </a:r>
            <a:r>
              <a:rPr lang="en-US" sz="2000" b="1" dirty="0" smtClean="0">
                <a:solidFill>
                  <a:schemeClr val="bg1"/>
                </a:solidFill>
                <a:cs typeface="Arial" pitchFamily="34" charset="0"/>
              </a:rPr>
              <a:t>. Highly nonlocal NLO</a:t>
            </a:r>
            <a:endParaRPr lang="en-US" sz="2000" b="1" dirty="0">
              <a:solidFill>
                <a:schemeClr val="bg1"/>
              </a:solidFill>
              <a:cs typeface="Arial"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120058369"/>
              </p:ext>
            </p:extLst>
          </p:nvPr>
        </p:nvGraphicFramePr>
        <p:xfrm>
          <a:off x="282575" y="1890713"/>
          <a:ext cx="4011613" cy="644525"/>
        </p:xfrm>
        <a:graphic>
          <a:graphicData uri="http://schemas.openxmlformats.org/presentationml/2006/ole">
            <mc:AlternateContent xmlns:mc="http://schemas.openxmlformats.org/markup-compatibility/2006">
              <mc:Choice xmlns:v="urn:schemas-microsoft-com:vml" Requires="v">
                <p:oleObj spid="_x0000_s818810" name="משוואה" r:id="rId4" imgW="1968480" imgH="393480" progId="Equation.3">
                  <p:embed/>
                </p:oleObj>
              </mc:Choice>
              <mc:Fallback>
                <p:oleObj name="משוואה" r:id="rId4" imgW="1968480" imgH="393480" progId="Equation.3">
                  <p:embed/>
                  <p:pic>
                    <p:nvPicPr>
                      <p:cNvPr id="0" name=""/>
                      <p:cNvPicPr>
                        <a:picLocks noChangeAspect="1" noChangeArrowheads="1"/>
                      </p:cNvPicPr>
                      <p:nvPr/>
                    </p:nvPicPr>
                    <p:blipFill>
                      <a:blip r:embed="rId5"/>
                      <a:srcRect/>
                      <a:stretch>
                        <a:fillRect/>
                      </a:stretch>
                    </p:blipFill>
                    <p:spPr bwMode="auto">
                      <a:xfrm>
                        <a:off x="282575" y="1890713"/>
                        <a:ext cx="4011613" cy="644525"/>
                      </a:xfrm>
                      <a:prstGeom prst="rect">
                        <a:avLst/>
                      </a:prstGeom>
                      <a:noFill/>
                      <a:ln w="9525">
                        <a:noFill/>
                        <a:miter lim="800000"/>
                        <a:headEnd/>
                        <a:tailEnd/>
                      </a:ln>
                    </p:spPr>
                  </p:pic>
                </p:oleObj>
              </mc:Fallback>
            </mc:AlternateContent>
          </a:graphicData>
        </a:graphic>
      </p:graphicFrame>
      <p:grpSp>
        <p:nvGrpSpPr>
          <p:cNvPr id="12" name="Group 11"/>
          <p:cNvGrpSpPr/>
          <p:nvPr/>
        </p:nvGrpSpPr>
        <p:grpSpPr>
          <a:xfrm>
            <a:off x="6589483" y="1509481"/>
            <a:ext cx="2540002" cy="1172059"/>
            <a:chOff x="6411647" y="3278182"/>
            <a:chExt cx="2253576" cy="1051000"/>
          </a:xfrm>
        </p:grpSpPr>
        <p:pic>
          <p:nvPicPr>
            <p:cNvPr id="13" name="Picture 4" descr="http://www.google.com/url?sa=i&amp;source=images&amp;cd=&amp;docid=AoQuIHCOV9oK8M&amp;tbnid=Nb8NxXXBBQtJsM:&amp;ved=0CAUQjBw&amp;url=http%3A%2F%2Fehs.ucsc.edu%2Fprograms%2Fimages%2Flaser-icon.jpg&amp;ei=O9fGUumSKISr4AT4w4HABA&amp;psig=AFQjCNFdJRIH6o5DdOSE90xSBGcx0EiFJQ&amp;ust=13888493396954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677665">
              <a:off x="6411647" y="3889576"/>
              <a:ext cx="649259" cy="35809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933224" y="3278182"/>
              <a:ext cx="1731999" cy="1051000"/>
              <a:chOff x="1521520" y="3106992"/>
              <a:chExt cx="3464363" cy="1764999"/>
            </a:xfrm>
          </p:grpSpPr>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1520" y="3106992"/>
                <a:ext cx="3464363" cy="176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a:spLocks noChangeArrowheads="1"/>
              </p:cNvSpPr>
              <p:nvPr/>
            </p:nvSpPr>
            <p:spPr bwMode="auto">
              <a:xfrm flipH="1">
                <a:off x="2506528" y="3726619"/>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17" name="Oval 16"/>
              <p:cNvSpPr>
                <a:spLocks noChangeArrowheads="1"/>
              </p:cNvSpPr>
              <p:nvPr/>
            </p:nvSpPr>
            <p:spPr bwMode="auto">
              <a:xfrm flipH="1">
                <a:off x="3218344" y="3567037"/>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18" name="Oval 17"/>
              <p:cNvSpPr>
                <a:spLocks noChangeArrowheads="1"/>
              </p:cNvSpPr>
              <p:nvPr/>
            </p:nvSpPr>
            <p:spPr bwMode="auto">
              <a:xfrm flipH="1">
                <a:off x="3553630" y="3504277"/>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19" name="Oval 18"/>
              <p:cNvSpPr>
                <a:spLocks noChangeArrowheads="1"/>
              </p:cNvSpPr>
              <p:nvPr/>
            </p:nvSpPr>
            <p:spPr bwMode="auto">
              <a:xfrm flipH="1">
                <a:off x="2142544" y="3792955"/>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20" name="Oval 19"/>
              <p:cNvSpPr>
                <a:spLocks noChangeArrowheads="1"/>
              </p:cNvSpPr>
              <p:nvPr/>
            </p:nvSpPr>
            <p:spPr bwMode="auto">
              <a:xfrm flipH="1">
                <a:off x="2692990" y="3687163"/>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grpSp>
      </p:grpSp>
      <p:sp>
        <p:nvSpPr>
          <p:cNvPr id="21" name="Rectangle 17"/>
          <p:cNvSpPr>
            <a:spLocks noChangeArrowheads="1"/>
          </p:cNvSpPr>
          <p:nvPr/>
        </p:nvSpPr>
        <p:spPr bwMode="auto">
          <a:xfrm>
            <a:off x="246272" y="1421515"/>
            <a:ext cx="7114831"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6"/>
                </a:solidFill>
              </a:rPr>
              <a:t>Long-range interaction via </a:t>
            </a:r>
            <a:r>
              <a:rPr lang="en-US" altLang="en-US" sz="2000" dirty="0" err="1" smtClean="0">
                <a:solidFill>
                  <a:schemeClr val="accent6"/>
                </a:solidFill>
              </a:rPr>
              <a:t>nano</a:t>
            </a:r>
            <a:r>
              <a:rPr lang="en-US" altLang="en-US" sz="2000" dirty="0" smtClean="0">
                <a:solidFill>
                  <a:schemeClr val="accent6"/>
                </a:solidFill>
              </a:rPr>
              <a:t>-waveguide + grating:</a:t>
            </a:r>
            <a:endParaRPr lang="en-US" altLang="en-US" sz="2000" dirty="0">
              <a:solidFill>
                <a:schemeClr val="accent6"/>
              </a:solidFill>
            </a:endParaRPr>
          </a:p>
        </p:txBody>
      </p:sp>
      <p:sp>
        <p:nvSpPr>
          <p:cNvPr id="22" name="Rectangle 17"/>
          <p:cNvSpPr>
            <a:spLocks noChangeArrowheads="1"/>
          </p:cNvSpPr>
          <p:nvPr/>
        </p:nvSpPr>
        <p:spPr bwMode="auto">
          <a:xfrm>
            <a:off x="200552" y="2777875"/>
            <a:ext cx="7700561"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6"/>
                </a:solidFill>
              </a:rPr>
              <a:t>Dispersion relation of wave excitations about a CW (</a:t>
            </a:r>
            <a:r>
              <a:rPr lang="en-US" altLang="en-US" sz="2000" dirty="0" err="1" smtClean="0">
                <a:solidFill>
                  <a:schemeClr val="accent6"/>
                </a:solidFill>
              </a:rPr>
              <a:t>Bogoliubov</a:t>
            </a:r>
            <a:r>
              <a:rPr lang="en-US" altLang="en-US" sz="2000" dirty="0" smtClean="0">
                <a:solidFill>
                  <a:schemeClr val="accent6"/>
                </a:solidFill>
              </a:rPr>
              <a:t>):</a:t>
            </a:r>
            <a:endParaRPr lang="en-US" altLang="en-US" sz="2000" dirty="0">
              <a:solidFill>
                <a:schemeClr val="accent6"/>
              </a:solidFill>
            </a:endParaRPr>
          </a:p>
        </p:txBody>
      </p:sp>
      <p:pic>
        <p:nvPicPr>
          <p:cNvPr id="80794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1" y="3278744"/>
            <a:ext cx="2926079" cy="5769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982399095"/>
              </p:ext>
            </p:extLst>
          </p:nvPr>
        </p:nvGraphicFramePr>
        <p:xfrm>
          <a:off x="3813887" y="3237228"/>
          <a:ext cx="741362" cy="450850"/>
        </p:xfrm>
        <a:graphic>
          <a:graphicData uri="http://schemas.openxmlformats.org/presentationml/2006/ole">
            <mc:AlternateContent xmlns:mc="http://schemas.openxmlformats.org/markup-compatibility/2006">
              <mc:Choice xmlns:v="urn:schemas-microsoft-com:vml" Requires="v">
                <p:oleObj spid="_x0000_s818811" name="משוואה" r:id="rId9" imgW="317160" imgH="241200" progId="Equation.3">
                  <p:embed/>
                </p:oleObj>
              </mc:Choice>
              <mc:Fallback>
                <p:oleObj name="משוואה" r:id="rId9" imgW="317160" imgH="241200" progId="Equation.3">
                  <p:embed/>
                  <p:pic>
                    <p:nvPicPr>
                      <p:cNvPr id="0" name=""/>
                      <p:cNvPicPr>
                        <a:picLocks noChangeAspect="1" noChangeArrowheads="1"/>
                      </p:cNvPicPr>
                      <p:nvPr/>
                    </p:nvPicPr>
                    <p:blipFill>
                      <a:blip r:embed="rId10"/>
                      <a:srcRect/>
                      <a:stretch>
                        <a:fillRect/>
                      </a:stretch>
                    </p:blipFill>
                    <p:spPr bwMode="auto">
                      <a:xfrm>
                        <a:off x="3813887" y="3237228"/>
                        <a:ext cx="7413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Rectangle 17"/>
          <p:cNvSpPr>
            <a:spLocks noChangeArrowheads="1"/>
          </p:cNvSpPr>
          <p:nvPr/>
        </p:nvSpPr>
        <p:spPr bwMode="auto">
          <a:xfrm>
            <a:off x="4480559" y="3280793"/>
            <a:ext cx="3348135"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800" dirty="0" smtClean="0"/>
              <a:t>Photon density of CW </a:t>
            </a:r>
            <a:endParaRPr lang="en-US" altLang="en-US" sz="1800" dirty="0"/>
          </a:p>
        </p:txBody>
      </p:sp>
      <p:grpSp>
        <p:nvGrpSpPr>
          <p:cNvPr id="24" name="Group 23"/>
          <p:cNvGrpSpPr/>
          <p:nvPr/>
        </p:nvGrpSpPr>
        <p:grpSpPr>
          <a:xfrm>
            <a:off x="3809999" y="3555112"/>
            <a:ext cx="5212544" cy="517487"/>
            <a:chOff x="3809999" y="3616072"/>
            <a:chExt cx="5212544" cy="517487"/>
          </a:xfrm>
        </p:grpSpPr>
        <p:pic>
          <p:nvPicPr>
            <p:cNvPr id="80794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23637" y="3616072"/>
              <a:ext cx="2998906" cy="48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17"/>
            <p:cNvSpPr>
              <a:spLocks noChangeArrowheads="1"/>
            </p:cNvSpPr>
            <p:nvPr/>
          </p:nvSpPr>
          <p:spPr bwMode="auto">
            <a:xfrm>
              <a:off x="3809999" y="3722753"/>
              <a:ext cx="3551103"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800" dirty="0" smtClean="0"/>
                <a:t>quadratic dispersion:</a:t>
              </a:r>
              <a:endParaRPr lang="en-US" altLang="en-US" sz="1800" dirty="0"/>
            </a:p>
          </p:txBody>
        </p:sp>
      </p:grpSp>
      <p:graphicFrame>
        <p:nvGraphicFramePr>
          <p:cNvPr id="3" name="Object 2"/>
          <p:cNvGraphicFramePr>
            <a:graphicFrameLocks noChangeAspect="1"/>
          </p:cNvGraphicFramePr>
          <p:nvPr>
            <p:extLst>
              <p:ext uri="{D42A27DB-BD31-4B8C-83A1-F6EECF244321}">
                <p14:modId xmlns:p14="http://schemas.microsoft.com/office/powerpoint/2010/main" val="3228415375"/>
              </p:ext>
            </p:extLst>
          </p:nvPr>
        </p:nvGraphicFramePr>
        <p:xfrm>
          <a:off x="7162239" y="3288076"/>
          <a:ext cx="1844039" cy="349328"/>
        </p:xfrm>
        <a:graphic>
          <a:graphicData uri="http://schemas.openxmlformats.org/presentationml/2006/ole">
            <mc:AlternateContent xmlns:mc="http://schemas.openxmlformats.org/markup-compatibility/2006">
              <mc:Choice xmlns:v="urn:schemas-microsoft-com:vml" Requires="v">
                <p:oleObj spid="_x0000_s818812" name="משוואה" r:id="rId12" imgW="965160" imgH="228600" progId="Equation.3">
                  <p:embed/>
                </p:oleObj>
              </mc:Choice>
              <mc:Fallback>
                <p:oleObj name="משוואה" r:id="rId12" imgW="965160" imgH="228600" progId="Equation.3">
                  <p:embed/>
                  <p:pic>
                    <p:nvPicPr>
                      <p:cNvPr id="0" name=""/>
                      <p:cNvPicPr>
                        <a:picLocks noChangeAspect="1" noChangeArrowheads="1"/>
                      </p:cNvPicPr>
                      <p:nvPr/>
                    </p:nvPicPr>
                    <p:blipFill>
                      <a:blip r:embed="rId13"/>
                      <a:srcRect/>
                      <a:stretch>
                        <a:fillRect/>
                      </a:stretch>
                    </p:blipFill>
                    <p:spPr bwMode="auto">
                      <a:xfrm>
                        <a:off x="7162239" y="3288076"/>
                        <a:ext cx="1844039" cy="349328"/>
                      </a:xfrm>
                      <a:prstGeom prst="rect">
                        <a:avLst/>
                      </a:prstGeom>
                      <a:noFill/>
                      <a:ln>
                        <a:noFill/>
                      </a:ln>
                    </p:spPr>
                  </p:pic>
                </p:oleObj>
              </mc:Fallback>
            </mc:AlternateContent>
          </a:graphicData>
        </a:graphic>
      </p:graphicFrame>
      <p:sp>
        <p:nvSpPr>
          <p:cNvPr id="33" name="Rectangle 17"/>
          <p:cNvSpPr>
            <a:spLocks noChangeArrowheads="1"/>
          </p:cNvSpPr>
          <p:nvPr/>
        </p:nvSpPr>
        <p:spPr bwMode="auto">
          <a:xfrm>
            <a:off x="1107333" y="4158268"/>
            <a:ext cx="1986387" cy="410806"/>
          </a:xfrm>
          <a:prstGeom prst="rect">
            <a:avLst/>
          </a:prstGeom>
          <a:solidFill>
            <a:schemeClr val="bg1"/>
          </a:solidFill>
          <a:ln>
            <a:noFill/>
          </a:ln>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a:solidFill>
                  <a:schemeClr val="accent5">
                    <a:lumMod val="50000"/>
                  </a:schemeClr>
                </a:solidFill>
              </a:rPr>
              <a:t>o</a:t>
            </a:r>
            <a:r>
              <a:rPr lang="en-US" altLang="en-US" sz="2000" dirty="0" smtClean="0">
                <a:solidFill>
                  <a:schemeClr val="accent5">
                    <a:lumMod val="50000"/>
                  </a:schemeClr>
                </a:solidFill>
              </a:rPr>
              <a:t>ptical </a:t>
            </a:r>
            <a:r>
              <a:rPr lang="en-US" altLang="en-US" sz="2000" dirty="0" err="1" smtClean="0">
                <a:solidFill>
                  <a:schemeClr val="accent5">
                    <a:lumMod val="50000"/>
                  </a:schemeClr>
                </a:solidFill>
              </a:rPr>
              <a:t>roton</a:t>
            </a:r>
            <a:endParaRPr lang="en-US" altLang="en-US" sz="2000" dirty="0">
              <a:solidFill>
                <a:schemeClr val="accent5">
                  <a:lumMod val="50000"/>
                </a:schemeClr>
              </a:solidFill>
            </a:endParaRPr>
          </a:p>
        </p:txBody>
      </p:sp>
      <p:sp>
        <p:nvSpPr>
          <p:cNvPr id="34" name="Rectangle 17"/>
          <p:cNvSpPr>
            <a:spLocks noChangeArrowheads="1"/>
          </p:cNvSpPr>
          <p:nvPr/>
        </p:nvSpPr>
        <p:spPr bwMode="auto">
          <a:xfrm>
            <a:off x="6212513" y="4199724"/>
            <a:ext cx="2676159" cy="410806"/>
          </a:xfrm>
          <a:prstGeom prst="rect">
            <a:avLst/>
          </a:prstGeom>
          <a:solidFill>
            <a:schemeClr val="bg1"/>
          </a:solidFill>
          <a:ln>
            <a:noFill/>
          </a:ln>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a:solidFill>
                  <a:schemeClr val="accent5">
                    <a:lumMod val="50000"/>
                  </a:schemeClr>
                </a:solidFill>
              </a:rPr>
              <a:t>o</a:t>
            </a:r>
            <a:r>
              <a:rPr lang="en-US" altLang="en-US" sz="2000" dirty="0" smtClean="0">
                <a:solidFill>
                  <a:schemeClr val="accent5">
                    <a:lumMod val="50000"/>
                  </a:schemeClr>
                </a:solidFill>
              </a:rPr>
              <a:t>ptical “anti-</a:t>
            </a:r>
            <a:r>
              <a:rPr lang="en-US" altLang="en-US" sz="2000" dirty="0" err="1" smtClean="0">
                <a:solidFill>
                  <a:schemeClr val="accent5">
                    <a:lumMod val="50000"/>
                  </a:schemeClr>
                </a:solidFill>
              </a:rPr>
              <a:t>roton</a:t>
            </a:r>
            <a:r>
              <a:rPr lang="en-US" altLang="en-US" sz="2000" dirty="0" smtClean="0">
                <a:solidFill>
                  <a:schemeClr val="accent5">
                    <a:lumMod val="50000"/>
                  </a:schemeClr>
                </a:solidFill>
              </a:rPr>
              <a:t>”</a:t>
            </a:r>
            <a:endParaRPr lang="en-US" altLang="en-US" sz="2000" dirty="0">
              <a:solidFill>
                <a:schemeClr val="accent5">
                  <a:lumMod val="50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950269764"/>
              </p:ext>
            </p:extLst>
          </p:nvPr>
        </p:nvGraphicFramePr>
        <p:xfrm>
          <a:off x="4554154" y="2055263"/>
          <a:ext cx="1550033" cy="369679"/>
        </p:xfrm>
        <a:graphic>
          <a:graphicData uri="http://schemas.openxmlformats.org/presentationml/2006/ole">
            <mc:AlternateContent xmlns:mc="http://schemas.openxmlformats.org/markup-compatibility/2006">
              <mc:Choice xmlns:v="urn:schemas-microsoft-com:vml" Requires="v">
                <p:oleObj spid="_x0000_s818813" name="משוואה" r:id="rId14" imgW="723600" imgH="215640" progId="Equation.3">
                  <p:embed/>
                </p:oleObj>
              </mc:Choice>
              <mc:Fallback>
                <p:oleObj name="משוואה" r:id="rId14" imgW="723600" imgH="215640" progId="Equation.3">
                  <p:embed/>
                  <p:pic>
                    <p:nvPicPr>
                      <p:cNvPr id="0" name=""/>
                      <p:cNvPicPr>
                        <a:picLocks noChangeAspect="1" noChangeArrowheads="1"/>
                      </p:cNvPicPr>
                      <p:nvPr/>
                    </p:nvPicPr>
                    <p:blipFill>
                      <a:blip r:embed="rId15"/>
                      <a:srcRect/>
                      <a:stretch>
                        <a:fillRect/>
                      </a:stretch>
                    </p:blipFill>
                    <p:spPr bwMode="auto">
                      <a:xfrm>
                        <a:off x="4554154" y="2055263"/>
                        <a:ext cx="1550033" cy="369679"/>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15570675"/>
              </p:ext>
            </p:extLst>
          </p:nvPr>
        </p:nvGraphicFramePr>
        <p:xfrm>
          <a:off x="194310" y="4210050"/>
          <a:ext cx="928688" cy="371475"/>
        </p:xfrm>
        <a:graphic>
          <a:graphicData uri="http://schemas.openxmlformats.org/presentationml/2006/ole">
            <mc:AlternateContent xmlns:mc="http://schemas.openxmlformats.org/markup-compatibility/2006">
              <mc:Choice xmlns:v="urn:schemas-microsoft-com:vml" Requires="v">
                <p:oleObj spid="_x0000_s818814" name="משוואה" r:id="rId16" imgW="457200" imgH="228600" progId="Equation.3">
                  <p:embed/>
                </p:oleObj>
              </mc:Choice>
              <mc:Fallback>
                <p:oleObj name="משוואה" r:id="rId16" imgW="457200" imgH="228600" progId="Equation.3">
                  <p:embed/>
                  <p:pic>
                    <p:nvPicPr>
                      <p:cNvPr id="0" name=""/>
                      <p:cNvPicPr>
                        <a:picLocks noChangeAspect="1" noChangeArrowheads="1"/>
                      </p:cNvPicPr>
                      <p:nvPr/>
                    </p:nvPicPr>
                    <p:blipFill>
                      <a:blip r:embed="rId17"/>
                      <a:srcRect/>
                      <a:stretch>
                        <a:fillRect/>
                      </a:stretch>
                    </p:blipFill>
                    <p:spPr bwMode="auto">
                      <a:xfrm>
                        <a:off x="194310" y="4210050"/>
                        <a:ext cx="928688" cy="3714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33726440"/>
              </p:ext>
            </p:extLst>
          </p:nvPr>
        </p:nvGraphicFramePr>
        <p:xfrm>
          <a:off x="5269865" y="4208780"/>
          <a:ext cx="954088" cy="371475"/>
        </p:xfrm>
        <a:graphic>
          <a:graphicData uri="http://schemas.openxmlformats.org/presentationml/2006/ole">
            <mc:AlternateContent xmlns:mc="http://schemas.openxmlformats.org/markup-compatibility/2006">
              <mc:Choice xmlns:v="urn:schemas-microsoft-com:vml" Requires="v">
                <p:oleObj spid="_x0000_s818815" name="משוואה" r:id="rId18" imgW="469800" imgH="228600" progId="Equation.3">
                  <p:embed/>
                </p:oleObj>
              </mc:Choice>
              <mc:Fallback>
                <p:oleObj name="משוואה" r:id="rId18" imgW="469800" imgH="228600" progId="Equation.3">
                  <p:embed/>
                  <p:pic>
                    <p:nvPicPr>
                      <p:cNvPr id="0" name=""/>
                      <p:cNvPicPr>
                        <a:picLocks noChangeAspect="1" noChangeArrowheads="1"/>
                      </p:cNvPicPr>
                      <p:nvPr/>
                    </p:nvPicPr>
                    <p:blipFill>
                      <a:blip r:embed="rId19"/>
                      <a:srcRect/>
                      <a:stretch>
                        <a:fillRect/>
                      </a:stretch>
                    </p:blipFill>
                    <p:spPr bwMode="auto">
                      <a:xfrm>
                        <a:off x="5269865" y="4208780"/>
                        <a:ext cx="9540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Rectangle 17"/>
          <p:cNvSpPr>
            <a:spLocks noChangeArrowheads="1"/>
          </p:cNvSpPr>
          <p:nvPr/>
        </p:nvSpPr>
        <p:spPr bwMode="auto">
          <a:xfrm>
            <a:off x="3411261" y="5037767"/>
            <a:ext cx="3551103"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800" dirty="0" smtClean="0">
                <a:solidFill>
                  <a:schemeClr val="accent6"/>
                </a:solidFill>
              </a:rPr>
              <a:t>blue: long-range int.</a:t>
            </a:r>
            <a:endParaRPr lang="en-US" altLang="en-US" sz="1800" dirty="0">
              <a:solidFill>
                <a:schemeClr val="accent6"/>
              </a:solidFill>
            </a:endParaRPr>
          </a:p>
        </p:txBody>
      </p:sp>
      <p:sp>
        <p:nvSpPr>
          <p:cNvPr id="40" name="Rectangle 17"/>
          <p:cNvSpPr>
            <a:spLocks noChangeArrowheads="1"/>
          </p:cNvSpPr>
          <p:nvPr/>
        </p:nvSpPr>
        <p:spPr bwMode="auto">
          <a:xfrm>
            <a:off x="3486944" y="5426050"/>
            <a:ext cx="1953218"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800" dirty="0" smtClean="0">
                <a:solidFill>
                  <a:srgbClr val="C00000"/>
                </a:solidFill>
              </a:rPr>
              <a:t>red: local int.</a:t>
            </a:r>
            <a:endParaRPr lang="en-US" altLang="en-US" sz="1800" dirty="0">
              <a:solidFill>
                <a:srgbClr val="C00000"/>
              </a:solidFill>
            </a:endParaRPr>
          </a:p>
        </p:txBody>
      </p:sp>
      <p:grpSp>
        <p:nvGrpSpPr>
          <p:cNvPr id="30" name="Group 29"/>
          <p:cNvGrpSpPr/>
          <p:nvPr/>
        </p:nvGrpSpPr>
        <p:grpSpPr>
          <a:xfrm>
            <a:off x="192933" y="6337588"/>
            <a:ext cx="8419255" cy="410806"/>
            <a:chOff x="1000653" y="6261388"/>
            <a:chExt cx="7964126" cy="410806"/>
          </a:xfrm>
        </p:grpSpPr>
        <p:graphicFrame>
          <p:nvGraphicFramePr>
            <p:cNvPr id="23" name="Object 22"/>
            <p:cNvGraphicFramePr>
              <a:graphicFrameLocks noChangeAspect="1"/>
            </p:cNvGraphicFramePr>
            <p:nvPr>
              <p:extLst>
                <p:ext uri="{D42A27DB-BD31-4B8C-83A1-F6EECF244321}">
                  <p14:modId xmlns:p14="http://schemas.microsoft.com/office/powerpoint/2010/main" val="1584670795"/>
                </p:ext>
              </p:extLst>
            </p:nvPr>
          </p:nvGraphicFramePr>
          <p:xfrm>
            <a:off x="3283913" y="6278563"/>
            <a:ext cx="2022767" cy="374650"/>
          </p:xfrm>
          <a:graphic>
            <a:graphicData uri="http://schemas.openxmlformats.org/presentationml/2006/ole">
              <mc:AlternateContent xmlns:mc="http://schemas.openxmlformats.org/markup-compatibility/2006">
                <mc:Choice xmlns:v="urn:schemas-microsoft-com:vml" Requires="v">
                  <p:oleObj spid="_x0000_s818816" name="משוואה" r:id="rId20" imgW="927000" imgH="215640" progId="Equation.3">
                    <p:embed/>
                  </p:oleObj>
                </mc:Choice>
                <mc:Fallback>
                  <p:oleObj name="משוואה" r:id="rId20" imgW="927000" imgH="215640" progId="Equation.3">
                    <p:embed/>
                    <p:pic>
                      <p:nvPicPr>
                        <p:cNvPr id="0" name=""/>
                        <p:cNvPicPr>
                          <a:picLocks noChangeAspect="1" noChangeArrowheads="1"/>
                        </p:cNvPicPr>
                        <p:nvPr/>
                      </p:nvPicPr>
                      <p:blipFill>
                        <a:blip r:embed="rId21"/>
                        <a:srcRect/>
                        <a:stretch>
                          <a:fillRect/>
                        </a:stretch>
                      </p:blipFill>
                      <p:spPr bwMode="auto">
                        <a:xfrm>
                          <a:off x="3283913" y="6278563"/>
                          <a:ext cx="2022767" cy="374650"/>
                        </a:xfrm>
                        <a:prstGeom prst="rect">
                          <a:avLst/>
                        </a:prstGeom>
                        <a:noFill/>
                        <a:ln w="25400">
                          <a:solidFill>
                            <a:schemeClr val="accent6"/>
                          </a:solidFill>
                        </a:ln>
                      </p:spPr>
                    </p:pic>
                  </p:oleObj>
                </mc:Fallback>
              </mc:AlternateContent>
            </a:graphicData>
          </a:graphic>
        </p:graphicFrame>
        <p:sp>
          <p:nvSpPr>
            <p:cNvPr id="43" name="Rectangle 17"/>
            <p:cNvSpPr>
              <a:spLocks noChangeArrowheads="1"/>
            </p:cNvSpPr>
            <p:nvPr/>
          </p:nvSpPr>
          <p:spPr bwMode="auto">
            <a:xfrm>
              <a:off x="1000653" y="6261388"/>
              <a:ext cx="2740042"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b="1" i="1" dirty="0" err="1">
                  <a:solidFill>
                    <a:schemeClr val="accent6"/>
                  </a:solidFill>
                </a:rPr>
                <a:t>r</a:t>
              </a:r>
              <a:r>
                <a:rPr lang="en-US" altLang="en-US" sz="2000" b="1" i="1" dirty="0" err="1" smtClean="0">
                  <a:solidFill>
                    <a:schemeClr val="accent6"/>
                  </a:solidFill>
                </a:rPr>
                <a:t>oton</a:t>
              </a:r>
              <a:r>
                <a:rPr lang="en-US" altLang="en-US" sz="2000" b="1" i="1" dirty="0" smtClean="0">
                  <a:solidFill>
                    <a:schemeClr val="accent6"/>
                  </a:solidFill>
                </a:rPr>
                <a:t> </a:t>
              </a:r>
              <a:r>
                <a:rPr lang="en-US" altLang="en-US" sz="2000" b="1" i="1" dirty="0" err="1" smtClean="0">
                  <a:solidFill>
                    <a:schemeClr val="accent6"/>
                  </a:solidFill>
                </a:rPr>
                <a:t>extrema</a:t>
              </a:r>
              <a:r>
                <a:rPr lang="en-US" altLang="en-US" sz="2000" b="1" i="1" dirty="0" smtClean="0">
                  <a:solidFill>
                    <a:schemeClr val="accent6"/>
                  </a:solidFill>
                </a:rPr>
                <a:t> at </a:t>
              </a:r>
              <a:endParaRPr lang="en-US" altLang="en-US" sz="2000" dirty="0">
                <a:solidFill>
                  <a:schemeClr val="accent5">
                    <a:lumMod val="50000"/>
                  </a:schemeClr>
                </a:solidFill>
              </a:endParaRPr>
            </a:p>
          </p:txBody>
        </p:sp>
        <p:sp>
          <p:nvSpPr>
            <p:cNvPr id="44" name="Rectangle 17"/>
            <p:cNvSpPr>
              <a:spLocks noChangeArrowheads="1"/>
            </p:cNvSpPr>
            <p:nvPr/>
          </p:nvSpPr>
          <p:spPr bwMode="auto">
            <a:xfrm>
              <a:off x="5202256" y="6261388"/>
              <a:ext cx="2740042"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b="1" i="1" dirty="0" smtClean="0">
                  <a:solidFill>
                    <a:schemeClr val="accent6"/>
                  </a:solidFill>
                  <a:sym typeface="Wingdings" panose="05000000000000000000" pitchFamily="2" charset="2"/>
                </a:rPr>
                <a:t> spatial ordering at</a:t>
              </a:r>
              <a:endParaRPr lang="en-US" altLang="en-US" sz="2000" b="1" i="1" dirty="0">
                <a:solidFill>
                  <a:schemeClr val="accent6"/>
                </a:solidFill>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648979970"/>
                </p:ext>
              </p:extLst>
            </p:nvPr>
          </p:nvGraphicFramePr>
          <p:xfrm>
            <a:off x="7912099" y="6280150"/>
            <a:ext cx="1052680" cy="374650"/>
          </p:xfrm>
          <a:graphic>
            <a:graphicData uri="http://schemas.openxmlformats.org/presentationml/2006/ole">
              <mc:AlternateContent xmlns:mc="http://schemas.openxmlformats.org/markup-compatibility/2006">
                <mc:Choice xmlns:v="urn:schemas-microsoft-com:vml" Requires="v">
                  <p:oleObj spid="_x0000_s818817" name="משוואה" r:id="rId22" imgW="482400" imgH="215640" progId="Equation.3">
                    <p:embed/>
                  </p:oleObj>
                </mc:Choice>
                <mc:Fallback>
                  <p:oleObj name="משוואה" r:id="rId22" imgW="482400" imgH="215640" progId="Equation.3">
                    <p:embed/>
                    <p:pic>
                      <p:nvPicPr>
                        <p:cNvPr id="0" name=""/>
                        <p:cNvPicPr>
                          <a:picLocks noChangeAspect="1" noChangeArrowheads="1"/>
                        </p:cNvPicPr>
                        <p:nvPr/>
                      </p:nvPicPr>
                      <p:blipFill>
                        <a:blip r:embed="rId23"/>
                        <a:srcRect/>
                        <a:stretch>
                          <a:fillRect/>
                        </a:stretch>
                      </p:blipFill>
                      <p:spPr bwMode="auto">
                        <a:xfrm>
                          <a:off x="7912099" y="6280150"/>
                          <a:ext cx="1052680" cy="374650"/>
                        </a:xfrm>
                        <a:prstGeom prst="rect">
                          <a:avLst/>
                        </a:prstGeom>
                        <a:noFill/>
                        <a:ln w="25400">
                          <a:solidFill>
                            <a:schemeClr val="accent6"/>
                          </a:solidFill>
                        </a:ln>
                        <a:extLst/>
                      </p:spPr>
                    </p:pic>
                  </p:oleObj>
                </mc:Fallback>
              </mc:AlternateContent>
            </a:graphicData>
          </a:graphic>
        </p:graphicFrame>
      </p:grpSp>
      <p:pic>
        <p:nvPicPr>
          <p:cNvPr id="819299" name="Picture 99"/>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570310" y="4553894"/>
            <a:ext cx="3059633" cy="174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46" name="Picture 246"/>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8594" y="4538593"/>
            <a:ext cx="3153554" cy="176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52654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06680" y="3006475"/>
            <a:ext cx="6011557" cy="3059998"/>
            <a:chOff x="106680" y="3006475"/>
            <a:chExt cx="6011557" cy="3059998"/>
          </a:xfrm>
        </p:grpSpPr>
        <p:grpSp>
          <p:nvGrpSpPr>
            <p:cNvPr id="15" name="Group 14"/>
            <p:cNvGrpSpPr/>
            <p:nvPr/>
          </p:nvGrpSpPr>
          <p:grpSpPr>
            <a:xfrm>
              <a:off x="106680" y="3051521"/>
              <a:ext cx="6011557" cy="3014952"/>
              <a:chOff x="106680" y="3051521"/>
              <a:chExt cx="6011557" cy="3014952"/>
            </a:xfrm>
          </p:grpSpPr>
          <p:pic>
            <p:nvPicPr>
              <p:cNvPr id="820361" name="Picture 1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 y="3051521"/>
                <a:ext cx="6011557" cy="3014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17"/>
              <p:cNvSpPr>
                <a:spLocks noChangeArrowheads="1"/>
              </p:cNvSpPr>
              <p:nvPr/>
            </p:nvSpPr>
            <p:spPr bwMode="auto">
              <a:xfrm>
                <a:off x="3449804" y="3659837"/>
                <a:ext cx="2074766"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600" dirty="0"/>
                  <a:t>l</a:t>
                </a:r>
                <a:r>
                  <a:rPr lang="en-US" altLang="en-US" sz="1600" dirty="0" smtClean="0"/>
                  <a:t>ocal vs.</a:t>
                </a:r>
                <a:r>
                  <a:rPr lang="en-US" altLang="en-US" sz="1600" b="1" dirty="0" smtClean="0">
                    <a:solidFill>
                      <a:srgbClr val="00B050"/>
                    </a:solidFill>
                  </a:rPr>
                  <a:t> nonlocal</a:t>
                </a:r>
                <a:endParaRPr lang="en-US" altLang="en-US" sz="1600" b="1" dirty="0">
                  <a:solidFill>
                    <a:srgbClr val="00B050"/>
                  </a:solidFill>
                </a:endParaRPr>
              </a:p>
            </p:txBody>
          </p:sp>
        </p:grpSp>
        <p:sp>
          <p:nvSpPr>
            <p:cNvPr id="36" name="Rectangle 35"/>
            <p:cNvSpPr/>
            <p:nvPr/>
          </p:nvSpPr>
          <p:spPr bwMode="auto">
            <a:xfrm>
              <a:off x="2697958" y="3006475"/>
              <a:ext cx="380522" cy="3974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sp>
        <p:nvSpPr>
          <p:cNvPr id="61" name="Rectangle 4"/>
          <p:cNvSpPr>
            <a:spLocks noChangeArrowheads="1"/>
          </p:cNvSpPr>
          <p:nvPr/>
        </p:nvSpPr>
        <p:spPr bwMode="auto">
          <a:xfrm>
            <a:off x="336184" y="365074"/>
            <a:ext cx="8259176"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Predictions (2): emergence of spatial self-order</a:t>
            </a:r>
            <a:endParaRPr lang="en-US" sz="3000" dirty="0">
              <a:solidFill>
                <a:schemeClr val="bg1"/>
              </a:solidFill>
              <a:cs typeface="Arial" pitchFamily="34" charset="0"/>
            </a:endParaRPr>
          </a:p>
        </p:txBody>
      </p:sp>
      <p:sp>
        <p:nvSpPr>
          <p:cNvPr id="63" name="Rectangle 201"/>
          <p:cNvSpPr>
            <a:spLocks noChangeArrowheads="1"/>
          </p:cNvSpPr>
          <p:nvPr/>
        </p:nvSpPr>
        <p:spPr bwMode="auto">
          <a:xfrm>
            <a:off x="6004560" y="-14288"/>
            <a:ext cx="3495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a:solidFill>
                  <a:schemeClr val="bg1"/>
                </a:solidFill>
                <a:cs typeface="Arial" pitchFamily="34" charset="0"/>
              </a:rPr>
              <a:t>3</a:t>
            </a:r>
            <a:r>
              <a:rPr lang="en-US" sz="2000" b="1" dirty="0" smtClean="0">
                <a:solidFill>
                  <a:schemeClr val="bg1"/>
                </a:solidFill>
                <a:cs typeface="Arial" pitchFamily="34" charset="0"/>
              </a:rPr>
              <a:t>. Highly nonlocal NLO</a:t>
            </a:r>
            <a:endParaRPr lang="en-US" sz="2000" b="1" dirty="0">
              <a:solidFill>
                <a:schemeClr val="bg1"/>
              </a:solidFill>
              <a:cs typeface="Arial" pitchFamily="34" charset="0"/>
            </a:endParaRPr>
          </a:p>
        </p:txBody>
      </p:sp>
      <p:sp>
        <p:nvSpPr>
          <p:cNvPr id="7" name="Rectangle 17"/>
          <p:cNvSpPr>
            <a:spLocks noChangeArrowheads="1"/>
          </p:cNvSpPr>
          <p:nvPr/>
        </p:nvSpPr>
        <p:spPr bwMode="auto">
          <a:xfrm>
            <a:off x="337712" y="1391035"/>
            <a:ext cx="7114831"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5">
                    <a:lumMod val="50000"/>
                  </a:schemeClr>
                </a:solidFill>
              </a:rPr>
              <a:t>Instability: </a:t>
            </a:r>
            <a:r>
              <a:rPr lang="en-US" altLang="en-US" sz="2000" dirty="0" smtClean="0">
                <a:solidFill>
                  <a:schemeClr val="accent6"/>
                </a:solidFill>
              </a:rPr>
              <a:t>imaginary dispersion peaked at</a:t>
            </a:r>
            <a:endParaRPr lang="en-US" altLang="en-US" sz="2000" dirty="0">
              <a:solidFill>
                <a:schemeClr val="accent6"/>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755641252"/>
              </p:ext>
            </p:extLst>
          </p:nvPr>
        </p:nvGraphicFramePr>
        <p:xfrm>
          <a:off x="5303838" y="1420813"/>
          <a:ext cx="2138362" cy="376237"/>
        </p:xfrm>
        <a:graphic>
          <a:graphicData uri="http://schemas.openxmlformats.org/presentationml/2006/ole">
            <mc:AlternateContent xmlns:mc="http://schemas.openxmlformats.org/markup-compatibility/2006">
              <mc:Choice xmlns:v="urn:schemas-microsoft-com:vml" Requires="v">
                <p:oleObj spid="_x0000_s819682" name="משוואה" r:id="rId5" imgW="927000" imgH="215640" progId="Equation.3">
                  <p:embed/>
                </p:oleObj>
              </mc:Choice>
              <mc:Fallback>
                <p:oleObj name="משוואה" r:id="rId5" imgW="927000" imgH="215640" progId="Equation.3">
                  <p:embed/>
                  <p:pic>
                    <p:nvPicPr>
                      <p:cNvPr id="0" name=""/>
                      <p:cNvPicPr>
                        <a:picLocks noChangeAspect="1" noChangeArrowheads="1"/>
                      </p:cNvPicPr>
                      <p:nvPr/>
                    </p:nvPicPr>
                    <p:blipFill>
                      <a:blip r:embed="rId6"/>
                      <a:srcRect/>
                      <a:stretch>
                        <a:fillRect/>
                      </a:stretch>
                    </p:blipFill>
                    <p:spPr bwMode="auto">
                      <a:xfrm>
                        <a:off x="5303838" y="1420813"/>
                        <a:ext cx="2138362" cy="376237"/>
                      </a:xfrm>
                      <a:prstGeom prst="rect">
                        <a:avLst/>
                      </a:prstGeom>
                      <a:noFill/>
                      <a:ln>
                        <a:noFill/>
                      </a:ln>
                    </p:spPr>
                  </p:pic>
                </p:oleObj>
              </mc:Fallback>
            </mc:AlternateContent>
          </a:graphicData>
        </a:graphic>
      </p:graphicFrame>
      <p:sp>
        <p:nvSpPr>
          <p:cNvPr id="11" name="Rectangle 17"/>
          <p:cNvSpPr>
            <a:spLocks noChangeArrowheads="1"/>
          </p:cNvSpPr>
          <p:nvPr/>
        </p:nvSpPr>
        <p:spPr bwMode="auto">
          <a:xfrm>
            <a:off x="368192" y="1893955"/>
            <a:ext cx="7114831"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5">
                    <a:lumMod val="50000"/>
                  </a:schemeClr>
                </a:solidFill>
                <a:sym typeface="Wingdings" panose="05000000000000000000" pitchFamily="2" charset="2"/>
              </a:rPr>
              <a:t> p</a:t>
            </a:r>
            <a:r>
              <a:rPr lang="en-US" altLang="en-US" sz="2000" dirty="0" smtClean="0">
                <a:solidFill>
                  <a:schemeClr val="accent5">
                    <a:lumMod val="50000"/>
                  </a:schemeClr>
                </a:solidFill>
              </a:rPr>
              <a:t>air generation: </a:t>
            </a:r>
            <a:r>
              <a:rPr lang="en-US" altLang="en-US" sz="2000" dirty="0" smtClean="0">
                <a:solidFill>
                  <a:schemeClr val="accent6"/>
                </a:solidFill>
              </a:rPr>
              <a:t>peaked around </a:t>
            </a:r>
            <a:endParaRPr lang="en-US" altLang="en-US" sz="2000" dirty="0">
              <a:solidFill>
                <a:schemeClr val="accent6"/>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34060911"/>
              </p:ext>
            </p:extLst>
          </p:nvPr>
        </p:nvGraphicFramePr>
        <p:xfrm>
          <a:off x="4481513" y="1893888"/>
          <a:ext cx="673100" cy="376237"/>
        </p:xfrm>
        <a:graphic>
          <a:graphicData uri="http://schemas.openxmlformats.org/presentationml/2006/ole">
            <mc:AlternateContent xmlns:mc="http://schemas.openxmlformats.org/markup-compatibility/2006">
              <mc:Choice xmlns:v="urn:schemas-microsoft-com:vml" Requires="v">
                <p:oleObj spid="_x0000_s819683" name="משוואה" r:id="rId7" imgW="291960" imgH="215640" progId="Equation.3">
                  <p:embed/>
                </p:oleObj>
              </mc:Choice>
              <mc:Fallback>
                <p:oleObj name="משוואה" r:id="rId7" imgW="291960" imgH="215640" progId="Equation.3">
                  <p:embed/>
                  <p:pic>
                    <p:nvPicPr>
                      <p:cNvPr id="0" name=""/>
                      <p:cNvPicPr>
                        <a:picLocks noChangeAspect="1" noChangeArrowheads="1"/>
                      </p:cNvPicPr>
                      <p:nvPr/>
                    </p:nvPicPr>
                    <p:blipFill>
                      <a:blip r:embed="rId8"/>
                      <a:srcRect/>
                      <a:stretch>
                        <a:fillRect/>
                      </a:stretch>
                    </p:blipFill>
                    <p:spPr bwMode="auto">
                      <a:xfrm>
                        <a:off x="4481513" y="1893888"/>
                        <a:ext cx="6731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7"/>
          <p:cNvSpPr>
            <a:spLocks noChangeArrowheads="1"/>
          </p:cNvSpPr>
          <p:nvPr/>
        </p:nvSpPr>
        <p:spPr bwMode="auto">
          <a:xfrm>
            <a:off x="398672" y="2351155"/>
            <a:ext cx="7206088"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5">
                    <a:lumMod val="50000"/>
                  </a:schemeClr>
                </a:solidFill>
                <a:sym typeface="Wingdings" panose="05000000000000000000" pitchFamily="2" charset="2"/>
              </a:rPr>
              <a:t> emergence of </a:t>
            </a:r>
            <a:r>
              <a:rPr lang="en-US" altLang="en-US" sz="2000" dirty="0" smtClean="0">
                <a:solidFill>
                  <a:schemeClr val="accent5">
                    <a:lumMod val="50000"/>
                  </a:schemeClr>
                </a:solidFill>
              </a:rPr>
              <a:t>order</a:t>
            </a:r>
            <a:r>
              <a:rPr lang="en-US" altLang="en-US" sz="2000" dirty="0" smtClean="0">
                <a:solidFill>
                  <a:schemeClr val="accent6"/>
                </a:solidFill>
              </a:rPr>
              <a:t> in field intensity with period ~  </a:t>
            </a:r>
            <a:endParaRPr lang="en-US" altLang="en-US" sz="2000" dirty="0">
              <a:solidFill>
                <a:schemeClr val="accent6"/>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902885660"/>
              </p:ext>
            </p:extLst>
          </p:nvPr>
        </p:nvGraphicFramePr>
        <p:xfrm>
          <a:off x="6592888" y="2387600"/>
          <a:ext cx="1027112" cy="374650"/>
        </p:xfrm>
        <a:graphic>
          <a:graphicData uri="http://schemas.openxmlformats.org/presentationml/2006/ole">
            <mc:AlternateContent xmlns:mc="http://schemas.openxmlformats.org/markup-compatibility/2006">
              <mc:Choice xmlns:v="urn:schemas-microsoft-com:vml" Requires="v">
                <p:oleObj spid="_x0000_s819684" name="משוואה" r:id="rId9" imgW="444240" imgH="215640" progId="Equation.3">
                  <p:embed/>
                </p:oleObj>
              </mc:Choice>
              <mc:Fallback>
                <p:oleObj name="משוואה" r:id="rId9" imgW="444240" imgH="215640" progId="Equation.3">
                  <p:embed/>
                  <p:pic>
                    <p:nvPicPr>
                      <p:cNvPr id="0" name=""/>
                      <p:cNvPicPr>
                        <a:picLocks noChangeAspect="1" noChangeArrowheads="1"/>
                      </p:cNvPicPr>
                      <p:nvPr/>
                    </p:nvPicPr>
                    <p:blipFill>
                      <a:blip r:embed="rId10"/>
                      <a:srcRect/>
                      <a:stretch>
                        <a:fillRect/>
                      </a:stretch>
                    </p:blipFill>
                    <p:spPr bwMode="auto">
                      <a:xfrm>
                        <a:off x="6592888" y="2387600"/>
                        <a:ext cx="10271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6" name="Straight Arrow Connector 15"/>
          <p:cNvCxnSpPr/>
          <p:nvPr/>
        </p:nvCxnSpPr>
        <p:spPr bwMode="auto">
          <a:xfrm>
            <a:off x="4465772" y="4320540"/>
            <a:ext cx="517708" cy="0"/>
          </a:xfrm>
          <a:prstGeom prst="straightConnector1">
            <a:avLst/>
          </a:prstGeom>
          <a:noFill/>
          <a:ln w="9525" cap="flat" cmpd="sng" algn="ctr">
            <a:noFill/>
            <a:prstDash val="solid"/>
            <a:round/>
            <a:headEnd type="none" w="med" len="med"/>
            <a:tailEnd type="arrow"/>
          </a:ln>
          <a:effectLst/>
        </p:spPr>
      </p:cxnSp>
      <p:sp>
        <p:nvSpPr>
          <p:cNvPr id="25" name="Rectangle 17"/>
          <p:cNvSpPr>
            <a:spLocks noChangeArrowheads="1"/>
          </p:cNvSpPr>
          <p:nvPr/>
        </p:nvSpPr>
        <p:spPr bwMode="auto">
          <a:xfrm>
            <a:off x="472665" y="6237353"/>
            <a:ext cx="4572001"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600" dirty="0" smtClean="0">
                <a:solidFill>
                  <a:schemeClr val="accent5">
                    <a:lumMod val="50000"/>
                  </a:schemeClr>
                </a:solidFill>
              </a:rPr>
              <a:t>Green: intensity corr. at waveguide output</a:t>
            </a:r>
            <a:endParaRPr lang="en-US" altLang="en-US" sz="1600" dirty="0">
              <a:solidFill>
                <a:schemeClr val="accent5">
                  <a:lumMod val="50000"/>
                </a:schemeClr>
              </a:solidFill>
            </a:endParaRPr>
          </a:p>
        </p:txBody>
      </p:sp>
      <p:sp>
        <p:nvSpPr>
          <p:cNvPr id="26" name="Rectangle 17"/>
          <p:cNvSpPr>
            <a:spLocks noChangeArrowheads="1"/>
          </p:cNvSpPr>
          <p:nvPr/>
        </p:nvSpPr>
        <p:spPr bwMode="auto">
          <a:xfrm>
            <a:off x="472665" y="6481193"/>
            <a:ext cx="7528335"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600" dirty="0" smtClean="0">
                <a:solidFill>
                  <a:schemeClr val="accent6"/>
                </a:solidFill>
              </a:rPr>
              <a:t>Other colors: intensity corr. </a:t>
            </a:r>
            <a:r>
              <a:rPr lang="en-US" altLang="en-US" sz="1600" dirty="0">
                <a:solidFill>
                  <a:schemeClr val="accent6"/>
                </a:solidFill>
              </a:rPr>
              <a:t>a</a:t>
            </a:r>
            <a:r>
              <a:rPr lang="en-US" altLang="en-US" sz="1600" dirty="0" smtClean="0">
                <a:solidFill>
                  <a:schemeClr val="accent6"/>
                </a:solidFill>
              </a:rPr>
              <a:t>t different stages</a:t>
            </a:r>
            <a:r>
              <a:rPr lang="en-US" altLang="en-US" sz="1600" b="1" dirty="0" smtClean="0"/>
              <a:t> t </a:t>
            </a:r>
            <a:r>
              <a:rPr lang="en-US" altLang="en-US" sz="1600" dirty="0" smtClean="0">
                <a:solidFill>
                  <a:schemeClr val="accent6"/>
                </a:solidFill>
              </a:rPr>
              <a:t>during propagation in waveguide</a:t>
            </a:r>
            <a:endParaRPr lang="en-US" altLang="en-US" sz="1600" dirty="0">
              <a:solidFill>
                <a:schemeClr val="accent6"/>
              </a:solidFill>
            </a:endParaRPr>
          </a:p>
        </p:txBody>
      </p:sp>
      <p:sp>
        <p:nvSpPr>
          <p:cNvPr id="18" name="Rectangle 17"/>
          <p:cNvSpPr/>
          <p:nvPr/>
        </p:nvSpPr>
        <p:spPr bwMode="auto">
          <a:xfrm>
            <a:off x="8272039" y="4259580"/>
            <a:ext cx="323321" cy="53568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nvGrpSpPr>
          <p:cNvPr id="21" name="Group 20"/>
          <p:cNvGrpSpPr/>
          <p:nvPr/>
        </p:nvGrpSpPr>
        <p:grpSpPr>
          <a:xfrm>
            <a:off x="3719737" y="2749206"/>
            <a:ext cx="5287829" cy="1335114"/>
            <a:chOff x="3348453" y="3926205"/>
            <a:chExt cx="5287829" cy="1335114"/>
          </a:xfrm>
        </p:grpSpPr>
        <p:sp>
          <p:nvSpPr>
            <p:cNvPr id="12" name="Rectangle 11"/>
            <p:cNvSpPr/>
            <p:nvPr/>
          </p:nvSpPr>
          <p:spPr bwMode="auto">
            <a:xfrm>
              <a:off x="5532120" y="4282440"/>
              <a:ext cx="1965960" cy="441960"/>
            </a:xfrm>
            <a:prstGeom prst="rect">
              <a:avLst/>
            </a:prstGeom>
            <a:pattFill prst="pct10">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cxnSp>
          <p:nvCxnSpPr>
            <p:cNvPr id="27" name="Straight Arrow Connector 26"/>
            <p:cNvCxnSpPr/>
            <p:nvPr/>
          </p:nvCxnSpPr>
          <p:spPr>
            <a:xfrm>
              <a:off x="4998720" y="4472940"/>
              <a:ext cx="431052" cy="0"/>
            </a:xfrm>
            <a:prstGeom prst="straightConnector1">
              <a:avLst/>
            </a:prstGeom>
            <a:ln w="50800">
              <a:solidFill>
                <a:schemeClr val="tx1">
                  <a:alpha val="4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482840" y="4480560"/>
              <a:ext cx="431052" cy="0"/>
            </a:xfrm>
            <a:prstGeom prst="straightConnector1">
              <a:avLst/>
            </a:prstGeom>
            <a:ln w="50800">
              <a:solidFill>
                <a:schemeClr val="tx1">
                  <a:alpha val="4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17"/>
            <p:cNvSpPr>
              <a:spLocks noChangeArrowheads="1"/>
            </p:cNvSpPr>
            <p:nvPr/>
          </p:nvSpPr>
          <p:spPr bwMode="auto">
            <a:xfrm>
              <a:off x="3348453" y="4271393"/>
              <a:ext cx="1804833"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800" dirty="0"/>
                <a:t>d</a:t>
              </a:r>
              <a:r>
                <a:rPr lang="en-US" altLang="en-US" sz="1800" dirty="0" smtClean="0"/>
                <a:t>elta-corr. field</a:t>
              </a:r>
              <a:endParaRPr lang="en-US" altLang="en-US" sz="1800" dirty="0"/>
            </a:p>
          </p:txBody>
        </p:sp>
        <p:sp>
          <p:nvSpPr>
            <p:cNvPr id="17" name="Oval 16"/>
            <p:cNvSpPr/>
            <p:nvPr/>
          </p:nvSpPr>
          <p:spPr bwMode="auto">
            <a:xfrm>
              <a:off x="7957446" y="4259580"/>
              <a:ext cx="476253" cy="48006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32" name="Rectangle 31"/>
            <p:cNvSpPr/>
            <p:nvPr/>
          </p:nvSpPr>
          <p:spPr bwMode="auto">
            <a:xfrm>
              <a:off x="8153400" y="4259580"/>
              <a:ext cx="280299" cy="48006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4089624994"/>
                </p:ext>
              </p:extLst>
            </p:nvPr>
          </p:nvGraphicFramePr>
          <p:xfrm>
            <a:off x="7667886" y="3926205"/>
            <a:ext cx="930275" cy="333375"/>
          </p:xfrm>
          <a:graphic>
            <a:graphicData uri="http://schemas.openxmlformats.org/presentationml/2006/ole">
              <mc:AlternateContent xmlns:mc="http://schemas.openxmlformats.org/markup-compatibility/2006">
                <mc:Choice xmlns:v="urn:schemas-microsoft-com:vml" Requires="v">
                  <p:oleObj spid="_x0000_s819685" name="משוואה" r:id="rId11" imgW="457200" imgH="203040" progId="Equation.3">
                    <p:embed/>
                  </p:oleObj>
                </mc:Choice>
                <mc:Fallback>
                  <p:oleObj name="משוואה" r:id="rId11" imgW="457200" imgH="203040" progId="Equation.3">
                    <p:embed/>
                    <p:pic>
                      <p:nvPicPr>
                        <p:cNvPr id="0" name=""/>
                        <p:cNvPicPr>
                          <a:picLocks noChangeAspect="1" noChangeArrowheads="1"/>
                        </p:cNvPicPr>
                        <p:nvPr/>
                      </p:nvPicPr>
                      <p:blipFill>
                        <a:blip r:embed="rId12"/>
                        <a:srcRect/>
                        <a:stretch>
                          <a:fillRect/>
                        </a:stretch>
                      </p:blipFill>
                      <p:spPr bwMode="auto">
                        <a:xfrm>
                          <a:off x="7667886" y="3926205"/>
                          <a:ext cx="9302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Rectangle 17"/>
            <p:cNvSpPr>
              <a:spLocks noChangeArrowheads="1"/>
            </p:cNvSpPr>
            <p:nvPr/>
          </p:nvSpPr>
          <p:spPr bwMode="auto">
            <a:xfrm>
              <a:off x="6668453" y="4850513"/>
              <a:ext cx="1967829"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800" dirty="0" smtClean="0"/>
                <a:t>photon detector</a:t>
              </a:r>
              <a:endParaRPr lang="en-US" altLang="en-US" sz="1800" dirty="0"/>
            </a:p>
          </p:txBody>
        </p:sp>
      </p:grpSp>
      <p:graphicFrame>
        <p:nvGraphicFramePr>
          <p:cNvPr id="37" name="Object 36"/>
          <p:cNvGraphicFramePr>
            <a:graphicFrameLocks noChangeAspect="1"/>
          </p:cNvGraphicFramePr>
          <p:nvPr>
            <p:extLst>
              <p:ext uri="{D42A27DB-BD31-4B8C-83A1-F6EECF244321}">
                <p14:modId xmlns:p14="http://schemas.microsoft.com/office/powerpoint/2010/main" val="3936119661"/>
              </p:ext>
            </p:extLst>
          </p:nvPr>
        </p:nvGraphicFramePr>
        <p:xfrm>
          <a:off x="6158197" y="4129087"/>
          <a:ext cx="2843213" cy="417513"/>
        </p:xfrm>
        <a:graphic>
          <a:graphicData uri="http://schemas.openxmlformats.org/presentationml/2006/ole">
            <mc:AlternateContent xmlns:mc="http://schemas.openxmlformats.org/markup-compatibility/2006">
              <mc:Choice xmlns:v="urn:schemas-microsoft-com:vml" Requires="v">
                <p:oleObj spid="_x0000_s819686" name="משוואה" r:id="rId13" imgW="1396800" imgH="253800" progId="Equation.3">
                  <p:embed/>
                </p:oleObj>
              </mc:Choice>
              <mc:Fallback>
                <p:oleObj name="משוואה" r:id="rId13" imgW="1396800" imgH="253800" progId="Equation.3">
                  <p:embed/>
                  <p:pic>
                    <p:nvPicPr>
                      <p:cNvPr id="0" name=""/>
                      <p:cNvPicPr>
                        <a:picLocks noChangeAspect="1" noChangeArrowheads="1"/>
                      </p:cNvPicPr>
                      <p:nvPr/>
                    </p:nvPicPr>
                    <p:blipFill>
                      <a:blip r:embed="rId14"/>
                      <a:srcRect/>
                      <a:stretch>
                        <a:fillRect/>
                      </a:stretch>
                    </p:blipFill>
                    <p:spPr bwMode="auto">
                      <a:xfrm>
                        <a:off x="6158197" y="4129087"/>
                        <a:ext cx="28432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37960" y="1774387"/>
            <a:ext cx="2596323" cy="5119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30" name="Object 29"/>
          <p:cNvGraphicFramePr>
            <a:graphicFrameLocks noChangeAspect="1"/>
          </p:cNvGraphicFramePr>
          <p:nvPr>
            <p:extLst>
              <p:ext uri="{D42A27DB-BD31-4B8C-83A1-F6EECF244321}">
                <p14:modId xmlns:p14="http://schemas.microsoft.com/office/powerpoint/2010/main" val="2736326070"/>
              </p:ext>
            </p:extLst>
          </p:nvPr>
        </p:nvGraphicFramePr>
        <p:xfrm>
          <a:off x="6776085" y="3182938"/>
          <a:ext cx="322263" cy="285750"/>
        </p:xfrm>
        <a:graphic>
          <a:graphicData uri="http://schemas.openxmlformats.org/presentationml/2006/ole">
            <mc:AlternateContent xmlns:mc="http://schemas.openxmlformats.org/markup-compatibility/2006">
              <mc:Choice xmlns:v="urn:schemas-microsoft-com:vml" Requires="v">
                <p:oleObj spid="_x0000_s819687" name="משוואה" r:id="rId16" imgW="139680" imgH="164880" progId="Equation.3">
                  <p:embed/>
                </p:oleObj>
              </mc:Choice>
              <mc:Fallback>
                <p:oleObj name="משוואה" r:id="rId16" imgW="139680" imgH="164880" progId="Equation.3">
                  <p:embed/>
                  <p:pic>
                    <p:nvPicPr>
                      <p:cNvPr id="0" name=""/>
                      <p:cNvPicPr>
                        <a:picLocks noChangeAspect="1" noChangeArrowheads="1"/>
                      </p:cNvPicPr>
                      <p:nvPr/>
                    </p:nvPicPr>
                    <p:blipFill>
                      <a:blip r:embed="rId17"/>
                      <a:srcRect/>
                      <a:stretch>
                        <a:fillRect/>
                      </a:stretch>
                    </p:blipFill>
                    <p:spPr bwMode="auto">
                      <a:xfrm>
                        <a:off x="6776085" y="3182938"/>
                        <a:ext cx="3222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749746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4"/>
          <p:cNvSpPr>
            <a:spLocks noChangeArrowheads="1"/>
          </p:cNvSpPr>
          <p:nvPr/>
        </p:nvSpPr>
        <p:spPr bwMode="auto">
          <a:xfrm>
            <a:off x="336184" y="365074"/>
            <a:ext cx="7784382"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Instability: spectrum</a:t>
            </a:r>
            <a:endParaRPr lang="en-US" sz="3000" dirty="0">
              <a:solidFill>
                <a:schemeClr val="bg1"/>
              </a:solidFill>
              <a:cs typeface="Arial" pitchFamily="34" charset="0"/>
            </a:endParaRPr>
          </a:p>
        </p:txBody>
      </p:sp>
      <p:sp>
        <p:nvSpPr>
          <p:cNvPr id="63" name="Rectangle 201"/>
          <p:cNvSpPr>
            <a:spLocks noChangeArrowheads="1"/>
          </p:cNvSpPr>
          <p:nvPr/>
        </p:nvSpPr>
        <p:spPr bwMode="auto">
          <a:xfrm>
            <a:off x="6004560" y="-14288"/>
            <a:ext cx="3495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a:solidFill>
                  <a:schemeClr val="bg1"/>
                </a:solidFill>
                <a:cs typeface="Arial" pitchFamily="34" charset="0"/>
              </a:rPr>
              <a:t>3</a:t>
            </a:r>
            <a:r>
              <a:rPr lang="en-US" sz="2000" b="1" dirty="0" smtClean="0">
                <a:solidFill>
                  <a:schemeClr val="bg1"/>
                </a:solidFill>
                <a:cs typeface="Arial" pitchFamily="34" charset="0"/>
              </a:rPr>
              <a:t>. Highly nonlocal NLO</a:t>
            </a:r>
            <a:endParaRPr lang="en-US" sz="2000" b="1" dirty="0">
              <a:solidFill>
                <a:schemeClr val="bg1"/>
              </a:solidFill>
              <a:cs typeface="Arial" pitchFamily="34" charset="0"/>
            </a:endParaRPr>
          </a:p>
        </p:txBody>
      </p:sp>
      <p:sp>
        <p:nvSpPr>
          <p:cNvPr id="48" name="Rectangle 126"/>
          <p:cNvSpPr>
            <a:spLocks noChangeArrowheads="1"/>
          </p:cNvSpPr>
          <p:nvPr/>
        </p:nvSpPr>
        <p:spPr bwMode="auto">
          <a:xfrm>
            <a:off x="5294737" y="1147195"/>
            <a:ext cx="4081458" cy="397422"/>
          </a:xfrm>
          <a:prstGeom prst="rect">
            <a:avLst/>
          </a:prstGeom>
          <a:noFill/>
          <a:ln w="9525">
            <a:noFill/>
            <a:miter lim="800000"/>
            <a:headEnd/>
            <a:tailEnd/>
          </a:ln>
          <a:effectLst/>
        </p:spPr>
        <p:txBody>
          <a:bodyPr/>
          <a:lstStyle/>
          <a:p>
            <a:pPr marL="609600" indent="-609600"/>
            <a:r>
              <a:rPr lang="en-US" sz="1200" dirty="0" smtClean="0">
                <a:cs typeface="Tahoma" pitchFamily="34" charset="0"/>
              </a:rPr>
              <a:t>ES, Grisins, Stimming, Mazets &amp; Kurizki (in preparation)</a:t>
            </a:r>
            <a:endParaRPr lang="en-US" sz="1200" dirty="0">
              <a:cs typeface="Tahoma"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38551456"/>
              </p:ext>
            </p:extLst>
          </p:nvPr>
        </p:nvGraphicFramePr>
        <p:xfrm>
          <a:off x="213360" y="1742737"/>
          <a:ext cx="3286760" cy="2465070"/>
        </p:xfrm>
        <a:graphic>
          <a:graphicData uri="http://schemas.openxmlformats.org/presentationml/2006/ole">
            <mc:AlternateContent xmlns:mc="http://schemas.openxmlformats.org/markup-compatibility/2006">
              <mc:Choice xmlns:v="urn:schemas-microsoft-com:vml" Requires="v">
                <p:oleObj spid="_x0000_s854018" name="Acrobat Document" r:id="rId4" imgW="3810000" imgH="2857500" progId="AcroExch.Document.7">
                  <p:embed/>
                </p:oleObj>
              </mc:Choice>
              <mc:Fallback>
                <p:oleObj name="Acrobat Document" r:id="rId4" imgW="3810000" imgH="2857500" progId="AcroExch.Document.7">
                  <p:embed/>
                  <p:pic>
                    <p:nvPicPr>
                      <p:cNvPr id="0" name=""/>
                      <p:cNvPicPr/>
                      <p:nvPr/>
                    </p:nvPicPr>
                    <p:blipFill>
                      <a:blip r:embed="rId5"/>
                      <a:stretch>
                        <a:fillRect/>
                      </a:stretch>
                    </p:blipFill>
                    <p:spPr>
                      <a:xfrm>
                        <a:off x="213360" y="1742737"/>
                        <a:ext cx="3286760" cy="246507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8495553"/>
              </p:ext>
            </p:extLst>
          </p:nvPr>
        </p:nvGraphicFramePr>
        <p:xfrm>
          <a:off x="4422140" y="1859280"/>
          <a:ext cx="3164840" cy="2373630"/>
        </p:xfrm>
        <a:graphic>
          <a:graphicData uri="http://schemas.openxmlformats.org/presentationml/2006/ole">
            <mc:AlternateContent xmlns:mc="http://schemas.openxmlformats.org/markup-compatibility/2006">
              <mc:Choice xmlns:v="urn:schemas-microsoft-com:vml" Requires="v">
                <p:oleObj spid="_x0000_s854019" name="Acrobat Document" r:id="rId6" imgW="3810000" imgH="2857500" progId="AcroExch.Document.7">
                  <p:embed/>
                </p:oleObj>
              </mc:Choice>
              <mc:Fallback>
                <p:oleObj name="Acrobat Document" r:id="rId6" imgW="3810000" imgH="2857500" progId="AcroExch.Document.7">
                  <p:embed/>
                  <p:pic>
                    <p:nvPicPr>
                      <p:cNvPr id="0" name=""/>
                      <p:cNvPicPr/>
                      <p:nvPr/>
                    </p:nvPicPr>
                    <p:blipFill>
                      <a:blip r:embed="rId7"/>
                      <a:stretch>
                        <a:fillRect/>
                      </a:stretch>
                    </p:blipFill>
                    <p:spPr>
                      <a:xfrm>
                        <a:off x="4422140" y="1859280"/>
                        <a:ext cx="3164840" cy="237363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14978848"/>
              </p:ext>
            </p:extLst>
          </p:nvPr>
        </p:nvGraphicFramePr>
        <p:xfrm>
          <a:off x="4632960" y="3916680"/>
          <a:ext cx="3997960" cy="2998470"/>
        </p:xfrm>
        <a:graphic>
          <a:graphicData uri="http://schemas.openxmlformats.org/presentationml/2006/ole">
            <mc:AlternateContent xmlns:mc="http://schemas.openxmlformats.org/markup-compatibility/2006">
              <mc:Choice xmlns:v="urn:schemas-microsoft-com:vml" Requires="v">
                <p:oleObj spid="_x0000_s854020" name="Acrobat Document" r:id="rId8" imgW="3810000" imgH="2857500" progId="AcroExch.Document.7">
                  <p:embed/>
                </p:oleObj>
              </mc:Choice>
              <mc:Fallback>
                <p:oleObj name="Acrobat Document" r:id="rId8" imgW="3810000" imgH="2857500" progId="AcroExch.Document.7">
                  <p:embed/>
                  <p:pic>
                    <p:nvPicPr>
                      <p:cNvPr id="0" name=""/>
                      <p:cNvPicPr/>
                      <p:nvPr/>
                    </p:nvPicPr>
                    <p:blipFill>
                      <a:blip r:embed="rId9"/>
                      <a:stretch>
                        <a:fillRect/>
                      </a:stretch>
                    </p:blipFill>
                    <p:spPr>
                      <a:xfrm>
                        <a:off x="4632960" y="3916680"/>
                        <a:ext cx="3997960" cy="2998470"/>
                      </a:xfrm>
                      <a:prstGeom prst="rect">
                        <a:avLst/>
                      </a:prstGeom>
                    </p:spPr>
                  </p:pic>
                </p:oleObj>
              </mc:Fallback>
            </mc:AlternateContent>
          </a:graphicData>
        </a:graphic>
      </p:graphicFrame>
      <p:sp>
        <p:nvSpPr>
          <p:cNvPr id="18" name="Rectangle 126"/>
          <p:cNvSpPr>
            <a:spLocks noChangeArrowheads="1"/>
          </p:cNvSpPr>
          <p:nvPr/>
        </p:nvSpPr>
        <p:spPr bwMode="auto">
          <a:xfrm>
            <a:off x="144178" y="1526830"/>
            <a:ext cx="4915502" cy="419100"/>
          </a:xfrm>
          <a:prstGeom prst="rect">
            <a:avLst/>
          </a:prstGeom>
        </p:spPr>
        <p:txBody>
          <a:bodyPr/>
          <a:lstStyle/>
          <a:p>
            <a:pPr marL="609600" indent="-609600"/>
            <a:r>
              <a:rPr lang="en-US" sz="2000" dirty="0" err="1" smtClean="0">
                <a:solidFill>
                  <a:schemeClr val="accent2">
                    <a:lumMod val="75000"/>
                  </a:schemeClr>
                </a:solidFill>
                <a:cs typeface="Tahoma" pitchFamily="34" charset="0"/>
              </a:rPr>
              <a:t>Im</a:t>
            </a:r>
            <a:r>
              <a:rPr lang="en-US" sz="2000" dirty="0" smtClean="0">
                <a:solidFill>
                  <a:schemeClr val="accent2">
                    <a:lumMod val="75000"/>
                  </a:schemeClr>
                </a:solidFill>
                <a:cs typeface="Tahoma" pitchFamily="34" charset="0"/>
              </a:rPr>
              <a:t>. part of </a:t>
            </a:r>
            <a:r>
              <a:rPr lang="en-US" sz="2000" dirty="0" err="1" smtClean="0">
                <a:solidFill>
                  <a:schemeClr val="accent2">
                    <a:lumMod val="75000"/>
                  </a:schemeClr>
                </a:solidFill>
                <a:cs typeface="Tahoma" pitchFamily="34" charset="0"/>
              </a:rPr>
              <a:t>Bogoliubov</a:t>
            </a:r>
            <a:r>
              <a:rPr lang="en-US" sz="2000" dirty="0" smtClean="0">
                <a:solidFill>
                  <a:schemeClr val="accent2">
                    <a:lumMod val="75000"/>
                  </a:schemeClr>
                </a:solidFill>
                <a:cs typeface="Tahoma" pitchFamily="34" charset="0"/>
              </a:rPr>
              <a:t> spectrum</a:t>
            </a:r>
            <a:endParaRPr lang="en-US" sz="2000" dirty="0">
              <a:solidFill>
                <a:schemeClr val="accent2">
                  <a:lumMod val="75000"/>
                </a:schemeClr>
              </a:solidFill>
              <a:cs typeface="Tahoma" pitchFamily="34" charset="0"/>
            </a:endParaRPr>
          </a:p>
        </p:txBody>
      </p:sp>
      <p:sp>
        <p:nvSpPr>
          <p:cNvPr id="19" name="Rectangle 126"/>
          <p:cNvSpPr>
            <a:spLocks noChangeArrowheads="1"/>
          </p:cNvSpPr>
          <p:nvPr/>
        </p:nvSpPr>
        <p:spPr bwMode="auto">
          <a:xfrm>
            <a:off x="4746658" y="1571570"/>
            <a:ext cx="4915502" cy="419100"/>
          </a:xfrm>
          <a:prstGeom prst="rect">
            <a:avLst/>
          </a:prstGeom>
        </p:spPr>
        <p:txBody>
          <a:bodyPr/>
          <a:lstStyle/>
          <a:p>
            <a:pPr marL="609600" indent="-609600"/>
            <a:r>
              <a:rPr lang="en-US" sz="2000" dirty="0" smtClean="0">
                <a:solidFill>
                  <a:schemeClr val="accent2">
                    <a:lumMod val="75000"/>
                  </a:schemeClr>
                </a:solidFill>
                <a:cs typeface="Tahoma" pitchFamily="34" charset="0"/>
              </a:rPr>
              <a:t>Squeezing spectrum</a:t>
            </a:r>
            <a:endParaRPr lang="en-US" sz="2000" dirty="0">
              <a:solidFill>
                <a:schemeClr val="accent2">
                  <a:lumMod val="75000"/>
                </a:schemeClr>
              </a:solidFill>
              <a:cs typeface="Tahoma" pitchFamily="34" charset="0"/>
            </a:endParaRPr>
          </a:p>
        </p:txBody>
      </p:sp>
      <p:sp>
        <p:nvSpPr>
          <p:cNvPr id="20" name="Rectangle 126"/>
          <p:cNvSpPr>
            <a:spLocks noChangeArrowheads="1"/>
          </p:cNvSpPr>
          <p:nvPr/>
        </p:nvSpPr>
        <p:spPr bwMode="auto">
          <a:xfrm>
            <a:off x="616618" y="4619570"/>
            <a:ext cx="4915502" cy="419100"/>
          </a:xfrm>
          <a:prstGeom prst="rect">
            <a:avLst/>
          </a:prstGeom>
        </p:spPr>
        <p:txBody>
          <a:bodyPr/>
          <a:lstStyle/>
          <a:p>
            <a:pPr marL="609600" indent="-609600"/>
            <a:r>
              <a:rPr lang="en-US" sz="2000" dirty="0" smtClean="0">
                <a:solidFill>
                  <a:schemeClr val="accent2">
                    <a:lumMod val="75000"/>
                  </a:schemeClr>
                </a:solidFill>
                <a:cs typeface="Tahoma" pitchFamily="34" charset="0"/>
              </a:rPr>
              <a:t>Mode occupation</a:t>
            </a:r>
            <a:endParaRPr lang="en-US" sz="2000" dirty="0">
              <a:solidFill>
                <a:schemeClr val="accent2">
                  <a:lumMod val="75000"/>
                </a:schemeClr>
              </a:solidFill>
              <a:cs typeface="Tahoma"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246821967"/>
              </p:ext>
            </p:extLst>
          </p:nvPr>
        </p:nvGraphicFramePr>
        <p:xfrm>
          <a:off x="1176338" y="5262563"/>
          <a:ext cx="1503362" cy="427037"/>
        </p:xfrm>
        <a:graphic>
          <a:graphicData uri="http://schemas.openxmlformats.org/presentationml/2006/ole">
            <mc:AlternateContent xmlns:mc="http://schemas.openxmlformats.org/markup-compatibility/2006">
              <mc:Choice xmlns:v="urn:schemas-microsoft-com:vml" Requires="v">
                <p:oleObj spid="_x0000_s854021" name="משוואה" r:id="rId10" imgW="787320" imgH="279360" progId="Equation.3">
                  <p:embed/>
                </p:oleObj>
              </mc:Choice>
              <mc:Fallback>
                <p:oleObj name="משוואה" r:id="rId10" imgW="787320" imgH="279360" progId="Equation.3">
                  <p:embed/>
                  <p:pic>
                    <p:nvPicPr>
                      <p:cNvPr id="0" name=""/>
                      <p:cNvPicPr>
                        <a:picLocks noChangeAspect="1" noChangeArrowheads="1"/>
                      </p:cNvPicPr>
                      <p:nvPr/>
                    </p:nvPicPr>
                    <p:blipFill>
                      <a:blip r:embed="rId11"/>
                      <a:srcRect/>
                      <a:stretch>
                        <a:fillRect/>
                      </a:stretch>
                    </p:blipFill>
                    <p:spPr bwMode="auto">
                      <a:xfrm>
                        <a:off x="1176338" y="5262563"/>
                        <a:ext cx="15033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6808165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rot="21173010">
            <a:off x="555617" y="4821633"/>
            <a:ext cx="151605" cy="575553"/>
          </a:xfrm>
          <a:prstGeom prst="rect">
            <a:avLst/>
          </a:prstGeom>
          <a:noFill/>
        </p:spPr>
        <p:txBody>
          <a:bodyPr wrap="none" rtlCol="0">
            <a:spAutoFit/>
          </a:bodyPr>
          <a:lstStyle/>
          <a:p>
            <a:endParaRPr lang="en-US" sz="3600" dirty="0"/>
          </a:p>
        </p:txBody>
      </p:sp>
      <p:pic>
        <p:nvPicPr>
          <p:cNvPr id="66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056" y="1628896"/>
            <a:ext cx="1626784" cy="113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126"/>
          <p:cNvSpPr>
            <a:spLocks noChangeArrowheads="1"/>
          </p:cNvSpPr>
          <p:nvPr/>
        </p:nvSpPr>
        <p:spPr bwMode="auto">
          <a:xfrm>
            <a:off x="407412" y="2032369"/>
            <a:ext cx="4778634" cy="532333"/>
          </a:xfrm>
          <a:prstGeom prst="rect">
            <a:avLst/>
          </a:prstGeom>
          <a:noFill/>
          <a:ln w="9525">
            <a:noFill/>
            <a:miter lim="800000"/>
            <a:headEnd/>
            <a:tailEnd/>
          </a:ln>
          <a:effectLst/>
        </p:spPr>
        <p:txBody>
          <a:bodyPr/>
          <a:lstStyle/>
          <a:p>
            <a:pPr marL="609600" indent="-609600"/>
            <a:r>
              <a:rPr lang="en-US" sz="1800" dirty="0" smtClean="0">
                <a:solidFill>
                  <a:schemeClr val="accent6"/>
                </a:solidFill>
                <a:cs typeface="Tahoma" pitchFamily="34" charset="0"/>
              </a:rPr>
              <a:t>Giant </a:t>
            </a:r>
            <a:r>
              <a:rPr lang="en-US" sz="1800" dirty="0" err="1" smtClean="0">
                <a:solidFill>
                  <a:schemeClr val="accent6"/>
                </a:solidFill>
                <a:cs typeface="Tahoma" pitchFamily="34" charset="0"/>
              </a:rPr>
              <a:t>vdW</a:t>
            </a:r>
            <a:r>
              <a:rPr lang="en-US" sz="1800" dirty="0" smtClean="0">
                <a:solidFill>
                  <a:schemeClr val="accent6"/>
                </a:solidFill>
                <a:cs typeface="Tahoma" pitchFamily="34" charset="0"/>
              </a:rPr>
              <a:t>/</a:t>
            </a:r>
            <a:r>
              <a:rPr lang="en-US" sz="1800" dirty="0" err="1" smtClean="0">
                <a:solidFill>
                  <a:schemeClr val="accent6"/>
                </a:solidFill>
                <a:cs typeface="Tahoma" pitchFamily="34" charset="0"/>
              </a:rPr>
              <a:t>Casimir</a:t>
            </a:r>
            <a:r>
              <a:rPr lang="en-US" sz="1800" dirty="0" smtClean="0">
                <a:solidFill>
                  <a:schemeClr val="accent6"/>
                </a:solidFill>
                <a:cs typeface="Tahoma" pitchFamily="34" charset="0"/>
              </a:rPr>
              <a:t> via transmission lines</a:t>
            </a:r>
            <a:endParaRPr lang="en-US" sz="1800" dirty="0">
              <a:solidFill>
                <a:schemeClr val="accent6"/>
              </a:solidFill>
              <a:cs typeface="Tahoma" pitchFamily="34" charset="0"/>
            </a:endParaRPr>
          </a:p>
        </p:txBody>
      </p:sp>
      <p:sp>
        <p:nvSpPr>
          <p:cNvPr id="36" name="Rectangle 126"/>
          <p:cNvSpPr>
            <a:spLocks noChangeArrowheads="1"/>
          </p:cNvSpPr>
          <p:nvPr/>
        </p:nvSpPr>
        <p:spPr bwMode="auto">
          <a:xfrm>
            <a:off x="296435" y="5032180"/>
            <a:ext cx="6053013" cy="532333"/>
          </a:xfrm>
          <a:prstGeom prst="rect">
            <a:avLst/>
          </a:prstGeom>
          <a:noFill/>
          <a:ln w="9525">
            <a:noFill/>
            <a:miter lim="800000"/>
            <a:headEnd/>
            <a:tailEnd/>
          </a:ln>
          <a:effectLst/>
        </p:spPr>
        <p:txBody>
          <a:bodyPr/>
          <a:lstStyle/>
          <a:p>
            <a:pPr marL="609600" indent="-609600"/>
            <a:r>
              <a:rPr lang="en-US" sz="2000" b="1" dirty="0" smtClean="0">
                <a:solidFill>
                  <a:schemeClr val="accent5">
                    <a:lumMod val="50000"/>
                  </a:schemeClr>
                </a:solidFill>
                <a:cs typeface="Tahoma" pitchFamily="34" charset="0"/>
                <a:sym typeface="Wingdings" panose="05000000000000000000" pitchFamily="2" charset="2"/>
              </a:rPr>
              <a:t></a:t>
            </a:r>
            <a:r>
              <a:rPr lang="en-US" sz="2000" b="1" dirty="0" smtClean="0">
                <a:solidFill>
                  <a:schemeClr val="accent5">
                    <a:lumMod val="50000"/>
                  </a:schemeClr>
                </a:solidFill>
                <a:cs typeface="Tahoma" pitchFamily="34" charset="0"/>
              </a:rPr>
              <a:t> Highly nonlocal NL optics: </a:t>
            </a:r>
            <a:r>
              <a:rPr lang="en-US" sz="1800" dirty="0" smtClean="0">
                <a:cs typeface="Tahoma" pitchFamily="34" charset="0"/>
              </a:rPr>
              <a:t>EIT + dipolar forces</a:t>
            </a:r>
            <a:endParaRPr lang="en-US" sz="2000" dirty="0">
              <a:solidFill>
                <a:schemeClr val="accent6"/>
              </a:solidFill>
              <a:cs typeface="Tahoma" pitchFamily="34" charset="0"/>
            </a:endParaRPr>
          </a:p>
        </p:txBody>
      </p:sp>
      <p:sp>
        <p:nvSpPr>
          <p:cNvPr id="37" name="Rectangle 126"/>
          <p:cNvSpPr>
            <a:spLocks noChangeArrowheads="1"/>
          </p:cNvSpPr>
          <p:nvPr/>
        </p:nvSpPr>
        <p:spPr bwMode="auto">
          <a:xfrm>
            <a:off x="165613" y="1488462"/>
            <a:ext cx="6610572" cy="532333"/>
          </a:xfrm>
          <a:prstGeom prst="rect">
            <a:avLst/>
          </a:prstGeom>
          <a:noFill/>
          <a:ln w="9525">
            <a:noFill/>
            <a:miter lim="800000"/>
            <a:headEnd/>
            <a:tailEnd/>
          </a:ln>
          <a:effectLst/>
        </p:spPr>
        <p:txBody>
          <a:bodyPr/>
          <a:lstStyle/>
          <a:p>
            <a:pPr marL="609600" indent="-609600"/>
            <a:r>
              <a:rPr lang="en-US" sz="2000" b="1" dirty="0" smtClean="0">
                <a:solidFill>
                  <a:schemeClr val="accent5">
                    <a:lumMod val="50000"/>
                  </a:schemeClr>
                </a:solidFill>
                <a:cs typeface="Tahoma" pitchFamily="34" charset="0"/>
              </a:rPr>
              <a:t>- “Transmitting” vacuum forces:</a:t>
            </a:r>
            <a:endParaRPr lang="en-US" sz="2000" b="1" dirty="0">
              <a:solidFill>
                <a:schemeClr val="accent5">
                  <a:lumMod val="50000"/>
                </a:schemeClr>
              </a:solidFill>
              <a:cs typeface="Tahoma" pitchFamily="34" charset="0"/>
            </a:endParaRPr>
          </a:p>
        </p:txBody>
      </p:sp>
      <p:sp>
        <p:nvSpPr>
          <p:cNvPr id="59" name="Rectangle 126"/>
          <p:cNvSpPr>
            <a:spLocks noChangeArrowheads="1"/>
          </p:cNvSpPr>
          <p:nvPr/>
        </p:nvSpPr>
        <p:spPr bwMode="auto">
          <a:xfrm>
            <a:off x="378194" y="3819856"/>
            <a:ext cx="5717410" cy="532333"/>
          </a:xfrm>
          <a:prstGeom prst="rect">
            <a:avLst/>
          </a:prstGeom>
          <a:noFill/>
          <a:ln w="9525">
            <a:noFill/>
            <a:miter lim="800000"/>
            <a:headEnd/>
            <a:tailEnd/>
          </a:ln>
          <a:effectLst/>
        </p:spPr>
        <p:txBody>
          <a:bodyPr/>
          <a:lstStyle/>
          <a:p>
            <a:pPr marL="609600" indent="-609600"/>
            <a:r>
              <a:rPr lang="en-US" sz="1800" dirty="0" smtClean="0">
                <a:solidFill>
                  <a:schemeClr val="accent6"/>
                </a:solidFill>
                <a:cs typeface="Tahoma" pitchFamily="34" charset="0"/>
              </a:rPr>
              <a:t>Deterministic excitation transfer (</a:t>
            </a:r>
            <a:r>
              <a:rPr lang="en-US" sz="1800" dirty="0" smtClean="0">
                <a:solidFill>
                  <a:schemeClr val="accent6"/>
                </a:solidFill>
                <a:cs typeface="Tahoma" pitchFamily="34" charset="0"/>
                <a:sym typeface="Wingdings" panose="05000000000000000000" pitchFamily="2" charset="2"/>
              </a:rPr>
              <a:t> entanglement</a:t>
            </a:r>
            <a:r>
              <a:rPr lang="en-US" sz="1800" dirty="0" smtClean="0">
                <a:solidFill>
                  <a:srgbClr val="7030A0"/>
                </a:solidFill>
                <a:cs typeface="Tahoma" pitchFamily="34" charset="0"/>
                <a:sym typeface="Wingdings" panose="05000000000000000000" pitchFamily="2" charset="2"/>
              </a:rPr>
              <a:t>)</a:t>
            </a:r>
            <a:endParaRPr lang="en-US" sz="1800" dirty="0">
              <a:solidFill>
                <a:srgbClr val="7030A0"/>
              </a:solidFill>
              <a:cs typeface="Tahoma" pitchFamily="34" charset="0"/>
            </a:endParaRPr>
          </a:p>
        </p:txBody>
      </p:sp>
      <p:sp>
        <p:nvSpPr>
          <p:cNvPr id="60" name="Rectangle 126"/>
          <p:cNvSpPr>
            <a:spLocks noChangeArrowheads="1"/>
          </p:cNvSpPr>
          <p:nvPr/>
        </p:nvSpPr>
        <p:spPr bwMode="auto">
          <a:xfrm>
            <a:off x="440031" y="4395880"/>
            <a:ext cx="3240718" cy="532333"/>
          </a:xfrm>
          <a:prstGeom prst="rect">
            <a:avLst/>
          </a:prstGeom>
          <a:noFill/>
          <a:ln w="9525">
            <a:noFill/>
            <a:miter lim="800000"/>
            <a:headEnd/>
            <a:tailEnd/>
          </a:ln>
          <a:effectLst/>
        </p:spPr>
        <p:txBody>
          <a:bodyPr/>
          <a:lstStyle/>
          <a:p>
            <a:pPr marL="609600" indent="-609600"/>
            <a:r>
              <a:rPr lang="en-US" sz="1800" dirty="0" smtClean="0">
                <a:solidFill>
                  <a:schemeClr val="accent6"/>
                </a:solidFill>
                <a:cs typeface="Tahoma" pitchFamily="34" charset="0"/>
              </a:rPr>
              <a:t>Laser-induced forces</a:t>
            </a:r>
            <a:endParaRPr lang="en-US" sz="1800" dirty="0">
              <a:solidFill>
                <a:schemeClr val="accent6"/>
              </a:solidFill>
              <a:cs typeface="Tahoma" pitchFamily="34" charset="0"/>
            </a:endParaRPr>
          </a:p>
        </p:txBody>
      </p:sp>
      <p:sp>
        <p:nvSpPr>
          <p:cNvPr id="61" name="Rectangle 4"/>
          <p:cNvSpPr>
            <a:spLocks noChangeArrowheads="1"/>
          </p:cNvSpPr>
          <p:nvPr/>
        </p:nvSpPr>
        <p:spPr bwMode="auto">
          <a:xfrm>
            <a:off x="283782" y="288816"/>
            <a:ext cx="9285889"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Outline</a:t>
            </a:r>
            <a:endParaRPr lang="en-US" sz="3000" dirty="0">
              <a:solidFill>
                <a:schemeClr val="bg1"/>
              </a:solidFill>
              <a:cs typeface="Arial" pitchFamily="34" charset="0"/>
            </a:endParaRPr>
          </a:p>
        </p:txBody>
      </p:sp>
      <p:grpSp>
        <p:nvGrpSpPr>
          <p:cNvPr id="2" name="Group 1"/>
          <p:cNvGrpSpPr/>
          <p:nvPr/>
        </p:nvGrpSpPr>
        <p:grpSpPr>
          <a:xfrm>
            <a:off x="6418517" y="4971256"/>
            <a:ext cx="2462770" cy="1069934"/>
            <a:chOff x="6202453" y="3278182"/>
            <a:chExt cx="2462770" cy="1069934"/>
          </a:xfrm>
        </p:grpSpPr>
        <p:pic>
          <p:nvPicPr>
            <p:cNvPr id="742404" name="Picture 4" descr="http://www.google.com/url?sa=i&amp;source=images&amp;cd=&amp;docid=AoQuIHCOV9oK8M&amp;tbnid=Nb8NxXXBBQtJsM:&amp;ved=0CAUQjBw&amp;url=http%3A%2F%2Fehs.ucsc.edu%2Fprograms%2Fimages%2Flaser-icon.jpg&amp;ei=O9fGUumSKISr4AT4w4HABA&amp;psig=AFQjCNFdJRIH6o5DdOSE90xSBGcx0EiFJQ&amp;ust=1388849339695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77665">
              <a:off x="6202453" y="3861977"/>
              <a:ext cx="881410" cy="48613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6933224" y="3278182"/>
              <a:ext cx="1731999" cy="1051000"/>
              <a:chOff x="1521520" y="3106992"/>
              <a:chExt cx="3464363" cy="1764999"/>
            </a:xfrm>
          </p:grpSpPr>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1520" y="3106992"/>
                <a:ext cx="3464363" cy="176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a:spLocks noChangeArrowheads="1"/>
              </p:cNvSpPr>
              <p:nvPr/>
            </p:nvSpPr>
            <p:spPr bwMode="auto">
              <a:xfrm flipH="1">
                <a:off x="2506528" y="3726619"/>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21" name="Oval 20"/>
              <p:cNvSpPr>
                <a:spLocks noChangeArrowheads="1"/>
              </p:cNvSpPr>
              <p:nvPr/>
            </p:nvSpPr>
            <p:spPr bwMode="auto">
              <a:xfrm flipH="1">
                <a:off x="3218344" y="3567037"/>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22" name="Oval 21"/>
              <p:cNvSpPr>
                <a:spLocks noChangeArrowheads="1"/>
              </p:cNvSpPr>
              <p:nvPr/>
            </p:nvSpPr>
            <p:spPr bwMode="auto">
              <a:xfrm flipH="1">
                <a:off x="3553630" y="3504277"/>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23" name="Oval 22"/>
              <p:cNvSpPr>
                <a:spLocks noChangeArrowheads="1"/>
              </p:cNvSpPr>
              <p:nvPr/>
            </p:nvSpPr>
            <p:spPr bwMode="auto">
              <a:xfrm flipH="1">
                <a:off x="2142544" y="3792955"/>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24" name="Oval 23"/>
              <p:cNvSpPr>
                <a:spLocks noChangeArrowheads="1"/>
              </p:cNvSpPr>
              <p:nvPr/>
            </p:nvSpPr>
            <p:spPr bwMode="auto">
              <a:xfrm flipH="1">
                <a:off x="2692990" y="3687163"/>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grpSp>
      </p:grpSp>
      <p:grpSp>
        <p:nvGrpSpPr>
          <p:cNvPr id="5" name="Group 4"/>
          <p:cNvGrpSpPr/>
          <p:nvPr/>
        </p:nvGrpSpPr>
        <p:grpSpPr>
          <a:xfrm>
            <a:off x="7014613" y="3681915"/>
            <a:ext cx="1254254" cy="1161190"/>
            <a:chOff x="7062431" y="4771622"/>
            <a:chExt cx="1584179" cy="1497718"/>
          </a:xfrm>
        </p:grpSpPr>
        <p:pic>
          <p:nvPicPr>
            <p:cNvPr id="15" name="Picture 6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2431" y="5423796"/>
              <a:ext cx="1584179" cy="84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7138099" y="4771622"/>
              <a:ext cx="1178586" cy="673057"/>
              <a:chOff x="7138099" y="4771622"/>
              <a:chExt cx="1178586" cy="673057"/>
            </a:xfrm>
          </p:grpSpPr>
          <p:pic>
            <p:nvPicPr>
              <p:cNvPr id="742406" name="Picture 6" descr="http://www.google.com/url?sa=i&amp;source=images&amp;cd=&amp;docid=7hfbCts8ujJVEM&amp;tbnid=Iu_v5l3Vz01ekM:&amp;ved=0CAUQjBw4Cw&amp;url=http%3A%2F%2Fwww.oppoforums.com%2Fattachments%2Fwirelessconupdown-jpg.8312%2F&amp;ei=99fGUt-FHuSh4gTbuYFw&amp;psig=AFQjCNEYeeT8X99rBFi_zFPcxz3wU1VYCg&amp;ust=13888495275340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8099" y="4771622"/>
                <a:ext cx="1178586" cy="6730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7589883" y="5231110"/>
                <a:ext cx="264637" cy="17325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grpSp>
      <p:sp>
        <p:nvSpPr>
          <p:cNvPr id="27" name="Rectangle 126"/>
          <p:cNvSpPr>
            <a:spLocks noChangeArrowheads="1"/>
          </p:cNvSpPr>
          <p:nvPr/>
        </p:nvSpPr>
        <p:spPr bwMode="auto">
          <a:xfrm>
            <a:off x="121254" y="3133908"/>
            <a:ext cx="8108346" cy="532333"/>
          </a:xfrm>
          <a:prstGeom prst="rect">
            <a:avLst/>
          </a:prstGeom>
          <a:noFill/>
          <a:ln w="9525">
            <a:noFill/>
            <a:miter lim="800000"/>
            <a:headEnd/>
            <a:tailEnd/>
          </a:ln>
          <a:effectLst/>
        </p:spPr>
        <p:txBody>
          <a:bodyPr/>
          <a:lstStyle/>
          <a:p>
            <a:pPr marL="609600" indent="-609600"/>
            <a:r>
              <a:rPr lang="en-US" sz="2000" b="1" dirty="0" smtClean="0">
                <a:solidFill>
                  <a:schemeClr val="accent5">
                    <a:lumMod val="50000"/>
                  </a:schemeClr>
                </a:solidFill>
                <a:cs typeface="Tahoma" pitchFamily="34" charset="0"/>
              </a:rPr>
              <a:t>- </a:t>
            </a:r>
            <a:r>
              <a:rPr lang="en-US" sz="2000" b="1" dirty="0">
                <a:solidFill>
                  <a:schemeClr val="accent5">
                    <a:lumMod val="50000"/>
                  </a:schemeClr>
                </a:solidFill>
                <a:cs typeface="Tahoma" pitchFamily="34" charset="0"/>
              </a:rPr>
              <a:t>L</a:t>
            </a:r>
            <a:r>
              <a:rPr lang="en-US" sz="2000" b="1" dirty="0" smtClean="0">
                <a:solidFill>
                  <a:schemeClr val="accent5">
                    <a:lumMod val="50000"/>
                  </a:schemeClr>
                </a:solidFill>
                <a:cs typeface="Tahoma" pitchFamily="34" charset="0"/>
              </a:rPr>
              <a:t>ong-range dipolar interactions in fiber-grating</a:t>
            </a:r>
            <a:endParaRPr lang="en-US" sz="2000" b="1" dirty="0">
              <a:solidFill>
                <a:schemeClr val="accent5">
                  <a:lumMod val="50000"/>
                </a:schemeClr>
              </a:solidFill>
              <a:cs typeface="Tahoma" pitchFamily="34" charset="0"/>
            </a:endParaRPr>
          </a:p>
        </p:txBody>
      </p:sp>
    </p:spTree>
    <p:extLst>
      <p:ext uri="{BB962C8B-B14F-4D97-AF65-F5344CB8AC3E}">
        <p14:creationId xmlns:p14="http://schemas.microsoft.com/office/powerpoint/2010/main" val="159329477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4"/>
          <p:cNvSpPr>
            <a:spLocks noChangeArrowheads="1"/>
          </p:cNvSpPr>
          <p:nvPr/>
        </p:nvSpPr>
        <p:spPr bwMode="auto">
          <a:xfrm>
            <a:off x="336184" y="365074"/>
            <a:ext cx="7784382"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Measuring the optical </a:t>
            </a:r>
            <a:r>
              <a:rPr lang="en-US" sz="3000" dirty="0" err="1" smtClean="0">
                <a:solidFill>
                  <a:schemeClr val="bg1"/>
                </a:solidFill>
                <a:cs typeface="Arial" pitchFamily="34" charset="0"/>
              </a:rPr>
              <a:t>roton</a:t>
            </a:r>
            <a:r>
              <a:rPr lang="en-US" sz="3000" dirty="0" smtClean="0">
                <a:solidFill>
                  <a:schemeClr val="bg1"/>
                </a:solidFill>
                <a:cs typeface="Arial" pitchFamily="34" charset="0"/>
              </a:rPr>
              <a:t> spectra</a:t>
            </a:r>
            <a:endParaRPr lang="en-US" sz="3000" dirty="0">
              <a:solidFill>
                <a:schemeClr val="bg1"/>
              </a:solidFill>
              <a:cs typeface="Arial" pitchFamily="34" charset="0"/>
            </a:endParaRPr>
          </a:p>
        </p:txBody>
      </p:sp>
      <p:sp>
        <p:nvSpPr>
          <p:cNvPr id="63" name="Rectangle 201"/>
          <p:cNvSpPr>
            <a:spLocks noChangeArrowheads="1"/>
          </p:cNvSpPr>
          <p:nvPr/>
        </p:nvSpPr>
        <p:spPr bwMode="auto">
          <a:xfrm>
            <a:off x="6004560" y="-14288"/>
            <a:ext cx="3495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a:solidFill>
                  <a:schemeClr val="bg1"/>
                </a:solidFill>
                <a:cs typeface="Arial" pitchFamily="34" charset="0"/>
              </a:rPr>
              <a:t>3</a:t>
            </a:r>
            <a:r>
              <a:rPr lang="en-US" sz="2000" b="1" dirty="0" smtClean="0">
                <a:solidFill>
                  <a:schemeClr val="bg1"/>
                </a:solidFill>
                <a:cs typeface="Arial" pitchFamily="34" charset="0"/>
              </a:rPr>
              <a:t>. Highly nonlocal NLO</a:t>
            </a:r>
            <a:endParaRPr lang="en-US" sz="2000" b="1" dirty="0">
              <a:solidFill>
                <a:schemeClr val="bg1"/>
              </a:solidFill>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62927373"/>
              </p:ext>
            </p:extLst>
          </p:nvPr>
        </p:nvGraphicFramePr>
        <p:xfrm>
          <a:off x="5977967" y="1896108"/>
          <a:ext cx="741362" cy="450850"/>
        </p:xfrm>
        <a:graphic>
          <a:graphicData uri="http://schemas.openxmlformats.org/presentationml/2006/ole">
            <mc:AlternateContent xmlns:mc="http://schemas.openxmlformats.org/markup-compatibility/2006">
              <mc:Choice xmlns:v="urn:schemas-microsoft-com:vml" Requires="v">
                <p:oleObj spid="_x0000_s855042" name="משוואה" r:id="rId4" imgW="317160" imgH="241200" progId="Equation.3">
                  <p:embed/>
                </p:oleObj>
              </mc:Choice>
              <mc:Fallback>
                <p:oleObj name="משוואה" r:id="rId4" imgW="317160" imgH="241200" progId="Equation.3">
                  <p:embed/>
                  <p:pic>
                    <p:nvPicPr>
                      <p:cNvPr id="0" name=""/>
                      <p:cNvPicPr>
                        <a:picLocks noChangeAspect="1" noChangeArrowheads="1"/>
                      </p:cNvPicPr>
                      <p:nvPr/>
                    </p:nvPicPr>
                    <p:blipFill>
                      <a:blip r:embed="rId5"/>
                      <a:srcRect/>
                      <a:stretch>
                        <a:fillRect/>
                      </a:stretch>
                    </p:blipFill>
                    <p:spPr bwMode="auto">
                      <a:xfrm>
                        <a:off x="5977967" y="1896108"/>
                        <a:ext cx="7413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Rectangle 17"/>
          <p:cNvSpPr>
            <a:spLocks noChangeArrowheads="1"/>
          </p:cNvSpPr>
          <p:nvPr/>
        </p:nvSpPr>
        <p:spPr bwMode="auto">
          <a:xfrm>
            <a:off x="6644639" y="1909193"/>
            <a:ext cx="3348135"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1800" dirty="0" smtClean="0"/>
              <a:t>Photon density of CW </a:t>
            </a:r>
            <a:endParaRPr lang="en-US" altLang="en-US" sz="1800" dirty="0"/>
          </a:p>
        </p:txBody>
      </p:sp>
      <p:graphicFrame>
        <p:nvGraphicFramePr>
          <p:cNvPr id="3" name="Object 2"/>
          <p:cNvGraphicFramePr>
            <a:graphicFrameLocks noChangeAspect="1"/>
          </p:cNvGraphicFramePr>
          <p:nvPr>
            <p:extLst>
              <p:ext uri="{D42A27DB-BD31-4B8C-83A1-F6EECF244321}">
                <p14:modId xmlns:p14="http://schemas.microsoft.com/office/powerpoint/2010/main" val="508768404"/>
              </p:ext>
            </p:extLst>
          </p:nvPr>
        </p:nvGraphicFramePr>
        <p:xfrm>
          <a:off x="7162239" y="1596436"/>
          <a:ext cx="1844039" cy="349328"/>
        </p:xfrm>
        <a:graphic>
          <a:graphicData uri="http://schemas.openxmlformats.org/presentationml/2006/ole">
            <mc:AlternateContent xmlns:mc="http://schemas.openxmlformats.org/markup-compatibility/2006">
              <mc:Choice xmlns:v="urn:schemas-microsoft-com:vml" Requires="v">
                <p:oleObj spid="_x0000_s855043" name="משוואה" r:id="rId6" imgW="965160" imgH="228600" progId="Equation.3">
                  <p:embed/>
                </p:oleObj>
              </mc:Choice>
              <mc:Fallback>
                <p:oleObj name="משוואה" r:id="rId6" imgW="965160" imgH="228600" progId="Equation.3">
                  <p:embed/>
                  <p:pic>
                    <p:nvPicPr>
                      <p:cNvPr id="0" name=""/>
                      <p:cNvPicPr>
                        <a:picLocks noChangeAspect="1" noChangeArrowheads="1"/>
                      </p:cNvPicPr>
                      <p:nvPr/>
                    </p:nvPicPr>
                    <p:blipFill>
                      <a:blip r:embed="rId7"/>
                      <a:srcRect/>
                      <a:stretch>
                        <a:fillRect/>
                      </a:stretch>
                    </p:blipFill>
                    <p:spPr bwMode="auto">
                      <a:xfrm>
                        <a:off x="7162239" y="1596436"/>
                        <a:ext cx="1844039" cy="349328"/>
                      </a:xfrm>
                      <a:prstGeom prst="rect">
                        <a:avLst/>
                      </a:prstGeom>
                      <a:noFill/>
                      <a:ln>
                        <a:noFill/>
                      </a:ln>
                    </p:spPr>
                  </p:pic>
                </p:oleObj>
              </mc:Fallback>
            </mc:AlternateContent>
          </a:graphicData>
        </a:graphic>
      </p:graphicFrame>
      <p:sp>
        <p:nvSpPr>
          <p:cNvPr id="34" name="Rectangle 17"/>
          <p:cNvSpPr>
            <a:spLocks noChangeArrowheads="1"/>
          </p:cNvSpPr>
          <p:nvPr/>
        </p:nvSpPr>
        <p:spPr bwMode="auto">
          <a:xfrm>
            <a:off x="6212513" y="2508084"/>
            <a:ext cx="2676159"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a:solidFill>
                  <a:schemeClr val="accent5">
                    <a:lumMod val="50000"/>
                  </a:schemeClr>
                </a:solidFill>
              </a:rPr>
              <a:t>o</a:t>
            </a:r>
            <a:r>
              <a:rPr lang="en-US" altLang="en-US" sz="2000" dirty="0" smtClean="0">
                <a:solidFill>
                  <a:schemeClr val="accent5">
                    <a:lumMod val="50000"/>
                  </a:schemeClr>
                </a:solidFill>
              </a:rPr>
              <a:t>ptical “anti-</a:t>
            </a:r>
            <a:r>
              <a:rPr lang="en-US" altLang="en-US" sz="2000" dirty="0" err="1" smtClean="0">
                <a:solidFill>
                  <a:schemeClr val="accent5">
                    <a:lumMod val="50000"/>
                  </a:schemeClr>
                </a:solidFill>
              </a:rPr>
              <a:t>roton</a:t>
            </a:r>
            <a:r>
              <a:rPr lang="en-US" altLang="en-US" sz="2000" dirty="0" smtClean="0">
                <a:solidFill>
                  <a:schemeClr val="accent5">
                    <a:lumMod val="50000"/>
                  </a:schemeClr>
                </a:solidFill>
              </a:rPr>
              <a:t>”</a:t>
            </a:r>
            <a:endParaRPr lang="en-US" altLang="en-US" sz="2000" dirty="0">
              <a:solidFill>
                <a:schemeClr val="accent5">
                  <a:lumMod val="50000"/>
                </a:schemeClr>
              </a:solidFill>
            </a:endParaRPr>
          </a:p>
        </p:txBody>
      </p:sp>
      <p:sp>
        <p:nvSpPr>
          <p:cNvPr id="48" name="Rectangle 126"/>
          <p:cNvSpPr>
            <a:spLocks noChangeArrowheads="1"/>
          </p:cNvSpPr>
          <p:nvPr/>
        </p:nvSpPr>
        <p:spPr bwMode="auto">
          <a:xfrm>
            <a:off x="5294737" y="1147195"/>
            <a:ext cx="4081458" cy="397422"/>
          </a:xfrm>
          <a:prstGeom prst="rect">
            <a:avLst/>
          </a:prstGeom>
          <a:noFill/>
          <a:ln w="9525">
            <a:noFill/>
            <a:miter lim="800000"/>
            <a:headEnd/>
            <a:tailEnd/>
          </a:ln>
          <a:effectLst/>
        </p:spPr>
        <p:txBody>
          <a:bodyPr/>
          <a:lstStyle/>
          <a:p>
            <a:pPr marL="609600" indent="-609600"/>
            <a:r>
              <a:rPr lang="en-US" sz="1200" dirty="0" smtClean="0">
                <a:cs typeface="Tahoma" pitchFamily="34" charset="0"/>
              </a:rPr>
              <a:t>ES, Grisins, Stimming, Mazets &amp; Kurizki (in preparation)</a:t>
            </a:r>
            <a:endParaRPr lang="en-US" sz="1200" dirty="0">
              <a:cs typeface="Tahoma" pitchFamily="34" charset="0"/>
            </a:endParaRPr>
          </a:p>
        </p:txBody>
      </p:sp>
      <p:pic>
        <p:nvPicPr>
          <p:cNvPr id="819299" name="Picture 9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3100" y="2850878"/>
            <a:ext cx="2892083" cy="164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53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691" y="1514521"/>
            <a:ext cx="5593587" cy="85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269133" y="1863472"/>
            <a:ext cx="2656947" cy="598891"/>
          </a:xfrm>
          <a:prstGeom prst="ellipse">
            <a:avLst/>
          </a:prstGeom>
          <a:noFill/>
          <a:ln w="1905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41" name="Oval 40"/>
          <p:cNvSpPr/>
          <p:nvPr/>
        </p:nvSpPr>
        <p:spPr bwMode="auto">
          <a:xfrm>
            <a:off x="3774334" y="1498897"/>
            <a:ext cx="393082" cy="399247"/>
          </a:xfrm>
          <a:prstGeom prst="ellipse">
            <a:avLst/>
          </a:prstGeom>
          <a:noFill/>
          <a:ln w="1905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pic>
        <p:nvPicPr>
          <p:cNvPr id="82534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8718" y="4633971"/>
            <a:ext cx="5780722" cy="202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tangle 17"/>
          <p:cNvSpPr>
            <a:spLocks noChangeArrowheads="1"/>
          </p:cNvSpPr>
          <p:nvPr/>
        </p:nvSpPr>
        <p:spPr bwMode="auto">
          <a:xfrm>
            <a:off x="1098175" y="3330370"/>
            <a:ext cx="2676159" cy="4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Tahoma" pitchFamily="34" charset="0"/>
                <a:cs typeface="Times New Roman" pitchFamily="18" charset="0"/>
              </a:defRPr>
            </a:lvl1pPr>
            <a:lvl2pPr marL="742950" indent="-285750" eaLnBrk="0" hangingPunct="0">
              <a:defRPr sz="2800">
                <a:solidFill>
                  <a:schemeClr val="tx1"/>
                </a:solidFill>
                <a:latin typeface="Tahoma" pitchFamily="34" charset="0"/>
                <a:cs typeface="Times New Roman" pitchFamily="18" charset="0"/>
              </a:defRPr>
            </a:lvl2pPr>
            <a:lvl3pPr marL="1143000" indent="-228600" eaLnBrk="0" hangingPunct="0">
              <a:defRPr sz="2800">
                <a:solidFill>
                  <a:schemeClr val="tx1"/>
                </a:solidFill>
                <a:latin typeface="Tahoma" pitchFamily="34" charset="0"/>
                <a:cs typeface="Times New Roman" pitchFamily="18" charset="0"/>
              </a:defRPr>
            </a:lvl3pPr>
            <a:lvl4pPr marL="1600200" indent="-228600" eaLnBrk="0" hangingPunct="0">
              <a:defRPr sz="2800">
                <a:solidFill>
                  <a:schemeClr val="tx1"/>
                </a:solidFill>
                <a:latin typeface="Tahoma" pitchFamily="34" charset="0"/>
                <a:cs typeface="Times New Roman" pitchFamily="18" charset="0"/>
              </a:defRPr>
            </a:lvl4pPr>
            <a:lvl5pPr marL="2057400" indent="-228600" eaLnBrk="0" hangingPunct="0">
              <a:defRPr sz="2800">
                <a:solidFill>
                  <a:schemeClr val="tx1"/>
                </a:solidFill>
                <a:latin typeface="Tahoma" pitchFamily="34" charset="0"/>
                <a:cs typeface="Times New Roman" pitchFamily="18" charset="0"/>
              </a:defRPr>
            </a:lvl5pPr>
            <a:lvl6pPr marL="25146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6pPr>
            <a:lvl7pPr marL="29718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7pPr>
            <a:lvl8pPr marL="34290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8pPr>
            <a:lvl9pPr marL="3886200" indent="-228600" algn="r" rtl="1" eaLnBrk="0" fontAlgn="base" hangingPunct="0">
              <a:spcBef>
                <a:spcPct val="0"/>
              </a:spcBef>
              <a:spcAft>
                <a:spcPct val="0"/>
              </a:spcAft>
              <a:defRPr sz="2800">
                <a:solidFill>
                  <a:schemeClr val="tx1"/>
                </a:solidFill>
                <a:latin typeface="Tahoma" pitchFamily="34" charset="0"/>
                <a:cs typeface="Times New Roman" pitchFamily="18" charset="0"/>
              </a:defRPr>
            </a:lvl9pPr>
          </a:lstStyle>
          <a:p>
            <a:pPr algn="l" rtl="0" eaLnBrk="1" hangingPunct="1">
              <a:spcBef>
                <a:spcPct val="20000"/>
              </a:spcBef>
            </a:pPr>
            <a:r>
              <a:rPr lang="en-US" altLang="en-US" sz="2000" dirty="0" smtClean="0">
                <a:solidFill>
                  <a:schemeClr val="accent5">
                    <a:lumMod val="50000"/>
                  </a:schemeClr>
                </a:solidFill>
              </a:rPr>
              <a:t>homodyne detection</a:t>
            </a:r>
            <a:endParaRPr lang="en-US" altLang="en-US" sz="2000" dirty="0">
              <a:solidFill>
                <a:schemeClr val="accent5">
                  <a:lumMod val="50000"/>
                </a:schemeClr>
              </a:solidFill>
            </a:endParaRPr>
          </a:p>
        </p:txBody>
      </p:sp>
    </p:spTree>
    <p:extLst>
      <p:ext uri="{BB962C8B-B14F-4D97-AF65-F5344CB8AC3E}">
        <p14:creationId xmlns:p14="http://schemas.microsoft.com/office/powerpoint/2010/main" val="55284867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619441064"/>
              </p:ext>
            </p:extLst>
          </p:nvPr>
        </p:nvGraphicFramePr>
        <p:xfrm>
          <a:off x="1959074" y="2668383"/>
          <a:ext cx="1760538" cy="696912"/>
        </p:xfrm>
        <a:graphic>
          <a:graphicData uri="http://schemas.openxmlformats.org/presentationml/2006/ole">
            <mc:AlternateContent xmlns:mc="http://schemas.openxmlformats.org/markup-compatibility/2006">
              <mc:Choice xmlns:v="urn:schemas-microsoft-com:vml" Requires="v">
                <p:oleObj spid="_x0000_s856066" name="משוואה" r:id="rId4" imgW="774360" imgH="355320" progId="Equation.3">
                  <p:embed/>
                </p:oleObj>
              </mc:Choice>
              <mc:Fallback>
                <p:oleObj name="משוואה" r:id="rId4" imgW="774360" imgH="355320" progId="Equation.3">
                  <p:embed/>
                  <p:pic>
                    <p:nvPicPr>
                      <p:cNvPr id="0" name=""/>
                      <p:cNvPicPr>
                        <a:picLocks noChangeAspect="1" noChangeArrowheads="1"/>
                      </p:cNvPicPr>
                      <p:nvPr/>
                    </p:nvPicPr>
                    <p:blipFill>
                      <a:blip r:embed="rId5"/>
                      <a:srcRect/>
                      <a:stretch>
                        <a:fillRect/>
                      </a:stretch>
                    </p:blipFill>
                    <p:spPr bwMode="auto">
                      <a:xfrm>
                        <a:off x="1959074" y="2668383"/>
                        <a:ext cx="1760538"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9835659"/>
              </p:ext>
            </p:extLst>
          </p:nvPr>
        </p:nvGraphicFramePr>
        <p:xfrm>
          <a:off x="3245485" y="1465293"/>
          <a:ext cx="1616075" cy="696912"/>
        </p:xfrm>
        <a:graphic>
          <a:graphicData uri="http://schemas.openxmlformats.org/presentationml/2006/ole">
            <mc:AlternateContent xmlns:mc="http://schemas.openxmlformats.org/markup-compatibility/2006">
              <mc:Choice xmlns:v="urn:schemas-microsoft-com:vml" Requires="v">
                <p:oleObj spid="_x0000_s856067" name="משוואה" r:id="rId6" imgW="711000" imgH="355320" progId="Equation.3">
                  <p:embed/>
                </p:oleObj>
              </mc:Choice>
              <mc:Fallback>
                <p:oleObj name="משוואה" r:id="rId6" imgW="711000" imgH="355320" progId="Equation.3">
                  <p:embed/>
                  <p:pic>
                    <p:nvPicPr>
                      <p:cNvPr id="0" name=""/>
                      <p:cNvPicPr>
                        <a:picLocks noChangeAspect="1" noChangeArrowheads="1"/>
                      </p:cNvPicPr>
                      <p:nvPr/>
                    </p:nvPicPr>
                    <p:blipFill>
                      <a:blip r:embed="rId7"/>
                      <a:srcRect/>
                      <a:stretch>
                        <a:fillRect/>
                      </a:stretch>
                    </p:blipFill>
                    <p:spPr bwMode="auto">
                      <a:xfrm>
                        <a:off x="3245485" y="1465293"/>
                        <a:ext cx="16160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90361932"/>
              </p:ext>
            </p:extLst>
          </p:nvPr>
        </p:nvGraphicFramePr>
        <p:xfrm>
          <a:off x="5241066" y="1457781"/>
          <a:ext cx="1644650" cy="696913"/>
        </p:xfrm>
        <a:graphic>
          <a:graphicData uri="http://schemas.openxmlformats.org/presentationml/2006/ole">
            <mc:AlternateContent xmlns:mc="http://schemas.openxmlformats.org/markup-compatibility/2006">
              <mc:Choice xmlns:v="urn:schemas-microsoft-com:vml" Requires="v">
                <p:oleObj spid="_x0000_s856068" name="משוואה" r:id="rId8" imgW="723600" imgH="355320" progId="Equation.3">
                  <p:embed/>
                </p:oleObj>
              </mc:Choice>
              <mc:Fallback>
                <p:oleObj name="משוואה" r:id="rId8" imgW="723600" imgH="355320" progId="Equation.3">
                  <p:embed/>
                  <p:pic>
                    <p:nvPicPr>
                      <p:cNvPr id="0" name=""/>
                      <p:cNvPicPr>
                        <a:picLocks noChangeAspect="1" noChangeArrowheads="1"/>
                      </p:cNvPicPr>
                      <p:nvPr/>
                    </p:nvPicPr>
                    <p:blipFill>
                      <a:blip r:embed="rId9"/>
                      <a:srcRect/>
                      <a:stretch>
                        <a:fillRect/>
                      </a:stretch>
                    </p:blipFill>
                    <p:spPr bwMode="auto">
                      <a:xfrm>
                        <a:off x="5241066" y="1457781"/>
                        <a:ext cx="1644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09954273"/>
              </p:ext>
            </p:extLst>
          </p:nvPr>
        </p:nvGraphicFramePr>
        <p:xfrm>
          <a:off x="6531898" y="2090563"/>
          <a:ext cx="1846262" cy="696913"/>
        </p:xfrm>
        <a:graphic>
          <a:graphicData uri="http://schemas.openxmlformats.org/presentationml/2006/ole">
            <mc:AlternateContent xmlns:mc="http://schemas.openxmlformats.org/markup-compatibility/2006">
              <mc:Choice xmlns:v="urn:schemas-microsoft-com:vml" Requires="v">
                <p:oleObj spid="_x0000_s856069" name="משוואה" r:id="rId10" imgW="812520" imgH="355320" progId="Equation.3">
                  <p:embed/>
                </p:oleObj>
              </mc:Choice>
              <mc:Fallback>
                <p:oleObj name="משוואה" r:id="rId10" imgW="812520" imgH="355320" progId="Equation.3">
                  <p:embed/>
                  <p:pic>
                    <p:nvPicPr>
                      <p:cNvPr id="0" name=""/>
                      <p:cNvPicPr>
                        <a:picLocks noChangeAspect="1" noChangeArrowheads="1"/>
                      </p:cNvPicPr>
                      <p:nvPr/>
                    </p:nvPicPr>
                    <p:blipFill>
                      <a:blip r:embed="rId11"/>
                      <a:srcRect/>
                      <a:stretch>
                        <a:fillRect/>
                      </a:stretch>
                    </p:blipFill>
                    <p:spPr bwMode="auto">
                      <a:xfrm>
                        <a:off x="6531898" y="2090563"/>
                        <a:ext cx="184626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7" name="Rectangle 126"/>
          <p:cNvSpPr>
            <a:spLocks noChangeArrowheads="1"/>
          </p:cNvSpPr>
          <p:nvPr/>
        </p:nvSpPr>
        <p:spPr bwMode="auto">
          <a:xfrm>
            <a:off x="293180" y="2713964"/>
            <a:ext cx="1845930" cy="378656"/>
          </a:xfrm>
          <a:prstGeom prst="rect">
            <a:avLst/>
          </a:prstGeom>
          <a:noFill/>
          <a:ln w="9525">
            <a:noFill/>
            <a:miter lim="800000"/>
            <a:headEnd/>
            <a:tailEnd/>
          </a:ln>
          <a:effectLst/>
        </p:spPr>
        <p:txBody>
          <a:bodyPr/>
          <a:lstStyle/>
          <a:p>
            <a:pPr marL="609600" indent="-609600"/>
            <a:r>
              <a:rPr lang="en-US" sz="2000" u="sng" dirty="0" smtClean="0">
                <a:cs typeface="Tahoma" pitchFamily="34" charset="0"/>
              </a:rPr>
              <a:t>total energy</a:t>
            </a:r>
            <a:endParaRPr lang="en-US" sz="2000" u="sng" dirty="0">
              <a:cs typeface="Tahoma"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127574110"/>
              </p:ext>
            </p:extLst>
          </p:nvPr>
        </p:nvGraphicFramePr>
        <p:xfrm>
          <a:off x="4028923" y="2710935"/>
          <a:ext cx="2652713" cy="449262"/>
        </p:xfrm>
        <a:graphic>
          <a:graphicData uri="http://schemas.openxmlformats.org/presentationml/2006/ole">
            <mc:AlternateContent xmlns:mc="http://schemas.openxmlformats.org/markup-compatibility/2006">
              <mc:Choice xmlns:v="urn:schemas-microsoft-com:vml" Requires="v">
                <p:oleObj spid="_x0000_s856070" name="משוואה" r:id="rId12" imgW="1168200" imgH="228600" progId="Equation.3">
                  <p:embed/>
                </p:oleObj>
              </mc:Choice>
              <mc:Fallback>
                <p:oleObj name="משוואה" r:id="rId12" imgW="1168200" imgH="228600" progId="Equation.3">
                  <p:embed/>
                  <p:pic>
                    <p:nvPicPr>
                      <p:cNvPr id="0" name=""/>
                      <p:cNvPicPr>
                        <a:picLocks noChangeAspect="1" noChangeArrowheads="1"/>
                      </p:cNvPicPr>
                      <p:nvPr/>
                    </p:nvPicPr>
                    <p:blipFill>
                      <a:blip r:embed="rId13"/>
                      <a:srcRect/>
                      <a:stretch>
                        <a:fillRect/>
                      </a:stretch>
                    </p:blipFill>
                    <p:spPr bwMode="auto">
                      <a:xfrm>
                        <a:off x="4028923" y="2710935"/>
                        <a:ext cx="265271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 name="Rectangle 126"/>
          <p:cNvSpPr>
            <a:spLocks noChangeArrowheads="1"/>
          </p:cNvSpPr>
          <p:nvPr/>
        </p:nvSpPr>
        <p:spPr bwMode="auto">
          <a:xfrm>
            <a:off x="3093600" y="2111034"/>
            <a:ext cx="3557147" cy="378656"/>
          </a:xfrm>
          <a:prstGeom prst="rect">
            <a:avLst/>
          </a:prstGeom>
          <a:noFill/>
          <a:ln w="9525">
            <a:noFill/>
            <a:miter lim="800000"/>
            <a:headEnd/>
            <a:tailEnd/>
          </a:ln>
          <a:effectLst/>
        </p:spPr>
        <p:txBody>
          <a:bodyPr/>
          <a:lstStyle/>
          <a:p>
            <a:pPr marL="609600" indent="-609600"/>
            <a:r>
              <a:rPr lang="en-US" sz="2000" dirty="0" smtClean="0">
                <a:cs typeface="Tahoma" pitchFamily="34" charset="0"/>
              </a:rPr>
              <a:t>interaction/”surface” energy</a:t>
            </a:r>
            <a:endParaRPr lang="en-US" sz="2000" dirty="0">
              <a:cs typeface="Tahoma" pitchFamily="34" charset="0"/>
            </a:endParaRPr>
          </a:p>
        </p:txBody>
      </p:sp>
      <p:sp>
        <p:nvSpPr>
          <p:cNvPr id="119" name="Rectangle 126"/>
          <p:cNvSpPr>
            <a:spLocks noChangeArrowheads="1"/>
          </p:cNvSpPr>
          <p:nvPr/>
        </p:nvSpPr>
        <p:spPr bwMode="auto">
          <a:xfrm>
            <a:off x="282464" y="3269611"/>
            <a:ext cx="2266013" cy="378656"/>
          </a:xfrm>
          <a:prstGeom prst="rect">
            <a:avLst/>
          </a:prstGeom>
          <a:noFill/>
          <a:ln w="9525">
            <a:noFill/>
            <a:miter lim="800000"/>
            <a:headEnd/>
            <a:tailEnd/>
          </a:ln>
          <a:effectLst/>
        </p:spPr>
        <p:txBody>
          <a:bodyPr/>
          <a:lstStyle/>
          <a:p>
            <a:pPr marL="609600" indent="-609600"/>
            <a:r>
              <a:rPr lang="en-US" sz="2000" dirty="0" smtClean="0">
                <a:cs typeface="Tahoma" pitchFamily="34" charset="0"/>
              </a:rPr>
              <a:t>short-range int.</a:t>
            </a:r>
            <a:endParaRPr lang="en-US" sz="2000" dirty="0">
              <a:cs typeface="Tahoma" pitchFamily="34" charset="0"/>
            </a:endParaRPr>
          </a:p>
        </p:txBody>
      </p:sp>
      <p:grpSp>
        <p:nvGrpSpPr>
          <p:cNvPr id="62" name="Group 61"/>
          <p:cNvGrpSpPr/>
          <p:nvPr/>
        </p:nvGrpSpPr>
        <p:grpSpPr>
          <a:xfrm>
            <a:off x="334231" y="1463628"/>
            <a:ext cx="2488156" cy="1081586"/>
            <a:chOff x="613186" y="1886284"/>
            <a:chExt cx="2947595" cy="1534648"/>
          </a:xfrm>
        </p:grpSpPr>
        <p:sp>
          <p:nvSpPr>
            <p:cNvPr id="63" name="Rectangle 62"/>
            <p:cNvSpPr/>
            <p:nvPr/>
          </p:nvSpPr>
          <p:spPr bwMode="auto">
            <a:xfrm>
              <a:off x="613186" y="1886284"/>
              <a:ext cx="2947595" cy="1534648"/>
            </a:xfrm>
            <a:prstGeom prst="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87" name="Oval 86"/>
            <p:cNvSpPr>
              <a:spLocks noChangeArrowheads="1"/>
            </p:cNvSpPr>
            <p:nvPr/>
          </p:nvSpPr>
          <p:spPr bwMode="auto">
            <a:xfrm>
              <a:off x="3059752" y="2074703"/>
              <a:ext cx="129420" cy="124839"/>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87"/>
            <p:cNvSpPr>
              <a:spLocks noChangeArrowheads="1"/>
            </p:cNvSpPr>
            <p:nvPr/>
          </p:nvSpPr>
          <p:spPr bwMode="auto">
            <a:xfrm>
              <a:off x="3189172" y="2653608"/>
              <a:ext cx="129420" cy="124839"/>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Oval 88"/>
            <p:cNvSpPr>
              <a:spLocks noChangeArrowheads="1"/>
            </p:cNvSpPr>
            <p:nvPr/>
          </p:nvSpPr>
          <p:spPr bwMode="auto">
            <a:xfrm>
              <a:off x="2906225" y="2550220"/>
              <a:ext cx="129420" cy="124839"/>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Oval 89"/>
            <p:cNvSpPr>
              <a:spLocks noChangeArrowheads="1"/>
            </p:cNvSpPr>
            <p:nvPr/>
          </p:nvSpPr>
          <p:spPr bwMode="auto">
            <a:xfrm>
              <a:off x="2776805" y="2983723"/>
              <a:ext cx="129420" cy="124839"/>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Oval 90"/>
            <p:cNvSpPr>
              <a:spLocks noChangeArrowheads="1"/>
            </p:cNvSpPr>
            <p:nvPr/>
          </p:nvSpPr>
          <p:spPr bwMode="auto">
            <a:xfrm>
              <a:off x="2475253" y="2407387"/>
              <a:ext cx="129420" cy="124839"/>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Oval 91"/>
            <p:cNvSpPr>
              <a:spLocks noChangeArrowheads="1"/>
            </p:cNvSpPr>
            <p:nvPr/>
          </p:nvSpPr>
          <p:spPr bwMode="auto">
            <a:xfrm>
              <a:off x="2327269" y="2946007"/>
              <a:ext cx="129420" cy="124839"/>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Oval 92"/>
            <p:cNvSpPr>
              <a:spLocks noChangeArrowheads="1"/>
            </p:cNvSpPr>
            <p:nvPr/>
          </p:nvSpPr>
          <p:spPr bwMode="auto">
            <a:xfrm>
              <a:off x="2257042" y="2137122"/>
              <a:ext cx="129421" cy="124839"/>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Oval 93"/>
            <p:cNvSpPr>
              <a:spLocks noChangeArrowheads="1"/>
            </p:cNvSpPr>
            <p:nvPr/>
          </p:nvSpPr>
          <p:spPr bwMode="auto">
            <a:xfrm>
              <a:off x="982532" y="2206866"/>
              <a:ext cx="129421" cy="124839"/>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Oval 94"/>
            <p:cNvSpPr>
              <a:spLocks noChangeArrowheads="1"/>
            </p:cNvSpPr>
            <p:nvPr/>
          </p:nvSpPr>
          <p:spPr bwMode="auto">
            <a:xfrm>
              <a:off x="1863021" y="2845779"/>
              <a:ext cx="129421" cy="124839"/>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Oval 95"/>
            <p:cNvSpPr>
              <a:spLocks noChangeArrowheads="1"/>
            </p:cNvSpPr>
            <p:nvPr/>
          </p:nvSpPr>
          <p:spPr bwMode="auto">
            <a:xfrm>
              <a:off x="1680315" y="2199542"/>
              <a:ext cx="129421" cy="124839"/>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Oval 96"/>
            <p:cNvSpPr>
              <a:spLocks noChangeArrowheads="1"/>
            </p:cNvSpPr>
            <p:nvPr/>
          </p:nvSpPr>
          <p:spPr bwMode="auto">
            <a:xfrm>
              <a:off x="1550894" y="2675059"/>
              <a:ext cx="129420" cy="124839"/>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97"/>
            <p:cNvSpPr>
              <a:spLocks noChangeArrowheads="1"/>
            </p:cNvSpPr>
            <p:nvPr/>
          </p:nvSpPr>
          <p:spPr bwMode="auto">
            <a:xfrm>
              <a:off x="1421474" y="3048806"/>
              <a:ext cx="129420" cy="124839"/>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Oval 98"/>
            <p:cNvSpPr>
              <a:spLocks noChangeArrowheads="1"/>
            </p:cNvSpPr>
            <p:nvPr/>
          </p:nvSpPr>
          <p:spPr bwMode="auto">
            <a:xfrm>
              <a:off x="1154654" y="2455603"/>
              <a:ext cx="129420" cy="124839"/>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Oval 99"/>
            <p:cNvSpPr>
              <a:spLocks noChangeArrowheads="1"/>
            </p:cNvSpPr>
            <p:nvPr/>
          </p:nvSpPr>
          <p:spPr bwMode="auto">
            <a:xfrm>
              <a:off x="853112" y="2876887"/>
              <a:ext cx="129420" cy="124839"/>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7" name="Straight Connector 6"/>
          <p:cNvCxnSpPr/>
          <p:nvPr/>
        </p:nvCxnSpPr>
        <p:spPr bwMode="auto">
          <a:xfrm>
            <a:off x="1582210" y="1463628"/>
            <a:ext cx="0" cy="1081586"/>
          </a:xfrm>
          <a:prstGeom prst="line">
            <a:avLst/>
          </a:prstGeom>
          <a:noFill/>
          <a:ln w="22225" cap="flat" cmpd="sng" algn="ctr">
            <a:solidFill>
              <a:schemeClr val="tx1"/>
            </a:solidFill>
            <a:prstDash val="dash"/>
            <a:round/>
            <a:headEnd type="none" w="med" len="med"/>
            <a:tailEnd type="none" w="med" len="med"/>
          </a:ln>
          <a:effectLst/>
        </p:spPr>
      </p:cxnSp>
      <p:sp>
        <p:nvSpPr>
          <p:cNvPr id="120" name="Rectangle 126"/>
          <p:cNvSpPr>
            <a:spLocks noChangeArrowheads="1"/>
          </p:cNvSpPr>
          <p:nvPr/>
        </p:nvSpPr>
        <p:spPr bwMode="auto">
          <a:xfrm>
            <a:off x="276810" y="1481704"/>
            <a:ext cx="488448" cy="318131"/>
          </a:xfrm>
          <a:prstGeom prst="rect">
            <a:avLst/>
          </a:prstGeom>
          <a:noFill/>
          <a:ln w="9525">
            <a:noFill/>
            <a:miter lim="800000"/>
            <a:headEnd/>
            <a:tailEnd/>
          </a:ln>
          <a:effectLst/>
        </p:spPr>
        <p:txBody>
          <a:bodyPr/>
          <a:lstStyle/>
          <a:p>
            <a:pPr marL="609600" indent="-609600"/>
            <a:r>
              <a:rPr lang="en-US" sz="2000" dirty="0" smtClean="0">
                <a:cs typeface="Tahoma" pitchFamily="34" charset="0"/>
              </a:rPr>
              <a:t>1</a:t>
            </a:r>
            <a:endParaRPr lang="en-US" sz="2000" dirty="0">
              <a:cs typeface="Tahoma" pitchFamily="34" charset="0"/>
            </a:endParaRPr>
          </a:p>
        </p:txBody>
      </p:sp>
      <p:sp>
        <p:nvSpPr>
          <p:cNvPr id="121" name="Rectangle 126"/>
          <p:cNvSpPr>
            <a:spLocks noChangeArrowheads="1"/>
          </p:cNvSpPr>
          <p:nvPr/>
        </p:nvSpPr>
        <p:spPr bwMode="auto">
          <a:xfrm>
            <a:off x="2501037" y="1454874"/>
            <a:ext cx="407500" cy="318131"/>
          </a:xfrm>
          <a:prstGeom prst="rect">
            <a:avLst/>
          </a:prstGeom>
          <a:noFill/>
          <a:ln w="9525">
            <a:noFill/>
            <a:miter lim="800000"/>
            <a:headEnd/>
            <a:tailEnd/>
          </a:ln>
          <a:effectLst/>
        </p:spPr>
        <p:txBody>
          <a:bodyPr/>
          <a:lstStyle/>
          <a:p>
            <a:pPr marL="609600" indent="-609600"/>
            <a:r>
              <a:rPr lang="en-US" sz="2000" dirty="0" smtClean="0">
                <a:cs typeface="Tahoma" pitchFamily="34" charset="0"/>
              </a:rPr>
              <a:t>2</a:t>
            </a:r>
            <a:endParaRPr lang="en-US" sz="2000" dirty="0">
              <a:cs typeface="Tahoma" pitchFamily="34" charset="0"/>
            </a:endParaRPr>
          </a:p>
        </p:txBody>
      </p:sp>
      <p:sp>
        <p:nvSpPr>
          <p:cNvPr id="20" name="Oval 19"/>
          <p:cNvSpPr/>
          <p:nvPr/>
        </p:nvSpPr>
        <p:spPr bwMode="auto">
          <a:xfrm>
            <a:off x="1385472" y="1393913"/>
            <a:ext cx="441390" cy="1151301"/>
          </a:xfrm>
          <a:prstGeom prst="ellipse">
            <a:avLst/>
          </a:prstGeom>
          <a:noFill/>
          <a:ln w="222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124" name="Rectangle 126"/>
          <p:cNvSpPr>
            <a:spLocks noChangeArrowheads="1"/>
          </p:cNvSpPr>
          <p:nvPr/>
        </p:nvSpPr>
        <p:spPr bwMode="auto">
          <a:xfrm>
            <a:off x="403527" y="3703848"/>
            <a:ext cx="1963027" cy="378656"/>
          </a:xfrm>
          <a:prstGeom prst="rect">
            <a:avLst/>
          </a:prstGeom>
          <a:noFill/>
          <a:ln w="9525">
            <a:noFill/>
            <a:miter lim="800000"/>
            <a:headEnd/>
            <a:tailEnd/>
          </a:ln>
          <a:effectLst/>
        </p:spPr>
        <p:txBody>
          <a:bodyPr/>
          <a:lstStyle/>
          <a:p>
            <a:pPr marL="609600" indent="-609600"/>
            <a:r>
              <a:rPr lang="en-US" sz="2000" dirty="0" smtClean="0">
                <a:cs typeface="Tahoma" pitchFamily="34" charset="0"/>
              </a:rPr>
              <a:t>long-range int.</a:t>
            </a:r>
            <a:endParaRPr lang="en-US" sz="2000" dirty="0">
              <a:cs typeface="Tahoma" pitchFamily="34" charset="0"/>
            </a:endParaRPr>
          </a:p>
        </p:txBody>
      </p:sp>
      <p:grpSp>
        <p:nvGrpSpPr>
          <p:cNvPr id="126" name="Group 125"/>
          <p:cNvGrpSpPr/>
          <p:nvPr/>
        </p:nvGrpSpPr>
        <p:grpSpPr>
          <a:xfrm>
            <a:off x="2275463" y="3703848"/>
            <a:ext cx="4269683" cy="424845"/>
            <a:chOff x="3957806" y="4569365"/>
            <a:chExt cx="4752249" cy="449262"/>
          </a:xfrm>
        </p:grpSpPr>
        <p:graphicFrame>
          <p:nvGraphicFramePr>
            <p:cNvPr id="127" name="Object 126"/>
            <p:cNvGraphicFramePr>
              <a:graphicFrameLocks noChangeAspect="1"/>
            </p:cNvGraphicFramePr>
            <p:nvPr>
              <p:extLst>
                <p:ext uri="{D42A27DB-BD31-4B8C-83A1-F6EECF244321}">
                  <p14:modId xmlns:p14="http://schemas.microsoft.com/office/powerpoint/2010/main" val="2680183679"/>
                </p:ext>
              </p:extLst>
            </p:nvPr>
          </p:nvGraphicFramePr>
          <p:xfrm>
            <a:off x="6805055" y="4569365"/>
            <a:ext cx="1905000" cy="449262"/>
          </p:xfrm>
          <a:graphic>
            <a:graphicData uri="http://schemas.openxmlformats.org/presentationml/2006/ole">
              <mc:AlternateContent xmlns:mc="http://schemas.openxmlformats.org/markup-compatibility/2006">
                <mc:Choice xmlns:v="urn:schemas-microsoft-com:vml" Requires="v">
                  <p:oleObj spid="_x0000_s856071" name="משוואה" r:id="rId14" imgW="838080" imgH="228600" progId="Equation.3">
                    <p:embed/>
                  </p:oleObj>
                </mc:Choice>
                <mc:Fallback>
                  <p:oleObj name="משוואה" r:id="rId14" imgW="838080" imgH="228600" progId="Equation.3">
                    <p:embed/>
                    <p:pic>
                      <p:nvPicPr>
                        <p:cNvPr id="0" name=""/>
                        <p:cNvPicPr>
                          <a:picLocks noChangeAspect="1" noChangeArrowheads="1"/>
                        </p:cNvPicPr>
                        <p:nvPr/>
                      </p:nvPicPr>
                      <p:blipFill>
                        <a:blip r:embed="rId15"/>
                        <a:srcRect/>
                        <a:stretch>
                          <a:fillRect/>
                        </a:stretch>
                      </p:blipFill>
                      <p:spPr bwMode="auto">
                        <a:xfrm>
                          <a:off x="6805055" y="4569365"/>
                          <a:ext cx="19050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8" name="Object 127"/>
            <p:cNvGraphicFramePr>
              <a:graphicFrameLocks noChangeAspect="1"/>
            </p:cNvGraphicFramePr>
            <p:nvPr>
              <p:extLst>
                <p:ext uri="{D42A27DB-BD31-4B8C-83A1-F6EECF244321}">
                  <p14:modId xmlns:p14="http://schemas.microsoft.com/office/powerpoint/2010/main" val="810341651"/>
                </p:ext>
              </p:extLst>
            </p:nvPr>
          </p:nvGraphicFramePr>
          <p:xfrm>
            <a:off x="4541464" y="4572010"/>
            <a:ext cx="1701800" cy="423862"/>
          </p:xfrm>
          <a:graphic>
            <a:graphicData uri="http://schemas.openxmlformats.org/presentationml/2006/ole">
              <mc:AlternateContent xmlns:mc="http://schemas.openxmlformats.org/markup-compatibility/2006">
                <mc:Choice xmlns:v="urn:schemas-microsoft-com:vml" Requires="v">
                  <p:oleObj spid="_x0000_s856072" name="משוואה" r:id="rId16" imgW="749160" imgH="215640" progId="Equation.3">
                    <p:embed/>
                  </p:oleObj>
                </mc:Choice>
                <mc:Fallback>
                  <p:oleObj name="משוואה" r:id="rId16" imgW="749160" imgH="215640" progId="Equation.3">
                    <p:embed/>
                    <p:pic>
                      <p:nvPicPr>
                        <p:cNvPr id="0" name=""/>
                        <p:cNvPicPr>
                          <a:picLocks noChangeAspect="1" noChangeArrowheads="1"/>
                        </p:cNvPicPr>
                        <p:nvPr/>
                      </p:nvPicPr>
                      <p:blipFill>
                        <a:blip r:embed="rId17"/>
                        <a:srcRect/>
                        <a:stretch>
                          <a:fillRect/>
                        </a:stretch>
                      </p:blipFill>
                      <p:spPr bwMode="auto">
                        <a:xfrm>
                          <a:off x="4541464" y="4572010"/>
                          <a:ext cx="170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9" name="Straight Arrow Connector 128"/>
            <p:cNvCxnSpPr/>
            <p:nvPr/>
          </p:nvCxnSpPr>
          <p:spPr bwMode="auto">
            <a:xfrm flipV="1">
              <a:off x="6250548" y="4776267"/>
              <a:ext cx="477919" cy="1"/>
            </a:xfrm>
            <a:prstGeom prst="straightConnector1">
              <a:avLst/>
            </a:prstGeom>
            <a:noFill/>
            <a:ln w="50800" cap="flat" cmpd="sng" algn="ctr">
              <a:solidFill>
                <a:schemeClr val="tx1"/>
              </a:solidFill>
              <a:prstDash val="solid"/>
              <a:round/>
              <a:headEnd type="none" w="med" len="med"/>
              <a:tailEnd type="triangle"/>
            </a:ln>
            <a:effectLst/>
          </p:spPr>
        </p:cxnSp>
        <p:cxnSp>
          <p:nvCxnSpPr>
            <p:cNvPr id="130" name="Straight Arrow Connector 129"/>
            <p:cNvCxnSpPr/>
            <p:nvPr/>
          </p:nvCxnSpPr>
          <p:spPr bwMode="auto">
            <a:xfrm flipV="1">
              <a:off x="3957806" y="4769578"/>
              <a:ext cx="477919" cy="1"/>
            </a:xfrm>
            <a:prstGeom prst="straightConnector1">
              <a:avLst/>
            </a:prstGeom>
            <a:noFill/>
            <a:ln w="50800" cap="flat" cmpd="sng" algn="ctr">
              <a:solidFill>
                <a:schemeClr val="tx1"/>
              </a:solidFill>
              <a:prstDash val="solid"/>
              <a:round/>
              <a:headEnd type="none" w="med" len="med"/>
              <a:tailEnd type="triangle"/>
            </a:ln>
            <a:effectLst/>
          </p:spPr>
        </p:cxnSp>
      </p:grpSp>
      <p:sp>
        <p:nvSpPr>
          <p:cNvPr id="131" name="Rectangle 126"/>
          <p:cNvSpPr>
            <a:spLocks noChangeArrowheads="1"/>
          </p:cNvSpPr>
          <p:nvPr/>
        </p:nvSpPr>
        <p:spPr bwMode="auto">
          <a:xfrm>
            <a:off x="240557" y="4403821"/>
            <a:ext cx="3460480" cy="532333"/>
          </a:xfrm>
          <a:prstGeom prst="rect">
            <a:avLst/>
          </a:prstGeom>
          <a:noFill/>
          <a:ln w="9525">
            <a:noFill/>
            <a:miter lim="800000"/>
            <a:headEnd/>
            <a:tailEnd/>
          </a:ln>
          <a:effectLst/>
        </p:spPr>
        <p:txBody>
          <a:bodyPr/>
          <a:lstStyle/>
          <a:p>
            <a:pPr marL="609600" indent="-609600"/>
            <a:r>
              <a:rPr lang="en-US" sz="2000" b="1" dirty="0" smtClean="0">
                <a:solidFill>
                  <a:srgbClr val="7030A0"/>
                </a:solidFill>
                <a:cs typeface="Tahoma" pitchFamily="34" charset="0"/>
              </a:rPr>
              <a:t>Long-range interactions:</a:t>
            </a:r>
            <a:endParaRPr lang="en-US" sz="2000" dirty="0">
              <a:cs typeface="Tahoma" pitchFamily="34" charset="0"/>
            </a:endParaRPr>
          </a:p>
        </p:txBody>
      </p:sp>
      <p:sp>
        <p:nvSpPr>
          <p:cNvPr id="65" name="Rectangle 4"/>
          <p:cNvSpPr>
            <a:spLocks noChangeArrowheads="1"/>
          </p:cNvSpPr>
          <p:nvPr/>
        </p:nvSpPr>
        <p:spPr bwMode="auto">
          <a:xfrm>
            <a:off x="336184" y="395554"/>
            <a:ext cx="8579216"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Many-body physics with long-range interactions</a:t>
            </a:r>
            <a:endParaRPr lang="en-US" sz="3000" dirty="0">
              <a:solidFill>
                <a:schemeClr val="bg1"/>
              </a:solidFill>
              <a:cs typeface="Arial" pitchFamily="34" charset="0"/>
            </a:endParaRPr>
          </a:p>
        </p:txBody>
      </p:sp>
      <p:sp>
        <p:nvSpPr>
          <p:cNvPr id="66" name="Rectangle 201"/>
          <p:cNvSpPr>
            <a:spLocks noChangeArrowheads="1"/>
          </p:cNvSpPr>
          <p:nvPr/>
        </p:nvSpPr>
        <p:spPr bwMode="auto">
          <a:xfrm>
            <a:off x="6526233" y="-14288"/>
            <a:ext cx="2973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2. Long-range DDI</a:t>
            </a:r>
            <a:endParaRPr lang="en-US" sz="2000" b="1" dirty="0">
              <a:solidFill>
                <a:schemeClr val="bg1"/>
              </a:solidFill>
              <a:cs typeface="Arial" pitchFamily="34" charset="0"/>
            </a:endParaRPr>
          </a:p>
        </p:txBody>
      </p:sp>
      <p:grpSp>
        <p:nvGrpSpPr>
          <p:cNvPr id="67" name="Group 66"/>
          <p:cNvGrpSpPr/>
          <p:nvPr/>
        </p:nvGrpSpPr>
        <p:grpSpPr>
          <a:xfrm rot="773929">
            <a:off x="5886787" y="3955701"/>
            <a:ext cx="3104813" cy="1364852"/>
            <a:chOff x="6184964" y="3278182"/>
            <a:chExt cx="2480259" cy="1069934"/>
          </a:xfrm>
        </p:grpSpPr>
        <p:pic>
          <p:nvPicPr>
            <p:cNvPr id="68" name="Picture 4" descr="http://www.google.com/url?sa=i&amp;source=images&amp;cd=&amp;docid=AoQuIHCOV9oK8M&amp;tbnid=Nb8NxXXBBQtJsM:&amp;ved=0CAUQjBw&amp;url=http%3A%2F%2Fehs.ucsc.edu%2Fprograms%2Fimages%2Flaser-icon.jpg&amp;ei=O9fGUumSKISr4AT4w4HABA&amp;psig=AFQjCNFdJRIH6o5DdOSE90xSBGcx0EiFJQ&amp;ust=13888493396954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20677665">
              <a:off x="6184964" y="3861977"/>
              <a:ext cx="881410" cy="486139"/>
            </a:xfrm>
            <a:prstGeom prst="rect">
              <a:avLst/>
            </a:prstGeom>
            <a:noFill/>
            <a:extLst>
              <a:ext uri="{909E8E84-426E-40DD-AFC4-6F175D3DCCD1}">
                <a14:hiddenFill xmlns:a14="http://schemas.microsoft.com/office/drawing/2010/main">
                  <a:solidFill>
                    <a:srgbClr val="FFFFFF"/>
                  </a:solidFill>
                </a14:hiddenFill>
              </a:ext>
            </a:extLst>
          </p:spPr>
        </p:pic>
        <p:grpSp>
          <p:nvGrpSpPr>
            <p:cNvPr id="69" name="Group 68"/>
            <p:cNvGrpSpPr/>
            <p:nvPr/>
          </p:nvGrpSpPr>
          <p:grpSpPr>
            <a:xfrm>
              <a:off x="6933224" y="3278182"/>
              <a:ext cx="1731999" cy="1051000"/>
              <a:chOff x="1521520" y="3106992"/>
              <a:chExt cx="3464363" cy="1764999"/>
            </a:xfrm>
          </p:grpSpPr>
          <p:pic>
            <p:nvPicPr>
              <p:cNvPr id="70"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21520" y="3106992"/>
                <a:ext cx="3464363" cy="176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Oval 70"/>
              <p:cNvSpPr>
                <a:spLocks noChangeArrowheads="1"/>
              </p:cNvSpPr>
              <p:nvPr/>
            </p:nvSpPr>
            <p:spPr bwMode="auto">
              <a:xfrm flipH="1">
                <a:off x="2506528" y="3726619"/>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72" name="Oval 71"/>
              <p:cNvSpPr>
                <a:spLocks noChangeArrowheads="1"/>
              </p:cNvSpPr>
              <p:nvPr/>
            </p:nvSpPr>
            <p:spPr bwMode="auto">
              <a:xfrm flipH="1">
                <a:off x="3218344" y="3567037"/>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73" name="Oval 72"/>
              <p:cNvSpPr>
                <a:spLocks noChangeArrowheads="1"/>
              </p:cNvSpPr>
              <p:nvPr/>
            </p:nvSpPr>
            <p:spPr bwMode="auto">
              <a:xfrm flipH="1">
                <a:off x="3553630" y="3504277"/>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74" name="Oval 73"/>
              <p:cNvSpPr>
                <a:spLocks noChangeArrowheads="1"/>
              </p:cNvSpPr>
              <p:nvPr/>
            </p:nvSpPr>
            <p:spPr bwMode="auto">
              <a:xfrm flipH="1">
                <a:off x="2142544" y="3792955"/>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75" name="Oval 74"/>
              <p:cNvSpPr>
                <a:spLocks noChangeArrowheads="1"/>
              </p:cNvSpPr>
              <p:nvPr/>
            </p:nvSpPr>
            <p:spPr bwMode="auto">
              <a:xfrm flipH="1">
                <a:off x="2692990" y="3687163"/>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grpSp>
      </p:grpSp>
      <p:sp>
        <p:nvSpPr>
          <p:cNvPr id="77" name="Rectangle 126"/>
          <p:cNvSpPr>
            <a:spLocks noChangeArrowheads="1"/>
          </p:cNvSpPr>
          <p:nvPr/>
        </p:nvSpPr>
        <p:spPr bwMode="auto">
          <a:xfrm>
            <a:off x="7149108" y="7030007"/>
            <a:ext cx="2829276" cy="378656"/>
          </a:xfrm>
          <a:prstGeom prst="rect">
            <a:avLst/>
          </a:prstGeom>
          <a:noFill/>
          <a:ln w="9525">
            <a:noFill/>
            <a:miter lim="800000"/>
            <a:headEnd/>
            <a:tailEnd/>
          </a:ln>
          <a:effectLst/>
        </p:spPr>
        <p:txBody>
          <a:bodyPr/>
          <a:lstStyle/>
          <a:p>
            <a:pPr marL="609600" indent="-609600"/>
            <a:r>
              <a:rPr lang="en-US" sz="1200" dirty="0" smtClean="0">
                <a:cs typeface="Tahoma" pitchFamily="34" charset="0"/>
              </a:rPr>
              <a:t>Mukamel, </a:t>
            </a:r>
            <a:r>
              <a:rPr lang="en-US" sz="1200" dirty="0" err="1" smtClean="0">
                <a:cs typeface="Tahoma" pitchFamily="34" charset="0"/>
              </a:rPr>
              <a:t>arXiv</a:t>
            </a:r>
            <a:r>
              <a:rPr lang="en-US" sz="1200" dirty="0" smtClean="0">
                <a:cs typeface="Tahoma" pitchFamily="34" charset="0"/>
              </a:rPr>
              <a:t>: 0905.1457</a:t>
            </a:r>
            <a:endParaRPr lang="en-US" sz="1200" dirty="0">
              <a:cs typeface="Tahoma" pitchFamily="34" charset="0"/>
            </a:endParaRPr>
          </a:p>
        </p:txBody>
      </p:sp>
      <p:sp>
        <p:nvSpPr>
          <p:cNvPr id="78" name="Rectangle 126"/>
          <p:cNvSpPr>
            <a:spLocks noChangeArrowheads="1"/>
          </p:cNvSpPr>
          <p:nvPr/>
        </p:nvSpPr>
        <p:spPr bwMode="auto">
          <a:xfrm>
            <a:off x="490069" y="6176440"/>
            <a:ext cx="3460480" cy="532333"/>
          </a:xfrm>
          <a:prstGeom prst="rect">
            <a:avLst/>
          </a:prstGeom>
          <a:noFill/>
          <a:ln w="22225">
            <a:solidFill>
              <a:schemeClr val="accent5">
                <a:lumMod val="50000"/>
              </a:schemeClr>
            </a:solidFill>
            <a:miter lim="800000"/>
            <a:headEnd/>
            <a:tailEnd/>
          </a:ln>
          <a:effectLst/>
        </p:spPr>
        <p:txBody>
          <a:bodyPr/>
          <a:lstStyle/>
          <a:p>
            <a:pPr marL="609600" indent="-609600"/>
            <a:r>
              <a:rPr lang="en-US" sz="2000" dirty="0" smtClean="0">
                <a:solidFill>
                  <a:schemeClr val="accent1">
                    <a:lumMod val="50000"/>
                  </a:schemeClr>
                </a:solidFill>
                <a:cs typeface="Tahoma" pitchFamily="34" charset="0"/>
              </a:rPr>
              <a:t>No (controlled) experiments!</a:t>
            </a:r>
            <a:endParaRPr lang="en-US" sz="2000" dirty="0">
              <a:solidFill>
                <a:schemeClr val="accent1">
                  <a:lumMod val="50000"/>
                </a:schemeClr>
              </a:solidFill>
              <a:cs typeface="Tahoma" pitchFamily="34" charset="0"/>
            </a:endParaRPr>
          </a:p>
        </p:txBody>
      </p:sp>
      <p:grpSp>
        <p:nvGrpSpPr>
          <p:cNvPr id="3" name="Group 2"/>
          <p:cNvGrpSpPr/>
          <p:nvPr/>
        </p:nvGrpSpPr>
        <p:grpSpPr>
          <a:xfrm>
            <a:off x="227072" y="5152898"/>
            <a:ext cx="8472425" cy="1352179"/>
            <a:chOff x="227072" y="5091938"/>
            <a:chExt cx="8472425" cy="1352179"/>
          </a:xfrm>
        </p:grpSpPr>
        <p:sp>
          <p:nvSpPr>
            <p:cNvPr id="76" name="Rectangle 126"/>
            <p:cNvSpPr>
              <a:spLocks noChangeArrowheads="1"/>
            </p:cNvSpPr>
            <p:nvPr/>
          </p:nvSpPr>
          <p:spPr bwMode="auto">
            <a:xfrm>
              <a:off x="227072" y="5497995"/>
              <a:ext cx="8472425" cy="532333"/>
            </a:xfrm>
            <a:prstGeom prst="rect">
              <a:avLst/>
            </a:prstGeom>
            <a:noFill/>
            <a:ln w="9525">
              <a:noFill/>
              <a:miter lim="800000"/>
              <a:headEnd/>
              <a:tailEnd/>
            </a:ln>
            <a:effectLst/>
          </p:spPr>
          <p:txBody>
            <a:bodyPr/>
            <a:lstStyle/>
            <a:p>
              <a:r>
                <a:rPr lang="en-US" sz="2000" b="1" dirty="0" smtClean="0">
                  <a:solidFill>
                    <a:srgbClr val="7030A0"/>
                  </a:solidFill>
                  <a:cs typeface="Tahoma" pitchFamily="34" charset="0"/>
                  <a:sym typeface="Wingdings" panose="05000000000000000000" pitchFamily="2" charset="2"/>
                </a:rPr>
                <a:t> </a:t>
              </a:r>
              <a:r>
                <a:rPr lang="en-US" sz="2000" b="1" dirty="0" smtClean="0">
                  <a:solidFill>
                    <a:srgbClr val="7030A0"/>
                  </a:solidFill>
                  <a:cs typeface="Tahoma" pitchFamily="34" charset="0"/>
                </a:rPr>
                <a:t>New concepts &amp; predictions:  </a:t>
              </a:r>
              <a:r>
                <a:rPr lang="en-US" sz="2000" dirty="0" smtClean="0">
                  <a:cs typeface="Tahoma" pitchFamily="34" charset="0"/>
                </a:rPr>
                <a:t>- </a:t>
              </a:r>
              <a:r>
                <a:rPr lang="en-US" sz="2000" dirty="0" err="1" smtClean="0">
                  <a:cs typeface="Tahoma" pitchFamily="34" charset="0"/>
                </a:rPr>
                <a:t>inequivalence</a:t>
              </a:r>
              <a:r>
                <a:rPr lang="en-US" sz="2000" dirty="0" smtClean="0">
                  <a:cs typeface="Tahoma" pitchFamily="34" charset="0"/>
                </a:rPr>
                <a:t> of stat. ensembles</a:t>
              </a:r>
            </a:p>
          </p:txBody>
        </p:sp>
        <p:sp>
          <p:nvSpPr>
            <p:cNvPr id="79" name="Rectangle 126"/>
            <p:cNvSpPr>
              <a:spLocks noChangeArrowheads="1"/>
            </p:cNvSpPr>
            <p:nvPr/>
          </p:nvSpPr>
          <p:spPr bwMode="auto">
            <a:xfrm>
              <a:off x="230833" y="5091938"/>
              <a:ext cx="6860146" cy="532333"/>
            </a:xfrm>
            <a:prstGeom prst="rect">
              <a:avLst/>
            </a:prstGeom>
            <a:noFill/>
            <a:ln w="9525">
              <a:noFill/>
              <a:miter lim="800000"/>
              <a:headEnd/>
              <a:tailEnd/>
            </a:ln>
            <a:effectLst/>
          </p:spPr>
          <p:txBody>
            <a:bodyPr/>
            <a:lstStyle/>
            <a:p>
              <a:pPr marL="609600" indent="-609600"/>
              <a:r>
                <a:rPr lang="en-US" sz="2000" b="1" dirty="0" smtClean="0">
                  <a:solidFill>
                    <a:schemeClr val="accent2">
                      <a:lumMod val="75000"/>
                    </a:schemeClr>
                  </a:solidFill>
                  <a:cs typeface="Tahoma" pitchFamily="34" charset="0"/>
                </a:rPr>
                <a:t>Stat</a:t>
              </a:r>
              <a:r>
                <a:rPr lang="en-US" sz="2000" b="1" dirty="0">
                  <a:solidFill>
                    <a:schemeClr val="accent2">
                      <a:lumMod val="75000"/>
                    </a:schemeClr>
                  </a:solidFill>
                  <a:cs typeface="Tahoma" pitchFamily="34" charset="0"/>
                </a:rPr>
                <a:t>. physics + long range int</a:t>
              </a:r>
              <a:r>
                <a:rPr lang="en-US" sz="2000" b="1" dirty="0" smtClean="0">
                  <a:solidFill>
                    <a:schemeClr val="accent2">
                      <a:lumMod val="75000"/>
                    </a:schemeClr>
                  </a:solidFill>
                  <a:cs typeface="Tahoma" pitchFamily="34" charset="0"/>
                </a:rPr>
                <a:t>.</a:t>
              </a:r>
              <a:r>
                <a:rPr lang="en-US" sz="2000" b="1" dirty="0">
                  <a:solidFill>
                    <a:schemeClr val="accent2">
                      <a:lumMod val="75000"/>
                    </a:schemeClr>
                  </a:solidFill>
                  <a:cs typeface="Tahoma" pitchFamily="34" charset="0"/>
                  <a:sym typeface="Wingdings" panose="05000000000000000000" pitchFamily="2" charset="2"/>
                </a:rPr>
                <a:t> </a:t>
              </a:r>
              <a:r>
                <a:rPr lang="en-US" sz="2000" dirty="0" smtClean="0">
                  <a:cs typeface="Tahoma" pitchFamily="34" charset="0"/>
                </a:rPr>
                <a:t>(=Non-additive sys.) </a:t>
              </a:r>
              <a:endParaRPr lang="en-US" sz="2000" dirty="0">
                <a:cs typeface="Tahoma" pitchFamily="34" charset="0"/>
              </a:endParaRPr>
            </a:p>
          </p:txBody>
        </p:sp>
        <p:sp>
          <p:nvSpPr>
            <p:cNvPr id="80" name="Rectangle 126"/>
            <p:cNvSpPr>
              <a:spLocks noChangeArrowheads="1"/>
            </p:cNvSpPr>
            <p:nvPr/>
          </p:nvSpPr>
          <p:spPr bwMode="auto">
            <a:xfrm>
              <a:off x="4376659" y="5836740"/>
              <a:ext cx="2241469" cy="350314"/>
            </a:xfrm>
            <a:prstGeom prst="rect">
              <a:avLst/>
            </a:prstGeom>
            <a:noFill/>
            <a:ln w="9525">
              <a:noFill/>
              <a:miter lim="800000"/>
              <a:headEnd/>
              <a:tailEnd/>
            </a:ln>
            <a:effectLst/>
          </p:spPr>
          <p:txBody>
            <a:bodyPr/>
            <a:lstStyle/>
            <a:p>
              <a:pPr marL="609600" indent="-609600"/>
              <a:r>
                <a:rPr lang="en-US" sz="1400" dirty="0" smtClean="0">
                  <a:cs typeface="Tahoma" pitchFamily="34" charset="0"/>
                </a:rPr>
                <a:t>- Negative specific heat</a:t>
              </a:r>
              <a:endParaRPr lang="en-US" sz="1400" dirty="0">
                <a:solidFill>
                  <a:schemeClr val="accent1">
                    <a:lumMod val="50000"/>
                  </a:schemeClr>
                </a:solidFill>
                <a:cs typeface="Tahoma" pitchFamily="34" charset="0"/>
              </a:endParaRPr>
            </a:p>
          </p:txBody>
        </p:sp>
        <p:sp>
          <p:nvSpPr>
            <p:cNvPr id="81" name="Rectangle 126"/>
            <p:cNvSpPr>
              <a:spLocks noChangeArrowheads="1"/>
            </p:cNvSpPr>
            <p:nvPr/>
          </p:nvSpPr>
          <p:spPr bwMode="auto">
            <a:xfrm>
              <a:off x="4388880" y="6093803"/>
              <a:ext cx="2241469" cy="350314"/>
            </a:xfrm>
            <a:prstGeom prst="rect">
              <a:avLst/>
            </a:prstGeom>
            <a:noFill/>
            <a:ln w="9525">
              <a:noFill/>
              <a:miter lim="800000"/>
              <a:headEnd/>
              <a:tailEnd/>
            </a:ln>
            <a:effectLst/>
          </p:spPr>
          <p:txBody>
            <a:bodyPr/>
            <a:lstStyle/>
            <a:p>
              <a:pPr marL="609600" indent="-609600"/>
              <a:r>
                <a:rPr lang="en-US" sz="1400" dirty="0" smtClean="0">
                  <a:cs typeface="Tahoma" pitchFamily="34" charset="0"/>
                </a:rPr>
                <a:t>- Breaking of </a:t>
              </a:r>
              <a:r>
                <a:rPr lang="en-US" sz="1400" dirty="0" err="1" smtClean="0">
                  <a:cs typeface="Tahoma" pitchFamily="34" charset="0"/>
                </a:rPr>
                <a:t>ergodicity</a:t>
              </a:r>
              <a:endParaRPr lang="en-US" sz="1400" dirty="0">
                <a:solidFill>
                  <a:schemeClr val="accent1">
                    <a:lumMod val="50000"/>
                  </a:schemeClr>
                </a:solidFill>
                <a:cs typeface="Tahoma" pitchFamily="34" charset="0"/>
              </a:endParaRPr>
            </a:p>
          </p:txBody>
        </p:sp>
      </p:grpSp>
      <p:sp>
        <p:nvSpPr>
          <p:cNvPr id="82" name="Rectangle 126"/>
          <p:cNvSpPr>
            <a:spLocks noChangeArrowheads="1"/>
          </p:cNvSpPr>
          <p:nvPr/>
        </p:nvSpPr>
        <p:spPr bwMode="auto">
          <a:xfrm>
            <a:off x="6090358" y="7285591"/>
            <a:ext cx="3449955" cy="378656"/>
          </a:xfrm>
          <a:prstGeom prst="rect">
            <a:avLst/>
          </a:prstGeom>
          <a:noFill/>
          <a:ln w="9525">
            <a:noFill/>
            <a:miter lim="800000"/>
            <a:headEnd/>
            <a:tailEnd/>
          </a:ln>
          <a:effectLst/>
        </p:spPr>
        <p:txBody>
          <a:bodyPr/>
          <a:lstStyle/>
          <a:p>
            <a:pPr marL="609600" indent="-609600"/>
            <a:r>
              <a:rPr lang="en-US" sz="1200" dirty="0" err="1" smtClean="0">
                <a:cs typeface="Tahoma" pitchFamily="34" charset="0"/>
              </a:rPr>
              <a:t>Campa</a:t>
            </a:r>
            <a:r>
              <a:rPr lang="en-US" sz="1200" dirty="0" smtClean="0">
                <a:cs typeface="Tahoma" pitchFamily="34" charset="0"/>
              </a:rPr>
              <a:t>, </a:t>
            </a:r>
            <a:r>
              <a:rPr lang="en-US" sz="1200" dirty="0" err="1" smtClean="0">
                <a:cs typeface="Tahoma" pitchFamily="34" charset="0"/>
              </a:rPr>
              <a:t>Dauxois</a:t>
            </a:r>
            <a:r>
              <a:rPr lang="en-US" sz="1200" dirty="0" smtClean="0">
                <a:cs typeface="Tahoma" pitchFamily="34" charset="0"/>
              </a:rPr>
              <a:t> &amp; </a:t>
            </a:r>
            <a:r>
              <a:rPr lang="en-US" sz="1200" dirty="0" err="1" smtClean="0">
                <a:cs typeface="Tahoma" pitchFamily="34" charset="0"/>
              </a:rPr>
              <a:t>Ruffo</a:t>
            </a:r>
            <a:r>
              <a:rPr lang="en-US" sz="1200" dirty="0" smtClean="0">
                <a:cs typeface="Tahoma" pitchFamily="34" charset="0"/>
              </a:rPr>
              <a:t>, Phys. Rep. (2009)</a:t>
            </a:r>
            <a:endParaRPr lang="en-US" sz="1200" dirty="0">
              <a:cs typeface="Tahoma"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66025368"/>
              </p:ext>
            </p:extLst>
          </p:nvPr>
        </p:nvGraphicFramePr>
        <p:xfrm>
          <a:off x="3680081" y="4321054"/>
          <a:ext cx="1878013" cy="684213"/>
        </p:xfrm>
        <a:graphic>
          <a:graphicData uri="http://schemas.openxmlformats.org/presentationml/2006/ole">
            <mc:AlternateContent xmlns:mc="http://schemas.openxmlformats.org/markup-compatibility/2006">
              <mc:Choice xmlns:v="urn:schemas-microsoft-com:vml" Requires="v">
                <p:oleObj spid="_x0000_s856073" name="משוואה" r:id="rId20" imgW="901440" imgH="380880" progId="Equation.3">
                  <p:embed/>
                </p:oleObj>
              </mc:Choice>
              <mc:Fallback>
                <p:oleObj name="משוואה" r:id="rId20" imgW="901440" imgH="3808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80081" y="4321054"/>
                        <a:ext cx="18780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4" name="Group 83"/>
          <p:cNvGrpSpPr/>
          <p:nvPr/>
        </p:nvGrpSpPr>
        <p:grpSpPr>
          <a:xfrm>
            <a:off x="2290703" y="3292368"/>
            <a:ext cx="4269683" cy="424845"/>
            <a:chOff x="3957806" y="4569365"/>
            <a:chExt cx="4752249" cy="449262"/>
          </a:xfrm>
        </p:grpSpPr>
        <p:graphicFrame>
          <p:nvGraphicFramePr>
            <p:cNvPr id="85" name="Object 84"/>
            <p:cNvGraphicFramePr>
              <a:graphicFrameLocks noChangeAspect="1"/>
            </p:cNvGraphicFramePr>
            <p:nvPr>
              <p:extLst>
                <p:ext uri="{D42A27DB-BD31-4B8C-83A1-F6EECF244321}">
                  <p14:modId xmlns:p14="http://schemas.microsoft.com/office/powerpoint/2010/main" val="2920994659"/>
                </p:ext>
              </p:extLst>
            </p:nvPr>
          </p:nvGraphicFramePr>
          <p:xfrm>
            <a:off x="6805055" y="4569365"/>
            <a:ext cx="1905000" cy="449262"/>
          </p:xfrm>
          <a:graphic>
            <a:graphicData uri="http://schemas.openxmlformats.org/presentationml/2006/ole">
              <mc:AlternateContent xmlns:mc="http://schemas.openxmlformats.org/markup-compatibility/2006">
                <mc:Choice xmlns:v="urn:schemas-microsoft-com:vml" Requires="v">
                  <p:oleObj spid="_x0000_s856074" name="משוואה" r:id="rId22" imgW="838080" imgH="228600" progId="Equation.3">
                    <p:embed/>
                  </p:oleObj>
                </mc:Choice>
                <mc:Fallback>
                  <p:oleObj name="משוואה" r:id="rId22" imgW="838080" imgH="228600" progId="Equation.3">
                    <p:embed/>
                    <p:pic>
                      <p:nvPicPr>
                        <p:cNvPr id="0" name=""/>
                        <p:cNvPicPr>
                          <a:picLocks noChangeAspect="1" noChangeArrowheads="1"/>
                        </p:cNvPicPr>
                        <p:nvPr/>
                      </p:nvPicPr>
                      <p:blipFill>
                        <a:blip r:embed="rId23"/>
                        <a:srcRect/>
                        <a:stretch>
                          <a:fillRect/>
                        </a:stretch>
                      </p:blipFill>
                      <p:spPr bwMode="auto">
                        <a:xfrm>
                          <a:off x="6805055" y="4569365"/>
                          <a:ext cx="19050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6" name="Object 85"/>
            <p:cNvGraphicFramePr>
              <a:graphicFrameLocks noChangeAspect="1"/>
            </p:cNvGraphicFramePr>
            <p:nvPr>
              <p:extLst>
                <p:ext uri="{D42A27DB-BD31-4B8C-83A1-F6EECF244321}">
                  <p14:modId xmlns:p14="http://schemas.microsoft.com/office/powerpoint/2010/main" val="3659414341"/>
                </p:ext>
              </p:extLst>
            </p:nvPr>
          </p:nvGraphicFramePr>
          <p:xfrm>
            <a:off x="4454377" y="4572500"/>
            <a:ext cx="1874704" cy="423042"/>
          </p:xfrm>
          <a:graphic>
            <a:graphicData uri="http://schemas.openxmlformats.org/presentationml/2006/ole">
              <mc:AlternateContent xmlns:mc="http://schemas.openxmlformats.org/markup-compatibility/2006">
                <mc:Choice xmlns:v="urn:schemas-microsoft-com:vml" Requires="v">
                  <p:oleObj spid="_x0000_s856075" name="משוואה" r:id="rId24" imgW="825480" imgH="215640" progId="Equation.3">
                    <p:embed/>
                  </p:oleObj>
                </mc:Choice>
                <mc:Fallback>
                  <p:oleObj name="משוואה" r:id="rId24" imgW="825480" imgH="215640" progId="Equation.3">
                    <p:embed/>
                    <p:pic>
                      <p:nvPicPr>
                        <p:cNvPr id="0" name=""/>
                        <p:cNvPicPr>
                          <a:picLocks noChangeAspect="1" noChangeArrowheads="1"/>
                        </p:cNvPicPr>
                        <p:nvPr/>
                      </p:nvPicPr>
                      <p:blipFill>
                        <a:blip r:embed="rId25"/>
                        <a:srcRect/>
                        <a:stretch>
                          <a:fillRect/>
                        </a:stretch>
                      </p:blipFill>
                      <p:spPr bwMode="auto">
                        <a:xfrm>
                          <a:off x="4454377" y="4572500"/>
                          <a:ext cx="1874704" cy="42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32" name="Straight Arrow Connector 131"/>
            <p:cNvCxnSpPr/>
            <p:nvPr/>
          </p:nvCxnSpPr>
          <p:spPr bwMode="auto">
            <a:xfrm flipV="1">
              <a:off x="6250548" y="4776267"/>
              <a:ext cx="477919" cy="1"/>
            </a:xfrm>
            <a:prstGeom prst="straightConnector1">
              <a:avLst/>
            </a:prstGeom>
            <a:noFill/>
            <a:ln w="50800" cap="flat" cmpd="sng" algn="ctr">
              <a:solidFill>
                <a:schemeClr val="tx1"/>
              </a:solidFill>
              <a:prstDash val="solid"/>
              <a:round/>
              <a:headEnd type="none" w="med" len="med"/>
              <a:tailEnd type="triangle"/>
            </a:ln>
            <a:effectLst/>
          </p:spPr>
        </p:cxnSp>
        <p:cxnSp>
          <p:nvCxnSpPr>
            <p:cNvPr id="133" name="Straight Arrow Connector 132"/>
            <p:cNvCxnSpPr/>
            <p:nvPr/>
          </p:nvCxnSpPr>
          <p:spPr bwMode="auto">
            <a:xfrm flipV="1">
              <a:off x="3957806" y="4769578"/>
              <a:ext cx="477919" cy="1"/>
            </a:xfrm>
            <a:prstGeom prst="straightConnector1">
              <a:avLst/>
            </a:prstGeom>
            <a:noFill/>
            <a:ln w="50800" cap="flat" cmpd="sng" algn="ctr">
              <a:solidFill>
                <a:schemeClr val="tx1"/>
              </a:solidFill>
              <a:prstDash val="solid"/>
              <a:round/>
              <a:headEnd type="none" w="med" len="med"/>
              <a:tailEnd type="triangle"/>
            </a:ln>
            <a:effectLst/>
          </p:spPr>
        </p:cxnSp>
      </p:grpSp>
      <p:sp>
        <p:nvSpPr>
          <p:cNvPr id="134" name="Rectangle 126"/>
          <p:cNvSpPr>
            <a:spLocks noChangeArrowheads="1"/>
          </p:cNvSpPr>
          <p:nvPr/>
        </p:nvSpPr>
        <p:spPr bwMode="auto">
          <a:xfrm>
            <a:off x="7149108" y="6328967"/>
            <a:ext cx="2829276" cy="378656"/>
          </a:xfrm>
          <a:prstGeom prst="rect">
            <a:avLst/>
          </a:prstGeom>
          <a:noFill/>
          <a:ln w="9525">
            <a:noFill/>
            <a:miter lim="800000"/>
            <a:headEnd/>
            <a:tailEnd/>
          </a:ln>
          <a:effectLst/>
        </p:spPr>
        <p:txBody>
          <a:bodyPr/>
          <a:lstStyle/>
          <a:p>
            <a:pPr marL="609600" indent="-609600"/>
            <a:r>
              <a:rPr lang="en-US" sz="1200" dirty="0" smtClean="0">
                <a:cs typeface="Tahoma" pitchFamily="34" charset="0"/>
              </a:rPr>
              <a:t>Mukamel, </a:t>
            </a:r>
            <a:r>
              <a:rPr lang="en-US" sz="1200" dirty="0" err="1" smtClean="0">
                <a:cs typeface="Tahoma" pitchFamily="34" charset="0"/>
              </a:rPr>
              <a:t>arXiv</a:t>
            </a:r>
            <a:r>
              <a:rPr lang="en-US" sz="1200" dirty="0" smtClean="0">
                <a:cs typeface="Tahoma" pitchFamily="34" charset="0"/>
              </a:rPr>
              <a:t>: 0905.1457</a:t>
            </a:r>
            <a:endParaRPr lang="en-US" sz="1200" dirty="0">
              <a:cs typeface="Tahoma" pitchFamily="34" charset="0"/>
            </a:endParaRPr>
          </a:p>
        </p:txBody>
      </p:sp>
      <p:sp>
        <p:nvSpPr>
          <p:cNvPr id="135" name="Rectangle 126"/>
          <p:cNvSpPr>
            <a:spLocks noChangeArrowheads="1"/>
          </p:cNvSpPr>
          <p:nvPr/>
        </p:nvSpPr>
        <p:spPr bwMode="auto">
          <a:xfrm>
            <a:off x="6090358" y="6584551"/>
            <a:ext cx="3449955" cy="378656"/>
          </a:xfrm>
          <a:prstGeom prst="rect">
            <a:avLst/>
          </a:prstGeom>
          <a:noFill/>
          <a:ln w="9525">
            <a:noFill/>
            <a:miter lim="800000"/>
            <a:headEnd/>
            <a:tailEnd/>
          </a:ln>
          <a:effectLst/>
        </p:spPr>
        <p:txBody>
          <a:bodyPr/>
          <a:lstStyle/>
          <a:p>
            <a:pPr marL="609600" indent="-609600"/>
            <a:r>
              <a:rPr lang="en-US" sz="1200" dirty="0" err="1" smtClean="0">
                <a:cs typeface="Tahoma" pitchFamily="34" charset="0"/>
              </a:rPr>
              <a:t>Campa</a:t>
            </a:r>
            <a:r>
              <a:rPr lang="en-US" sz="1200" dirty="0" smtClean="0">
                <a:cs typeface="Tahoma" pitchFamily="34" charset="0"/>
              </a:rPr>
              <a:t>, </a:t>
            </a:r>
            <a:r>
              <a:rPr lang="en-US" sz="1200" dirty="0" err="1" smtClean="0">
                <a:cs typeface="Tahoma" pitchFamily="34" charset="0"/>
              </a:rPr>
              <a:t>Dauxois</a:t>
            </a:r>
            <a:r>
              <a:rPr lang="en-US" sz="1200" dirty="0" smtClean="0">
                <a:cs typeface="Tahoma" pitchFamily="34" charset="0"/>
              </a:rPr>
              <a:t> &amp; </a:t>
            </a:r>
            <a:r>
              <a:rPr lang="en-US" sz="1200" dirty="0" err="1" smtClean="0">
                <a:cs typeface="Tahoma" pitchFamily="34" charset="0"/>
              </a:rPr>
              <a:t>Ruffo</a:t>
            </a:r>
            <a:r>
              <a:rPr lang="en-US" sz="1200" dirty="0" smtClean="0">
                <a:cs typeface="Tahoma" pitchFamily="34" charset="0"/>
              </a:rPr>
              <a:t>, Phys. Rep. (2009)</a:t>
            </a:r>
            <a:endParaRPr lang="en-US" sz="1200" dirty="0">
              <a:cs typeface="Tahoma" pitchFamily="34" charset="0"/>
            </a:endParaRPr>
          </a:p>
        </p:txBody>
      </p:sp>
      <p:sp>
        <p:nvSpPr>
          <p:cNvPr id="136" name="Rectangle 126"/>
          <p:cNvSpPr>
            <a:spLocks noChangeArrowheads="1"/>
          </p:cNvSpPr>
          <p:nvPr/>
        </p:nvSpPr>
        <p:spPr bwMode="auto">
          <a:xfrm>
            <a:off x="6667952" y="3687331"/>
            <a:ext cx="2024955" cy="532333"/>
          </a:xfrm>
          <a:prstGeom prst="rect">
            <a:avLst/>
          </a:prstGeom>
          <a:noFill/>
          <a:ln w="9525">
            <a:noFill/>
            <a:miter lim="800000"/>
            <a:headEnd/>
            <a:tailEnd/>
          </a:ln>
          <a:effectLst/>
        </p:spPr>
        <p:txBody>
          <a:bodyPr/>
          <a:lstStyle/>
          <a:p>
            <a:pPr marL="609600" indent="-609600"/>
            <a:r>
              <a:rPr lang="en-US" sz="2000" b="1" dirty="0">
                <a:solidFill>
                  <a:srgbClr val="7030A0"/>
                </a:solidFill>
                <a:cs typeface="Tahoma" pitchFamily="34" charset="0"/>
              </a:rPr>
              <a:t>n</a:t>
            </a:r>
            <a:r>
              <a:rPr lang="en-US" sz="2000" b="1" dirty="0" smtClean="0">
                <a:solidFill>
                  <a:srgbClr val="7030A0"/>
                </a:solidFill>
                <a:cs typeface="Tahoma" pitchFamily="34" charset="0"/>
              </a:rPr>
              <a:t>on-additive!</a:t>
            </a:r>
            <a:endParaRPr lang="en-US" sz="2000" dirty="0">
              <a:cs typeface="Tahoma" pitchFamily="34" charset="0"/>
            </a:endParaRPr>
          </a:p>
        </p:txBody>
      </p:sp>
    </p:spTree>
    <p:extLst>
      <p:ext uri="{BB962C8B-B14F-4D97-AF65-F5344CB8AC3E}">
        <p14:creationId xmlns:p14="http://schemas.microsoft.com/office/powerpoint/2010/main" val="7892997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ChangeArrowheads="1"/>
          </p:cNvSpPr>
          <p:nvPr/>
        </p:nvSpPr>
        <p:spPr bwMode="auto">
          <a:xfrm>
            <a:off x="283782" y="288816"/>
            <a:ext cx="9285889"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Summary</a:t>
            </a:r>
            <a:endParaRPr lang="en-US" sz="3000" dirty="0">
              <a:solidFill>
                <a:schemeClr val="bg1"/>
              </a:solidFill>
              <a:cs typeface="Arial" pitchFamily="34" charset="0"/>
            </a:endParaRPr>
          </a:p>
        </p:txBody>
      </p:sp>
      <p:sp>
        <p:nvSpPr>
          <p:cNvPr id="50" name="Rectangle 126"/>
          <p:cNvSpPr>
            <a:spLocks noChangeArrowheads="1"/>
          </p:cNvSpPr>
          <p:nvPr/>
        </p:nvSpPr>
        <p:spPr bwMode="auto">
          <a:xfrm>
            <a:off x="149032" y="1405039"/>
            <a:ext cx="6623620" cy="532333"/>
          </a:xfrm>
          <a:prstGeom prst="rect">
            <a:avLst/>
          </a:prstGeom>
          <a:noFill/>
          <a:ln w="9525">
            <a:noFill/>
            <a:miter lim="800000"/>
            <a:headEnd/>
            <a:tailEnd/>
          </a:ln>
          <a:effectLst/>
        </p:spPr>
        <p:txBody>
          <a:bodyPr/>
          <a:lstStyle/>
          <a:p>
            <a:pPr marL="609600" indent="-609600"/>
            <a:r>
              <a:rPr lang="en-US" sz="2000" b="1" dirty="0" smtClean="0">
                <a:solidFill>
                  <a:schemeClr val="accent5">
                    <a:lumMod val="50000"/>
                  </a:schemeClr>
                </a:solidFill>
                <a:cs typeface="Tahoma" pitchFamily="34" charset="0"/>
              </a:rPr>
              <a:t>- Dipolar interactions in confined geometries</a:t>
            </a:r>
            <a:endParaRPr lang="en-US" sz="2000" dirty="0">
              <a:cs typeface="Tahoma" pitchFamily="34" charset="0"/>
            </a:endParaRPr>
          </a:p>
        </p:txBody>
      </p:sp>
      <p:grpSp>
        <p:nvGrpSpPr>
          <p:cNvPr id="81" name="Group 80"/>
          <p:cNvGrpSpPr/>
          <p:nvPr/>
        </p:nvGrpSpPr>
        <p:grpSpPr>
          <a:xfrm>
            <a:off x="6721578" y="4466854"/>
            <a:ext cx="129789" cy="198735"/>
            <a:chOff x="14339668" y="18816104"/>
            <a:chExt cx="285969" cy="419633"/>
          </a:xfrm>
        </p:grpSpPr>
        <p:sp>
          <p:nvSpPr>
            <p:cNvPr id="82" name="Rectangle 81"/>
            <p:cNvSpPr/>
            <p:nvPr/>
          </p:nvSpPr>
          <p:spPr>
            <a:xfrm>
              <a:off x="14401218" y="18816104"/>
              <a:ext cx="224419" cy="191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p:cNvSpPr/>
            <p:nvPr/>
          </p:nvSpPr>
          <p:spPr>
            <a:xfrm>
              <a:off x="14339668" y="19044703"/>
              <a:ext cx="104993" cy="191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p:cNvSpPr/>
            <p:nvPr/>
          </p:nvSpPr>
          <p:spPr>
            <a:xfrm>
              <a:off x="14386964" y="18930937"/>
              <a:ext cx="104993" cy="191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9" name="Rectangle 78"/>
          <p:cNvSpPr/>
          <p:nvPr/>
        </p:nvSpPr>
        <p:spPr>
          <a:xfrm>
            <a:off x="6816783" y="5427941"/>
            <a:ext cx="71369" cy="13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87" name="Object 14"/>
          <p:cNvGraphicFramePr>
            <a:graphicFrameLocks noChangeAspect="1"/>
          </p:cNvGraphicFramePr>
          <p:nvPr>
            <p:extLst>
              <p:ext uri="{D42A27DB-BD31-4B8C-83A1-F6EECF244321}">
                <p14:modId xmlns:p14="http://schemas.microsoft.com/office/powerpoint/2010/main" val="680144047"/>
              </p:ext>
            </p:extLst>
          </p:nvPr>
        </p:nvGraphicFramePr>
        <p:xfrm>
          <a:off x="7483287" y="2958376"/>
          <a:ext cx="1383893" cy="433543"/>
        </p:xfrm>
        <a:graphic>
          <a:graphicData uri="http://schemas.openxmlformats.org/presentationml/2006/ole">
            <mc:AlternateContent xmlns:mc="http://schemas.openxmlformats.org/markup-compatibility/2006">
              <mc:Choice xmlns:v="urn:schemas-microsoft-com:vml" Requires="v">
                <p:oleObj spid="_x0000_s828808" name="משוואה" r:id="rId4" imgW="939600" imgH="253800" progId="Equation.3">
                  <p:embed/>
                </p:oleObj>
              </mc:Choice>
              <mc:Fallback>
                <p:oleObj name="משוואה" r:id="rId4" imgW="939600" imgH="253800" progId="Equation.3">
                  <p:embed/>
                  <p:pic>
                    <p:nvPicPr>
                      <p:cNvPr id="0" name=""/>
                      <p:cNvPicPr>
                        <a:picLocks noChangeAspect="1" noChangeArrowheads="1"/>
                      </p:cNvPicPr>
                      <p:nvPr/>
                    </p:nvPicPr>
                    <p:blipFill>
                      <a:blip r:embed="rId5"/>
                      <a:srcRect/>
                      <a:stretch>
                        <a:fillRect/>
                      </a:stretch>
                    </p:blipFill>
                    <p:spPr bwMode="auto">
                      <a:xfrm>
                        <a:off x="7483287" y="2958376"/>
                        <a:ext cx="1383893" cy="433543"/>
                      </a:xfrm>
                      <a:prstGeom prst="rect">
                        <a:avLst/>
                      </a:prstGeom>
                      <a:noFill/>
                      <a:ln>
                        <a:noFill/>
                      </a:ln>
                      <a:effectLst/>
                      <a:extLst/>
                    </p:spPr>
                  </p:pic>
                </p:oleObj>
              </mc:Fallback>
            </mc:AlternateContent>
          </a:graphicData>
        </a:graphic>
      </p:graphicFrame>
      <p:grpSp>
        <p:nvGrpSpPr>
          <p:cNvPr id="13" name="Group 12"/>
          <p:cNvGrpSpPr/>
          <p:nvPr/>
        </p:nvGrpSpPr>
        <p:grpSpPr>
          <a:xfrm>
            <a:off x="7276697" y="1380925"/>
            <a:ext cx="1046102" cy="1073396"/>
            <a:chOff x="5959011" y="4986300"/>
            <a:chExt cx="1539691" cy="1570469"/>
          </a:xfrm>
        </p:grpSpPr>
        <p:cxnSp>
          <p:nvCxnSpPr>
            <p:cNvPr id="129" name="Straight Arrow Connector 128"/>
            <p:cNvCxnSpPr/>
            <p:nvPr/>
          </p:nvCxnSpPr>
          <p:spPr>
            <a:xfrm flipV="1">
              <a:off x="6294230" y="5130265"/>
              <a:ext cx="810" cy="1426497"/>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7116902" y="5130265"/>
              <a:ext cx="244" cy="1408663"/>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1" name="Group 130"/>
            <p:cNvGrpSpPr/>
            <p:nvPr/>
          </p:nvGrpSpPr>
          <p:grpSpPr>
            <a:xfrm rot="20368390">
              <a:off x="6260051" y="5723623"/>
              <a:ext cx="870521" cy="81663"/>
              <a:chOff x="4392504" y="37453"/>
              <a:chExt cx="3006608" cy="388836"/>
            </a:xfrm>
          </p:grpSpPr>
          <p:grpSp>
            <p:nvGrpSpPr>
              <p:cNvPr id="151" name="Group 150"/>
              <p:cNvGrpSpPr/>
              <p:nvPr/>
            </p:nvGrpSpPr>
            <p:grpSpPr>
              <a:xfrm>
                <a:off x="4392504" y="37453"/>
                <a:ext cx="1504017" cy="378552"/>
                <a:chOff x="4392504" y="37453"/>
                <a:chExt cx="1504017" cy="378552"/>
              </a:xfrm>
            </p:grpSpPr>
            <p:grpSp>
              <p:nvGrpSpPr>
                <p:cNvPr id="159" name="Group 158"/>
                <p:cNvGrpSpPr/>
                <p:nvPr/>
              </p:nvGrpSpPr>
              <p:grpSpPr>
                <a:xfrm>
                  <a:off x="4392504" y="38560"/>
                  <a:ext cx="753454" cy="377445"/>
                  <a:chOff x="3393316" y="92678"/>
                  <a:chExt cx="753454" cy="377445"/>
                </a:xfrm>
              </p:grpSpPr>
              <p:sp>
                <p:nvSpPr>
                  <p:cNvPr id="163" name="Freeform 162"/>
                  <p:cNvSpPr/>
                  <p:nvPr/>
                </p:nvSpPr>
                <p:spPr>
                  <a:xfrm>
                    <a:off x="3393316" y="92678"/>
                    <a:ext cx="376014" cy="376337"/>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3770756" y="93788"/>
                    <a:ext cx="376014" cy="376335"/>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5143068" y="37453"/>
                  <a:ext cx="753453" cy="377443"/>
                  <a:chOff x="3393316" y="92679"/>
                  <a:chExt cx="753453" cy="377443"/>
                </a:xfrm>
              </p:grpSpPr>
              <p:sp>
                <p:nvSpPr>
                  <p:cNvPr id="161" name="Freeform 160"/>
                  <p:cNvSpPr/>
                  <p:nvPr/>
                </p:nvSpPr>
                <p:spPr>
                  <a:xfrm>
                    <a:off x="3393316" y="92679"/>
                    <a:ext cx="376015" cy="376334"/>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3770753" y="93787"/>
                    <a:ext cx="376016" cy="376335"/>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151"/>
              <p:cNvGrpSpPr/>
              <p:nvPr/>
            </p:nvGrpSpPr>
            <p:grpSpPr>
              <a:xfrm>
                <a:off x="5895093" y="47736"/>
                <a:ext cx="1504019" cy="378553"/>
                <a:chOff x="4392504" y="37452"/>
                <a:chExt cx="1504019" cy="378553"/>
              </a:xfrm>
            </p:grpSpPr>
            <p:grpSp>
              <p:nvGrpSpPr>
                <p:cNvPr id="153" name="Group 152"/>
                <p:cNvGrpSpPr/>
                <p:nvPr/>
              </p:nvGrpSpPr>
              <p:grpSpPr>
                <a:xfrm>
                  <a:off x="4392504" y="38561"/>
                  <a:ext cx="753454" cy="377444"/>
                  <a:chOff x="3393316" y="92679"/>
                  <a:chExt cx="753454" cy="377444"/>
                </a:xfrm>
              </p:grpSpPr>
              <p:sp>
                <p:nvSpPr>
                  <p:cNvPr id="157" name="Freeform 156"/>
                  <p:cNvSpPr/>
                  <p:nvPr/>
                </p:nvSpPr>
                <p:spPr>
                  <a:xfrm>
                    <a:off x="3393316" y="92679"/>
                    <a:ext cx="376015" cy="376334"/>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3770755" y="93787"/>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5143069" y="37452"/>
                  <a:ext cx="753454" cy="377446"/>
                  <a:chOff x="3393317" y="92678"/>
                  <a:chExt cx="753454" cy="377446"/>
                </a:xfrm>
              </p:grpSpPr>
              <p:sp>
                <p:nvSpPr>
                  <p:cNvPr id="155" name="Freeform 154"/>
                  <p:cNvSpPr/>
                  <p:nvPr/>
                </p:nvSpPr>
                <p:spPr>
                  <a:xfrm>
                    <a:off x="3393317" y="92678"/>
                    <a:ext cx="376014"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770757" y="93788"/>
                    <a:ext cx="376014"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0" name="Group 119"/>
            <p:cNvGrpSpPr/>
            <p:nvPr/>
          </p:nvGrpSpPr>
          <p:grpSpPr>
            <a:xfrm>
              <a:off x="5959011" y="4986300"/>
              <a:ext cx="1539691" cy="1570469"/>
              <a:chOff x="1641750" y="3743104"/>
              <a:chExt cx="1911650" cy="2122549"/>
            </a:xfrm>
          </p:grpSpPr>
          <p:graphicFrame>
            <p:nvGraphicFramePr>
              <p:cNvPr id="122" name="Object 121"/>
              <p:cNvGraphicFramePr>
                <a:graphicFrameLocks noChangeAspect="1"/>
              </p:cNvGraphicFramePr>
              <p:nvPr>
                <p:extLst>
                  <p:ext uri="{D42A27DB-BD31-4B8C-83A1-F6EECF244321}">
                    <p14:modId xmlns:p14="http://schemas.microsoft.com/office/powerpoint/2010/main" val="2242179921"/>
                  </p:ext>
                </p:extLst>
              </p:nvPr>
            </p:nvGraphicFramePr>
            <p:xfrm>
              <a:off x="2489049" y="4960156"/>
              <a:ext cx="240463" cy="431260"/>
            </p:xfrm>
            <a:graphic>
              <a:graphicData uri="http://schemas.openxmlformats.org/presentationml/2006/ole">
                <mc:AlternateContent xmlns:mc="http://schemas.openxmlformats.org/markup-compatibility/2006">
                  <mc:Choice xmlns:v="urn:schemas-microsoft-com:vml" Requires="v">
                    <p:oleObj spid="_x0000_s828809" name="משוואה" r:id="rId6" imgW="126720" imgH="177480" progId="Equation.3">
                      <p:embed/>
                    </p:oleObj>
                  </mc:Choice>
                  <mc:Fallback>
                    <p:oleObj name="משוואה" r:id="rId6" imgW="126720" imgH="177480" progId="Equation.3">
                      <p:embed/>
                      <p:pic>
                        <p:nvPicPr>
                          <p:cNvPr id="0" name=""/>
                          <p:cNvPicPr>
                            <a:picLocks noChangeAspect="1" noChangeArrowheads="1"/>
                          </p:cNvPicPr>
                          <p:nvPr/>
                        </p:nvPicPr>
                        <p:blipFill>
                          <a:blip r:embed="rId7"/>
                          <a:srcRect/>
                          <a:stretch>
                            <a:fillRect/>
                          </a:stretch>
                        </p:blipFill>
                        <p:spPr bwMode="auto">
                          <a:xfrm>
                            <a:off x="2489049" y="4960156"/>
                            <a:ext cx="240463" cy="43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4" name="Object 123"/>
              <p:cNvGraphicFramePr>
                <a:graphicFrameLocks noChangeAspect="1"/>
              </p:cNvGraphicFramePr>
              <p:nvPr>
                <p:extLst>
                  <p:ext uri="{D42A27DB-BD31-4B8C-83A1-F6EECF244321}">
                    <p14:modId xmlns:p14="http://schemas.microsoft.com/office/powerpoint/2010/main" val="2165089161"/>
                  </p:ext>
                </p:extLst>
              </p:nvPr>
            </p:nvGraphicFramePr>
            <p:xfrm>
              <a:off x="1646337" y="5282999"/>
              <a:ext cx="303214" cy="582654"/>
            </p:xfrm>
            <a:graphic>
              <a:graphicData uri="http://schemas.openxmlformats.org/presentationml/2006/ole">
                <mc:AlternateContent xmlns:mc="http://schemas.openxmlformats.org/markup-compatibility/2006">
                  <mc:Choice xmlns:v="urn:schemas-microsoft-com:vml" Requires="v">
                    <p:oleObj spid="_x0000_s828810" name="משוואה" r:id="rId8" imgW="139680" imgH="215640" progId="Equation.3">
                      <p:embed/>
                    </p:oleObj>
                  </mc:Choice>
                  <mc:Fallback>
                    <p:oleObj name="משוואה" r:id="rId8" imgW="1396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6337" y="5282999"/>
                            <a:ext cx="303214" cy="582654"/>
                          </a:xfrm>
                          <a:prstGeom prst="rect">
                            <a:avLst/>
                          </a:prstGeom>
                          <a:noFill/>
                          <a:ln>
                            <a:noFill/>
                          </a:ln>
                        </p:spPr>
                      </p:pic>
                    </p:oleObj>
                  </mc:Fallback>
                </mc:AlternateContent>
              </a:graphicData>
            </a:graphic>
          </p:graphicFrame>
          <p:graphicFrame>
            <p:nvGraphicFramePr>
              <p:cNvPr id="125" name="Object 124"/>
              <p:cNvGraphicFramePr>
                <a:graphicFrameLocks noChangeAspect="1"/>
              </p:cNvGraphicFramePr>
              <p:nvPr>
                <p:extLst>
                  <p:ext uri="{D42A27DB-BD31-4B8C-83A1-F6EECF244321}">
                    <p14:modId xmlns:p14="http://schemas.microsoft.com/office/powerpoint/2010/main" val="2454975117"/>
                  </p:ext>
                </p:extLst>
              </p:nvPr>
            </p:nvGraphicFramePr>
            <p:xfrm>
              <a:off x="1641750" y="3743104"/>
              <a:ext cx="357188" cy="596901"/>
            </p:xfrm>
            <a:graphic>
              <a:graphicData uri="http://schemas.openxmlformats.org/presentationml/2006/ole">
                <mc:AlternateContent xmlns:mc="http://schemas.openxmlformats.org/markup-compatibility/2006">
                  <mc:Choice xmlns:v="urn:schemas-microsoft-com:vml" Requires="v">
                    <p:oleObj spid="_x0000_s828811" name="משוואה" r:id="rId10" imgW="164885" imgH="215619" progId="Equation.3">
                      <p:embed/>
                    </p:oleObj>
                  </mc:Choice>
                  <mc:Fallback>
                    <p:oleObj name="משוואה" r:id="rId10" imgW="164885" imgH="21561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1750" y="3743104"/>
                            <a:ext cx="357188" cy="59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7" name="Object 126"/>
              <p:cNvGraphicFramePr>
                <a:graphicFrameLocks noChangeAspect="1"/>
              </p:cNvGraphicFramePr>
              <p:nvPr>
                <p:extLst>
                  <p:ext uri="{D42A27DB-BD31-4B8C-83A1-F6EECF244321}">
                    <p14:modId xmlns:p14="http://schemas.microsoft.com/office/powerpoint/2010/main" val="1961718544"/>
                  </p:ext>
                </p:extLst>
              </p:nvPr>
            </p:nvGraphicFramePr>
            <p:xfrm>
              <a:off x="3140650" y="5235485"/>
              <a:ext cx="412750" cy="596900"/>
            </p:xfrm>
            <a:graphic>
              <a:graphicData uri="http://schemas.openxmlformats.org/presentationml/2006/ole">
                <mc:AlternateContent xmlns:mc="http://schemas.openxmlformats.org/markup-compatibility/2006">
                  <mc:Choice xmlns:v="urn:schemas-microsoft-com:vml" Requires="v">
                    <p:oleObj spid="_x0000_s828812" name="משוואה" r:id="rId12" imgW="190335" imgH="215713" progId="Equation.3">
                      <p:embed/>
                    </p:oleObj>
                  </mc:Choice>
                  <mc:Fallback>
                    <p:oleObj name="משוואה" r:id="rId12" imgW="190335" imgH="215713"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0650" y="5235485"/>
                            <a:ext cx="4127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8" name="Object 127"/>
              <p:cNvGraphicFramePr>
                <a:graphicFrameLocks noChangeAspect="1"/>
              </p:cNvGraphicFramePr>
              <p:nvPr>
                <p:extLst>
                  <p:ext uri="{D42A27DB-BD31-4B8C-83A1-F6EECF244321}">
                    <p14:modId xmlns:p14="http://schemas.microsoft.com/office/powerpoint/2010/main" val="2998174411"/>
                  </p:ext>
                </p:extLst>
              </p:nvPr>
            </p:nvGraphicFramePr>
            <p:xfrm>
              <a:off x="3155600" y="3780428"/>
              <a:ext cx="330201" cy="596899"/>
            </p:xfrm>
            <a:graphic>
              <a:graphicData uri="http://schemas.openxmlformats.org/presentationml/2006/ole">
                <mc:AlternateContent xmlns:mc="http://schemas.openxmlformats.org/markup-compatibility/2006">
                  <mc:Choice xmlns:v="urn:schemas-microsoft-com:vml" Requires="v">
                    <p:oleObj spid="_x0000_s828813" name="משוואה" r:id="rId14" imgW="152280" imgH="215640" progId="Equation.3">
                      <p:embed/>
                    </p:oleObj>
                  </mc:Choice>
                  <mc:Fallback>
                    <p:oleObj name="משוואה" r:id="rId14" imgW="15228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55600" y="3780428"/>
                            <a:ext cx="330201" cy="5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aphicFrame>
        <p:nvGraphicFramePr>
          <p:cNvPr id="9" name="Object 8"/>
          <p:cNvGraphicFramePr>
            <a:graphicFrameLocks noChangeAspect="1"/>
          </p:cNvGraphicFramePr>
          <p:nvPr>
            <p:extLst>
              <p:ext uri="{D42A27DB-BD31-4B8C-83A1-F6EECF244321}">
                <p14:modId xmlns:p14="http://schemas.microsoft.com/office/powerpoint/2010/main" val="2231507359"/>
              </p:ext>
            </p:extLst>
          </p:nvPr>
        </p:nvGraphicFramePr>
        <p:xfrm>
          <a:off x="8364373" y="1470293"/>
          <a:ext cx="598488" cy="431800"/>
        </p:xfrm>
        <a:graphic>
          <a:graphicData uri="http://schemas.openxmlformats.org/presentationml/2006/ole">
            <mc:AlternateContent xmlns:mc="http://schemas.openxmlformats.org/markup-compatibility/2006">
              <mc:Choice xmlns:v="urn:schemas-microsoft-com:vml" Requires="v">
                <p:oleObj spid="_x0000_s828814" name="משוואה" r:id="rId16" imgW="368280" imgH="228600" progId="Equation.3">
                  <p:embed/>
                </p:oleObj>
              </mc:Choice>
              <mc:Fallback>
                <p:oleObj name="משוואה" r:id="rId16" imgW="368280" imgH="228600" progId="Equation.3">
                  <p:embed/>
                  <p:pic>
                    <p:nvPicPr>
                      <p:cNvPr id="0" name=""/>
                      <p:cNvPicPr>
                        <a:picLocks noChangeAspect="1" noChangeArrowheads="1"/>
                      </p:cNvPicPr>
                      <p:nvPr/>
                    </p:nvPicPr>
                    <p:blipFill>
                      <a:blip r:embed="rId17"/>
                      <a:srcRect/>
                      <a:stretch>
                        <a:fillRect/>
                      </a:stretch>
                    </p:blipFill>
                    <p:spPr bwMode="auto">
                      <a:xfrm>
                        <a:off x="8364373" y="1470293"/>
                        <a:ext cx="598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5" name="Group 14"/>
          <p:cNvGrpSpPr/>
          <p:nvPr/>
        </p:nvGrpSpPr>
        <p:grpSpPr>
          <a:xfrm>
            <a:off x="7380715" y="2805671"/>
            <a:ext cx="1364771" cy="152705"/>
            <a:chOff x="6117681" y="6222889"/>
            <a:chExt cx="1678788" cy="167334"/>
          </a:xfrm>
        </p:grpSpPr>
        <p:sp>
          <p:nvSpPr>
            <p:cNvPr id="116" name="Oval 115"/>
            <p:cNvSpPr>
              <a:spLocks noChangeArrowheads="1"/>
            </p:cNvSpPr>
            <p:nvPr/>
          </p:nvSpPr>
          <p:spPr bwMode="auto">
            <a:xfrm>
              <a:off x="6117681" y="6222889"/>
              <a:ext cx="147930" cy="159852"/>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5" name="Group 94"/>
            <p:cNvGrpSpPr/>
            <p:nvPr/>
          </p:nvGrpSpPr>
          <p:grpSpPr>
            <a:xfrm>
              <a:off x="6310847" y="6266228"/>
              <a:ext cx="1271388" cy="95495"/>
              <a:chOff x="4249486" y="457200"/>
              <a:chExt cx="3653108" cy="388836"/>
            </a:xfrm>
          </p:grpSpPr>
          <p:grpSp>
            <p:nvGrpSpPr>
              <p:cNvPr id="97" name="Group 96"/>
              <p:cNvGrpSpPr/>
              <p:nvPr/>
            </p:nvGrpSpPr>
            <p:grpSpPr>
              <a:xfrm>
                <a:off x="4249486" y="457200"/>
                <a:ext cx="3006606" cy="388836"/>
                <a:chOff x="4245166" y="456092"/>
                <a:chExt cx="3006606" cy="388836"/>
              </a:xfrm>
            </p:grpSpPr>
            <p:grpSp>
              <p:nvGrpSpPr>
                <p:cNvPr id="100" name="Group 99"/>
                <p:cNvGrpSpPr/>
                <p:nvPr/>
              </p:nvGrpSpPr>
              <p:grpSpPr>
                <a:xfrm>
                  <a:off x="4245166" y="456092"/>
                  <a:ext cx="1504017" cy="378552"/>
                  <a:chOff x="4245166" y="456092"/>
                  <a:chExt cx="1504017" cy="378552"/>
                </a:xfrm>
              </p:grpSpPr>
              <p:grpSp>
                <p:nvGrpSpPr>
                  <p:cNvPr id="108" name="Group 107"/>
                  <p:cNvGrpSpPr/>
                  <p:nvPr/>
                </p:nvGrpSpPr>
                <p:grpSpPr>
                  <a:xfrm>
                    <a:off x="4245166" y="457200"/>
                    <a:ext cx="753453" cy="377444"/>
                    <a:chOff x="3245978" y="511318"/>
                    <a:chExt cx="753453" cy="377444"/>
                  </a:xfrm>
                </p:grpSpPr>
                <p:sp>
                  <p:nvSpPr>
                    <p:cNvPr id="112" name="Freeform 111"/>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4995730" y="456092"/>
                    <a:ext cx="753453" cy="377444"/>
                    <a:chOff x="3245978" y="511318"/>
                    <a:chExt cx="753453" cy="377444"/>
                  </a:xfrm>
                </p:grpSpPr>
                <p:sp>
                  <p:nvSpPr>
                    <p:cNvPr id="110" name="Freeform 109"/>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5747755" y="466376"/>
                  <a:ext cx="1504017" cy="378552"/>
                  <a:chOff x="4245166" y="456092"/>
                  <a:chExt cx="1504017" cy="378552"/>
                </a:xfrm>
              </p:grpSpPr>
              <p:grpSp>
                <p:nvGrpSpPr>
                  <p:cNvPr id="102" name="Group 101"/>
                  <p:cNvGrpSpPr/>
                  <p:nvPr/>
                </p:nvGrpSpPr>
                <p:grpSpPr>
                  <a:xfrm>
                    <a:off x="4245166" y="457200"/>
                    <a:ext cx="753453" cy="377444"/>
                    <a:chOff x="3245978" y="511318"/>
                    <a:chExt cx="753453" cy="377444"/>
                  </a:xfrm>
                </p:grpSpPr>
                <p:sp>
                  <p:nvSpPr>
                    <p:cNvPr id="106" name="Freeform 105"/>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4995730" y="456092"/>
                    <a:ext cx="753453" cy="377444"/>
                    <a:chOff x="3245978" y="511318"/>
                    <a:chExt cx="753453" cy="377444"/>
                  </a:xfrm>
                </p:grpSpPr>
                <p:sp>
                  <p:nvSpPr>
                    <p:cNvPr id="104" name="Freeform 103"/>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8" name="Freeform 97"/>
              <p:cNvSpPr/>
              <p:nvPr/>
            </p:nvSpPr>
            <p:spPr>
              <a:xfrm>
                <a:off x="7256092" y="675830"/>
                <a:ext cx="76912" cy="162370"/>
              </a:xfrm>
              <a:custGeom>
                <a:avLst/>
                <a:gdLst>
                  <a:gd name="connsiteX0" fmla="*/ 0 w 76912"/>
                  <a:gd name="connsiteY0" fmla="*/ 162370 h 162370"/>
                  <a:gd name="connsiteX1" fmla="*/ 76912 w 76912"/>
                  <a:gd name="connsiteY1" fmla="*/ 0 h 162370"/>
                  <a:gd name="connsiteX2" fmla="*/ 76912 w 76912"/>
                  <a:gd name="connsiteY2" fmla="*/ 0 h 162370"/>
                </a:gdLst>
                <a:ahLst/>
                <a:cxnLst>
                  <a:cxn ang="0">
                    <a:pos x="connsiteX0" y="connsiteY0"/>
                  </a:cxn>
                  <a:cxn ang="0">
                    <a:pos x="connsiteX1" y="connsiteY1"/>
                  </a:cxn>
                  <a:cxn ang="0">
                    <a:pos x="connsiteX2" y="connsiteY2"/>
                  </a:cxn>
                </a:cxnLst>
                <a:rect l="l" t="t" r="r" b="b"/>
                <a:pathLst>
                  <a:path w="76912" h="162370">
                    <a:moveTo>
                      <a:pt x="0" y="162370"/>
                    </a:moveTo>
                    <a:lnTo>
                      <a:pt x="76912" y="0"/>
                    </a:lnTo>
                    <a:lnTo>
                      <a:pt x="76912" y="0"/>
                    </a:lnTo>
                  </a:path>
                </a:pathLst>
              </a:cu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ine 11"/>
              <p:cNvSpPr>
                <a:spLocks noChangeShapeType="1"/>
              </p:cNvSpPr>
              <p:nvPr/>
            </p:nvSpPr>
            <p:spPr bwMode="auto">
              <a:xfrm flipV="1">
                <a:off x="7324458" y="683919"/>
                <a:ext cx="578136" cy="6867"/>
              </a:xfrm>
              <a:prstGeom prst="line">
                <a:avLst/>
              </a:prstGeom>
              <a:noFill/>
              <a:ln w="31750">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5" name="Oval 164"/>
            <p:cNvSpPr>
              <a:spLocks noChangeArrowheads="1"/>
            </p:cNvSpPr>
            <p:nvPr/>
          </p:nvSpPr>
          <p:spPr bwMode="auto">
            <a:xfrm>
              <a:off x="7648539" y="6230371"/>
              <a:ext cx="147930" cy="159852"/>
            </a:xfrm>
            <a:prstGeom prst="ellipse">
              <a:avLst/>
            </a:prstGeom>
            <a:solidFill>
              <a:schemeClr val="tx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8" name="Rectangle 126"/>
          <p:cNvSpPr>
            <a:spLocks noChangeArrowheads="1"/>
          </p:cNvSpPr>
          <p:nvPr/>
        </p:nvSpPr>
        <p:spPr bwMode="auto">
          <a:xfrm>
            <a:off x="274434" y="1875976"/>
            <a:ext cx="7653990" cy="532333"/>
          </a:xfrm>
          <a:prstGeom prst="rect">
            <a:avLst/>
          </a:prstGeom>
          <a:noFill/>
          <a:ln w="9525">
            <a:noFill/>
            <a:miter lim="800000"/>
            <a:headEnd/>
            <a:tailEnd/>
          </a:ln>
          <a:effectLst/>
        </p:spPr>
        <p:txBody>
          <a:bodyPr/>
          <a:lstStyle/>
          <a:p>
            <a:pPr marL="609600" indent="-609600"/>
            <a:r>
              <a:rPr lang="en-US" sz="1800" b="1" dirty="0" smtClean="0">
                <a:solidFill>
                  <a:srgbClr val="7030A0"/>
                </a:solidFill>
                <a:cs typeface="Tahoma" pitchFamily="34" charset="0"/>
              </a:rPr>
              <a:t>Confined geometries</a:t>
            </a:r>
            <a:r>
              <a:rPr lang="en-US" sz="1800" b="1" dirty="0">
                <a:solidFill>
                  <a:srgbClr val="7030A0"/>
                </a:solidFill>
                <a:cs typeface="Tahoma" pitchFamily="34" charset="0"/>
              </a:rPr>
              <a:t> </a:t>
            </a:r>
            <a:r>
              <a:rPr lang="en-US" sz="1800" b="1" dirty="0" smtClean="0">
                <a:solidFill>
                  <a:srgbClr val="7030A0"/>
                </a:solidFill>
                <a:cs typeface="Tahoma" pitchFamily="34" charset="0"/>
                <a:sym typeface="Wingdings" panose="05000000000000000000" pitchFamily="2" charset="2"/>
              </a:rPr>
              <a:t> </a:t>
            </a:r>
            <a:r>
              <a:rPr lang="en-US" sz="1800" dirty="0" smtClean="0">
                <a:solidFill>
                  <a:srgbClr val="7030A0"/>
                </a:solidFill>
                <a:cs typeface="Tahoma" pitchFamily="34" charset="0"/>
                <a:sym typeface="Wingdings" panose="05000000000000000000" pitchFamily="2" charset="2"/>
              </a:rPr>
              <a:t>modify modes </a:t>
            </a:r>
            <a:r>
              <a:rPr lang="en-US" sz="1800" b="1" dirty="0" smtClean="0">
                <a:solidFill>
                  <a:srgbClr val="7030A0"/>
                </a:solidFill>
                <a:cs typeface="Tahoma" pitchFamily="34" charset="0"/>
                <a:sym typeface="Wingdings" panose="05000000000000000000" pitchFamily="2" charset="2"/>
              </a:rPr>
              <a:t> enhance dipolar int.  </a:t>
            </a:r>
            <a:endParaRPr lang="en-US" sz="1800" b="1" dirty="0">
              <a:solidFill>
                <a:srgbClr val="7030A0"/>
              </a:solidFill>
              <a:cs typeface="Tahoma" pitchFamily="34" charset="0"/>
            </a:endParaRPr>
          </a:p>
        </p:txBody>
      </p:sp>
      <p:grpSp>
        <p:nvGrpSpPr>
          <p:cNvPr id="6" name="Group 5"/>
          <p:cNvGrpSpPr/>
          <p:nvPr/>
        </p:nvGrpSpPr>
        <p:grpSpPr>
          <a:xfrm>
            <a:off x="8231721" y="1834935"/>
            <a:ext cx="1007456" cy="632928"/>
            <a:chOff x="8193221" y="2211840"/>
            <a:chExt cx="1007456" cy="632928"/>
          </a:xfrm>
        </p:grpSpPr>
        <p:sp>
          <p:nvSpPr>
            <p:cNvPr id="174" name="Rectangle 126"/>
            <p:cNvSpPr>
              <a:spLocks noChangeArrowheads="1"/>
            </p:cNvSpPr>
            <p:nvPr/>
          </p:nvSpPr>
          <p:spPr bwMode="auto">
            <a:xfrm>
              <a:off x="8193221" y="2211840"/>
              <a:ext cx="691617" cy="398590"/>
            </a:xfrm>
            <a:prstGeom prst="rect">
              <a:avLst/>
            </a:prstGeom>
            <a:noFill/>
            <a:ln w="9525">
              <a:noFill/>
              <a:miter lim="800000"/>
              <a:headEnd/>
              <a:tailEnd/>
            </a:ln>
            <a:effectLst/>
          </p:spPr>
          <p:txBody>
            <a:bodyPr/>
            <a:lstStyle/>
            <a:p>
              <a:pPr marL="609600" indent="-609600"/>
              <a:r>
                <a:rPr lang="en-US" sz="1600" dirty="0" smtClean="0">
                  <a:cs typeface="Tahoma" pitchFamily="34" charset="0"/>
                </a:rPr>
                <a:t>mode</a:t>
              </a:r>
              <a:endParaRPr lang="en-US" sz="1600" dirty="0">
                <a:solidFill>
                  <a:srgbClr val="7030A0"/>
                </a:solidFill>
                <a:cs typeface="Tahoma" pitchFamily="34" charset="0"/>
              </a:endParaRPr>
            </a:p>
          </p:txBody>
        </p:sp>
        <p:sp>
          <p:nvSpPr>
            <p:cNvPr id="176" name="Rectangle 126"/>
            <p:cNvSpPr>
              <a:spLocks noChangeArrowheads="1"/>
            </p:cNvSpPr>
            <p:nvPr/>
          </p:nvSpPr>
          <p:spPr bwMode="auto">
            <a:xfrm>
              <a:off x="8206551" y="2446178"/>
              <a:ext cx="994126" cy="398590"/>
            </a:xfrm>
            <a:prstGeom prst="rect">
              <a:avLst/>
            </a:prstGeom>
            <a:noFill/>
            <a:ln w="9525">
              <a:noFill/>
              <a:miter lim="800000"/>
              <a:headEnd/>
              <a:tailEnd/>
            </a:ln>
            <a:effectLst/>
          </p:spPr>
          <p:txBody>
            <a:bodyPr/>
            <a:lstStyle/>
            <a:p>
              <a:pPr marL="609600" indent="-609600"/>
              <a:r>
                <a:rPr lang="en-US" sz="1600" dirty="0" smtClean="0">
                  <a:cs typeface="Tahoma" pitchFamily="34" charset="0"/>
                </a:rPr>
                <a:t>function</a:t>
              </a:r>
              <a:endParaRPr lang="en-US" sz="1600" dirty="0">
                <a:solidFill>
                  <a:srgbClr val="7030A0"/>
                </a:solidFill>
                <a:cs typeface="Tahoma" pitchFamily="34" charset="0"/>
              </a:endParaRPr>
            </a:p>
          </p:txBody>
        </p:sp>
      </p:grpSp>
      <p:grpSp>
        <p:nvGrpSpPr>
          <p:cNvPr id="5" name="Group 4"/>
          <p:cNvGrpSpPr/>
          <p:nvPr/>
        </p:nvGrpSpPr>
        <p:grpSpPr>
          <a:xfrm>
            <a:off x="1006941" y="2408490"/>
            <a:ext cx="5278356" cy="570833"/>
            <a:chOff x="58822" y="3491398"/>
            <a:chExt cx="4867904" cy="570833"/>
          </a:xfrm>
        </p:grpSpPr>
        <p:sp>
          <p:nvSpPr>
            <p:cNvPr id="17" name="Oval 16"/>
            <p:cNvSpPr/>
            <p:nvPr/>
          </p:nvSpPr>
          <p:spPr bwMode="auto">
            <a:xfrm>
              <a:off x="58822" y="3491398"/>
              <a:ext cx="4867904" cy="467116"/>
            </a:xfrm>
            <a:prstGeom prst="ellipse">
              <a:avLst/>
            </a:prstGeom>
            <a:noFill/>
            <a:ln w="317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76" name="Rectangle 126"/>
            <p:cNvSpPr>
              <a:spLocks noChangeArrowheads="1"/>
            </p:cNvSpPr>
            <p:nvPr/>
          </p:nvSpPr>
          <p:spPr bwMode="auto">
            <a:xfrm>
              <a:off x="469071" y="3529898"/>
              <a:ext cx="3882216" cy="532333"/>
            </a:xfrm>
            <a:prstGeom prst="rect">
              <a:avLst/>
            </a:prstGeom>
            <a:noFill/>
            <a:ln w="9525">
              <a:noFill/>
              <a:miter lim="800000"/>
              <a:headEnd/>
              <a:tailEnd/>
            </a:ln>
            <a:effectLst/>
          </p:spPr>
          <p:txBody>
            <a:bodyPr/>
            <a:lstStyle/>
            <a:p>
              <a:pPr marL="609600" indent="-609600"/>
              <a:r>
                <a:rPr lang="en-US" sz="1800" b="1" i="1" dirty="0" smtClean="0">
                  <a:solidFill>
                    <a:srgbClr val="EE8512"/>
                  </a:solidFill>
                  <a:cs typeface="Tahoma" pitchFamily="34" charset="0"/>
                </a:rPr>
                <a:t>simple idea, </a:t>
              </a:r>
              <a:r>
                <a:rPr lang="en-US" sz="1800" b="1" i="1" dirty="0">
                  <a:solidFill>
                    <a:srgbClr val="EE8512"/>
                  </a:solidFill>
                  <a:cs typeface="Tahoma" pitchFamily="34" charset="0"/>
                </a:rPr>
                <a:t>d</a:t>
              </a:r>
              <a:r>
                <a:rPr lang="en-US" sz="1800" b="1" i="1" dirty="0" smtClean="0">
                  <a:solidFill>
                    <a:srgbClr val="EE8512"/>
                  </a:solidFill>
                  <a:cs typeface="Tahoma" pitchFamily="34" charset="0"/>
                </a:rPr>
                <a:t>rastic consequences!</a:t>
              </a:r>
              <a:endParaRPr lang="en-US" sz="1800" b="1" i="1" dirty="0">
                <a:solidFill>
                  <a:srgbClr val="EE8512"/>
                </a:solidFill>
                <a:cs typeface="Tahoma" pitchFamily="34" charset="0"/>
              </a:endParaRPr>
            </a:p>
          </p:txBody>
        </p:sp>
      </p:grpSp>
      <p:sp>
        <p:nvSpPr>
          <p:cNvPr id="77" name="Rectangle 126"/>
          <p:cNvSpPr>
            <a:spLocks noChangeArrowheads="1"/>
          </p:cNvSpPr>
          <p:nvPr/>
        </p:nvSpPr>
        <p:spPr bwMode="auto">
          <a:xfrm>
            <a:off x="152477" y="3124793"/>
            <a:ext cx="5421008" cy="532333"/>
          </a:xfrm>
          <a:prstGeom prst="rect">
            <a:avLst/>
          </a:prstGeom>
          <a:noFill/>
          <a:ln w="9525">
            <a:noFill/>
            <a:miter lim="800000"/>
            <a:headEnd/>
            <a:tailEnd/>
          </a:ln>
          <a:effectLst/>
        </p:spPr>
        <p:txBody>
          <a:bodyPr/>
          <a:lstStyle/>
          <a:p>
            <a:pPr marL="609600" indent="-609600"/>
            <a:r>
              <a:rPr lang="en-US" sz="1800" b="1" dirty="0" smtClean="0">
                <a:solidFill>
                  <a:srgbClr val="7030A0"/>
                </a:solidFill>
                <a:cs typeface="Tahoma" pitchFamily="34" charset="0"/>
              </a:rPr>
              <a:t>1. Transmission lines</a:t>
            </a:r>
            <a:r>
              <a:rPr lang="en-US" sz="1800" dirty="0" smtClean="0">
                <a:solidFill>
                  <a:srgbClr val="7030A0"/>
                </a:solidFill>
                <a:cs typeface="Tahoma" pitchFamily="34" charset="0"/>
              </a:rPr>
              <a:t>:            </a:t>
            </a:r>
            <a:r>
              <a:rPr lang="en-US" sz="1800" dirty="0" smtClean="0">
                <a:solidFill>
                  <a:srgbClr val="7030A0"/>
                </a:solidFill>
                <a:cs typeface="Tahoma" pitchFamily="34" charset="0"/>
                <a:sym typeface="Wingdings" panose="05000000000000000000" pitchFamily="2" charset="2"/>
              </a:rPr>
              <a:t> TEM “1d”-mode</a:t>
            </a:r>
            <a:endParaRPr lang="en-US" sz="1800" dirty="0">
              <a:solidFill>
                <a:srgbClr val="7030A0"/>
              </a:solidFill>
              <a:cs typeface="Tahoma" pitchFamily="34" charset="0"/>
            </a:endParaRPr>
          </a:p>
        </p:txBody>
      </p:sp>
      <p:sp>
        <p:nvSpPr>
          <p:cNvPr id="78" name="Rectangle 126"/>
          <p:cNvSpPr>
            <a:spLocks noChangeArrowheads="1"/>
          </p:cNvSpPr>
          <p:nvPr/>
        </p:nvSpPr>
        <p:spPr bwMode="auto">
          <a:xfrm>
            <a:off x="406517" y="3528436"/>
            <a:ext cx="6012084" cy="532333"/>
          </a:xfrm>
          <a:prstGeom prst="rect">
            <a:avLst/>
          </a:prstGeom>
          <a:noFill/>
          <a:ln w="9525">
            <a:noFill/>
            <a:miter lim="800000"/>
            <a:headEnd/>
            <a:tailEnd/>
          </a:ln>
          <a:effectLst/>
        </p:spPr>
        <p:txBody>
          <a:bodyPr/>
          <a:lstStyle/>
          <a:p>
            <a:pPr marL="609600" indent="-609600"/>
            <a:r>
              <a:rPr lang="en-US" sz="1800" dirty="0" smtClean="0">
                <a:cs typeface="Tahoma" pitchFamily="34" charset="0"/>
                <a:sym typeface="Wingdings" panose="05000000000000000000" pitchFamily="2" charset="2"/>
              </a:rPr>
              <a:t> Giant Casimir effects in 1d    realization: circuit QED</a:t>
            </a:r>
            <a:endParaRPr lang="en-US" sz="1800" dirty="0">
              <a:cs typeface="Tahoma" pitchFamily="34" charset="0"/>
            </a:endParaRPr>
          </a:p>
        </p:txBody>
      </p:sp>
      <p:sp>
        <p:nvSpPr>
          <p:cNvPr id="85" name="Rectangle 126"/>
          <p:cNvSpPr>
            <a:spLocks noChangeArrowheads="1"/>
          </p:cNvSpPr>
          <p:nvPr/>
        </p:nvSpPr>
        <p:spPr bwMode="auto">
          <a:xfrm>
            <a:off x="186240" y="4212938"/>
            <a:ext cx="6290417" cy="532333"/>
          </a:xfrm>
          <a:prstGeom prst="rect">
            <a:avLst/>
          </a:prstGeom>
          <a:noFill/>
          <a:ln w="9525">
            <a:noFill/>
            <a:miter lim="800000"/>
            <a:headEnd/>
            <a:tailEnd/>
          </a:ln>
          <a:effectLst/>
        </p:spPr>
        <p:txBody>
          <a:bodyPr/>
          <a:lstStyle/>
          <a:p>
            <a:pPr marL="609600" indent="-609600"/>
            <a:r>
              <a:rPr lang="en-US" sz="1800" b="1" dirty="0" smtClean="0">
                <a:solidFill>
                  <a:srgbClr val="7030A0"/>
                </a:solidFill>
                <a:cs typeface="Tahoma" pitchFamily="34" charset="0"/>
              </a:rPr>
              <a:t>2. Cutoffs &amp; gaps in photon DOS</a:t>
            </a:r>
          </a:p>
        </p:txBody>
      </p:sp>
      <p:sp>
        <p:nvSpPr>
          <p:cNvPr id="86" name="Rectangle 126"/>
          <p:cNvSpPr>
            <a:spLocks noChangeArrowheads="1"/>
          </p:cNvSpPr>
          <p:nvPr/>
        </p:nvSpPr>
        <p:spPr bwMode="auto">
          <a:xfrm>
            <a:off x="425768" y="5622841"/>
            <a:ext cx="8259588" cy="532333"/>
          </a:xfrm>
          <a:prstGeom prst="rect">
            <a:avLst/>
          </a:prstGeom>
          <a:noFill/>
          <a:ln w="9525">
            <a:noFill/>
            <a:miter lim="800000"/>
            <a:headEnd/>
            <a:tailEnd/>
          </a:ln>
          <a:effectLst/>
        </p:spPr>
        <p:txBody>
          <a:bodyPr/>
          <a:lstStyle/>
          <a:p>
            <a:pPr marL="609600" indent="-609600"/>
            <a:r>
              <a:rPr lang="en-US" sz="1800" dirty="0" smtClean="0">
                <a:cs typeface="Tahoma" pitchFamily="34" charset="0"/>
                <a:sym typeface="Wingdings" panose="05000000000000000000" pitchFamily="2" charset="2"/>
              </a:rPr>
              <a:t>- Long-range laser-induced forces: </a:t>
            </a:r>
            <a:r>
              <a:rPr lang="en-US" sz="1800" dirty="0">
                <a:cs typeface="Tahoma" pitchFamily="34" charset="0"/>
                <a:sym typeface="Wingdings" panose="05000000000000000000" pitchFamily="2" charset="2"/>
              </a:rPr>
              <a:t>nonlocal NL optics, non-extensive </a:t>
            </a:r>
            <a:r>
              <a:rPr lang="en-US" sz="1800" dirty="0" err="1">
                <a:cs typeface="Tahoma" pitchFamily="34" charset="0"/>
                <a:sym typeface="Wingdings" panose="05000000000000000000" pitchFamily="2" charset="2"/>
              </a:rPr>
              <a:t>thermo</a:t>
            </a:r>
            <a:r>
              <a:rPr lang="en-US" sz="1800" dirty="0" smtClean="0">
                <a:cs typeface="Tahoma" pitchFamily="34" charset="0"/>
                <a:sym typeface="Wingdings" panose="05000000000000000000" pitchFamily="2" charset="2"/>
              </a:rPr>
              <a:t>. </a:t>
            </a:r>
            <a:endParaRPr lang="en-US" sz="1800" dirty="0">
              <a:cs typeface="Tahoma" pitchFamily="34" charset="0"/>
            </a:endParaRPr>
          </a:p>
        </p:txBody>
      </p:sp>
      <p:sp>
        <p:nvSpPr>
          <p:cNvPr id="89" name="Rectangle 126"/>
          <p:cNvSpPr>
            <a:spLocks noChangeArrowheads="1"/>
          </p:cNvSpPr>
          <p:nvPr/>
        </p:nvSpPr>
        <p:spPr bwMode="auto">
          <a:xfrm>
            <a:off x="400055" y="5195939"/>
            <a:ext cx="5960490" cy="532333"/>
          </a:xfrm>
          <a:prstGeom prst="rect">
            <a:avLst/>
          </a:prstGeom>
          <a:noFill/>
          <a:ln w="9525">
            <a:noFill/>
            <a:miter lim="800000"/>
            <a:headEnd/>
            <a:tailEnd/>
          </a:ln>
          <a:effectLst/>
        </p:spPr>
        <p:txBody>
          <a:bodyPr/>
          <a:lstStyle/>
          <a:p>
            <a:pPr marL="609600" indent="-609600"/>
            <a:r>
              <a:rPr lang="en-US" sz="1800" dirty="0" smtClean="0">
                <a:cs typeface="Tahoma" pitchFamily="34" charset="0"/>
                <a:sym typeface="Wingdings" panose="05000000000000000000" pitchFamily="2" charset="2"/>
              </a:rPr>
              <a:t>- Long-range deterministic entanglement generation </a:t>
            </a:r>
            <a:endParaRPr lang="en-US" sz="1800" dirty="0">
              <a:cs typeface="Tahoma" pitchFamily="34" charset="0"/>
            </a:endParaRPr>
          </a:p>
        </p:txBody>
      </p:sp>
      <p:grpSp>
        <p:nvGrpSpPr>
          <p:cNvPr id="121" name="Group 120"/>
          <p:cNvGrpSpPr/>
          <p:nvPr/>
        </p:nvGrpSpPr>
        <p:grpSpPr>
          <a:xfrm>
            <a:off x="6721578" y="4780150"/>
            <a:ext cx="2156003" cy="908239"/>
            <a:chOff x="6411647" y="3278182"/>
            <a:chExt cx="2253576" cy="1051000"/>
          </a:xfrm>
        </p:grpSpPr>
        <p:pic>
          <p:nvPicPr>
            <p:cNvPr id="123" name="Picture 4" descr="http://www.google.com/url?sa=i&amp;source=images&amp;cd=&amp;docid=AoQuIHCOV9oK8M&amp;tbnid=Nb8NxXXBBQtJsM:&amp;ved=0CAUQjBw&amp;url=http%3A%2F%2Fehs.ucsc.edu%2Fprograms%2Fimages%2Flaser-icon.jpg&amp;ei=O9fGUumSKISr4AT4w4HABA&amp;psig=AFQjCNFdJRIH6o5DdOSE90xSBGcx0EiFJQ&amp;ust=138884933969544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0677665">
              <a:off x="6411647" y="3889576"/>
              <a:ext cx="649259" cy="358097"/>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roup 125"/>
            <p:cNvGrpSpPr/>
            <p:nvPr/>
          </p:nvGrpSpPr>
          <p:grpSpPr>
            <a:xfrm>
              <a:off x="6933224" y="3278182"/>
              <a:ext cx="1731999" cy="1051000"/>
              <a:chOff x="1521520" y="3106992"/>
              <a:chExt cx="3464363" cy="1764999"/>
            </a:xfrm>
          </p:grpSpPr>
          <p:pic>
            <p:nvPicPr>
              <p:cNvPr id="132"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21520" y="3106992"/>
                <a:ext cx="3464363" cy="176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 name="Oval 132"/>
              <p:cNvSpPr>
                <a:spLocks noChangeArrowheads="1"/>
              </p:cNvSpPr>
              <p:nvPr/>
            </p:nvSpPr>
            <p:spPr bwMode="auto">
              <a:xfrm flipH="1">
                <a:off x="2506528" y="3726619"/>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134" name="Oval 133"/>
              <p:cNvSpPr>
                <a:spLocks noChangeArrowheads="1"/>
              </p:cNvSpPr>
              <p:nvPr/>
            </p:nvSpPr>
            <p:spPr bwMode="auto">
              <a:xfrm flipH="1">
                <a:off x="3218344" y="3567037"/>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135" name="Oval 134"/>
              <p:cNvSpPr>
                <a:spLocks noChangeArrowheads="1"/>
              </p:cNvSpPr>
              <p:nvPr/>
            </p:nvSpPr>
            <p:spPr bwMode="auto">
              <a:xfrm flipH="1">
                <a:off x="3553630" y="3504277"/>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136" name="Oval 135"/>
              <p:cNvSpPr>
                <a:spLocks noChangeArrowheads="1"/>
              </p:cNvSpPr>
              <p:nvPr/>
            </p:nvSpPr>
            <p:spPr bwMode="auto">
              <a:xfrm flipH="1">
                <a:off x="2142544" y="3792955"/>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137" name="Oval 136"/>
              <p:cNvSpPr>
                <a:spLocks noChangeArrowheads="1"/>
              </p:cNvSpPr>
              <p:nvPr/>
            </p:nvSpPr>
            <p:spPr bwMode="auto">
              <a:xfrm flipH="1">
                <a:off x="2692990" y="3687163"/>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grpSp>
      </p:grpSp>
      <p:graphicFrame>
        <p:nvGraphicFramePr>
          <p:cNvPr id="2" name="Object 1"/>
          <p:cNvGraphicFramePr>
            <a:graphicFrameLocks noChangeAspect="1"/>
          </p:cNvGraphicFramePr>
          <p:nvPr>
            <p:extLst>
              <p:ext uri="{D42A27DB-BD31-4B8C-83A1-F6EECF244321}">
                <p14:modId xmlns:p14="http://schemas.microsoft.com/office/powerpoint/2010/main" val="1135673262"/>
              </p:ext>
            </p:extLst>
          </p:nvPr>
        </p:nvGraphicFramePr>
        <p:xfrm>
          <a:off x="2901826" y="3193123"/>
          <a:ext cx="523875" cy="238125"/>
        </p:xfrm>
        <a:graphic>
          <a:graphicData uri="http://schemas.openxmlformats.org/presentationml/2006/ole">
            <mc:AlternateContent xmlns:mc="http://schemas.openxmlformats.org/markup-compatibility/2006">
              <mc:Choice xmlns:v="urn:schemas-microsoft-com:vml" Requires="v">
                <p:oleObj spid="_x0000_s828815" name="משוואה" r:id="rId20" imgW="355320" imgH="139680" progId="Equation.3">
                  <p:embed/>
                </p:oleObj>
              </mc:Choice>
              <mc:Fallback>
                <p:oleObj name="משוואה" r:id="rId20" imgW="355320" imgH="139680" progId="Equation.3">
                  <p:embed/>
                  <p:pic>
                    <p:nvPicPr>
                      <p:cNvPr id="0" name="Object 14"/>
                      <p:cNvPicPr>
                        <a:picLocks noChangeAspect="1" noChangeArrowheads="1"/>
                      </p:cNvPicPr>
                      <p:nvPr/>
                    </p:nvPicPr>
                    <p:blipFill>
                      <a:blip r:embed="rId21"/>
                      <a:srcRect/>
                      <a:stretch>
                        <a:fillRect/>
                      </a:stretch>
                    </p:blipFill>
                    <p:spPr bwMode="auto">
                      <a:xfrm>
                        <a:off x="2901826" y="3193123"/>
                        <a:ext cx="523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3"/>
          <p:cNvGrpSpPr/>
          <p:nvPr/>
        </p:nvGrpSpPr>
        <p:grpSpPr>
          <a:xfrm>
            <a:off x="6873398" y="3557245"/>
            <a:ext cx="2279157" cy="1066463"/>
            <a:chOff x="6525062" y="3528217"/>
            <a:chExt cx="2279157" cy="1066463"/>
          </a:xfrm>
        </p:grpSpPr>
        <p:grpSp>
          <p:nvGrpSpPr>
            <p:cNvPr id="3" name="Group 2"/>
            <p:cNvGrpSpPr/>
            <p:nvPr/>
          </p:nvGrpSpPr>
          <p:grpSpPr>
            <a:xfrm>
              <a:off x="6525062" y="3528217"/>
              <a:ext cx="1425878" cy="1066463"/>
              <a:chOff x="6031586" y="3470161"/>
              <a:chExt cx="1425878" cy="1066463"/>
            </a:xfrm>
          </p:grpSpPr>
          <p:pic>
            <p:nvPicPr>
              <p:cNvPr id="90" name="Picture 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031586" y="3470161"/>
                <a:ext cx="1425878" cy="99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2" name="Object 91"/>
              <p:cNvGraphicFramePr>
                <a:graphicFrameLocks noChangeAspect="1"/>
              </p:cNvGraphicFramePr>
              <p:nvPr>
                <p:extLst>
                  <p:ext uri="{D42A27DB-BD31-4B8C-83A1-F6EECF244321}">
                    <p14:modId xmlns:p14="http://schemas.microsoft.com/office/powerpoint/2010/main" val="2463034583"/>
                  </p:ext>
                </p:extLst>
              </p:nvPr>
            </p:nvGraphicFramePr>
            <p:xfrm>
              <a:off x="6066525" y="4308024"/>
              <a:ext cx="212725" cy="228600"/>
            </p:xfrm>
            <a:graphic>
              <a:graphicData uri="http://schemas.openxmlformats.org/presentationml/2006/ole">
                <mc:AlternateContent xmlns:mc="http://schemas.openxmlformats.org/markup-compatibility/2006">
                  <mc:Choice xmlns:v="urn:schemas-microsoft-com:vml" Requires="v">
                    <p:oleObj spid="_x0000_s828816" name="משוואה" r:id="rId23" imgW="126720" imgH="139680" progId="Equation.3">
                      <p:embed/>
                    </p:oleObj>
                  </mc:Choice>
                  <mc:Fallback>
                    <p:oleObj name="משוואה" r:id="rId23" imgW="126720" imgH="139680" progId="Equation.3">
                      <p:embed/>
                      <p:pic>
                        <p:nvPicPr>
                          <p:cNvPr id="0" name=""/>
                          <p:cNvPicPr>
                            <a:picLocks noChangeAspect="1" noChangeArrowheads="1"/>
                          </p:cNvPicPr>
                          <p:nvPr/>
                        </p:nvPicPr>
                        <p:blipFill>
                          <a:blip r:embed="rId24"/>
                          <a:srcRect/>
                          <a:stretch>
                            <a:fillRect/>
                          </a:stretch>
                        </p:blipFill>
                        <p:spPr bwMode="auto">
                          <a:xfrm>
                            <a:off x="6066525" y="4308024"/>
                            <a:ext cx="212725" cy="228600"/>
                          </a:xfrm>
                          <a:prstGeom prst="rect">
                            <a:avLst/>
                          </a:prstGeom>
                          <a:noFill/>
                          <a:ln>
                            <a:noFill/>
                          </a:ln>
                        </p:spPr>
                      </p:pic>
                    </p:oleObj>
                  </mc:Fallback>
                </mc:AlternateContent>
              </a:graphicData>
            </a:graphic>
          </p:graphicFrame>
          <p:cxnSp>
            <p:nvCxnSpPr>
              <p:cNvPr id="93" name="Straight Arrow Connector 92"/>
              <p:cNvCxnSpPr/>
              <p:nvPr/>
            </p:nvCxnSpPr>
            <p:spPr bwMode="auto">
              <a:xfrm>
                <a:off x="6140270" y="4242479"/>
                <a:ext cx="260625" cy="247479"/>
              </a:xfrm>
              <a:prstGeom prst="straightConnector1">
                <a:avLst/>
              </a:prstGeom>
              <a:noFill/>
              <a:ln w="12700" cap="flat" cmpd="sng" algn="ctr">
                <a:solidFill>
                  <a:schemeClr val="tx1"/>
                </a:solidFill>
                <a:prstDash val="solid"/>
                <a:round/>
                <a:headEnd type="arrow" w="med" len="med"/>
                <a:tailEnd type="arrow"/>
              </a:ln>
              <a:effectLst/>
            </p:spPr>
          </p:cxnSp>
        </p:grpSp>
        <p:sp>
          <p:nvSpPr>
            <p:cNvPr id="94" name="Rectangle 126"/>
            <p:cNvSpPr>
              <a:spLocks noChangeArrowheads="1"/>
            </p:cNvSpPr>
            <p:nvPr/>
          </p:nvSpPr>
          <p:spPr bwMode="auto">
            <a:xfrm rot="20008464">
              <a:off x="6803040" y="4115651"/>
              <a:ext cx="2001179" cy="329897"/>
            </a:xfrm>
            <a:prstGeom prst="rect">
              <a:avLst/>
            </a:prstGeom>
            <a:noFill/>
            <a:ln w="9525">
              <a:noFill/>
              <a:miter lim="800000"/>
              <a:headEnd/>
              <a:tailEnd/>
            </a:ln>
            <a:effectLst/>
          </p:spPr>
          <p:txBody>
            <a:bodyPr/>
            <a:lstStyle/>
            <a:p>
              <a:pPr marL="609600" indent="-609600"/>
              <a:r>
                <a:rPr lang="en-US" sz="1400" i="1" dirty="0" smtClean="0">
                  <a:cs typeface="Tahoma" pitchFamily="34" charset="0"/>
                  <a:sym typeface="Wingdings" panose="05000000000000000000" pitchFamily="2" charset="2"/>
                </a:rPr>
                <a:t>Z</a:t>
              </a:r>
              <a:r>
                <a:rPr lang="en-US" sz="1400" dirty="0" smtClean="0">
                  <a:cs typeface="Tahoma" pitchFamily="34" charset="0"/>
                  <a:sym typeface="Wingdings" panose="05000000000000000000" pitchFamily="2" charset="2"/>
                </a:rPr>
                <a:t>=</a:t>
              </a:r>
              <a:r>
                <a:rPr lang="en-US" sz="1200" dirty="0">
                  <a:cs typeface="Tahoma" pitchFamily="34" charset="0"/>
                  <a:sym typeface="Wingdings" panose="05000000000000000000" pitchFamily="2" charset="2"/>
                </a:rPr>
                <a:t>i</a:t>
              </a:r>
              <a:r>
                <a:rPr lang="en-US" sz="1200" dirty="0" smtClean="0">
                  <a:cs typeface="Tahoma" pitchFamily="34" charset="0"/>
                  <a:sym typeface="Wingdings" panose="05000000000000000000" pitchFamily="2" charset="2"/>
                </a:rPr>
                <a:t>nter-dipolar distance</a:t>
              </a:r>
              <a:endParaRPr lang="en-US" sz="1200" dirty="0">
                <a:cs typeface="Tahoma" pitchFamily="34" charset="0"/>
              </a:endParaRPr>
            </a:p>
          </p:txBody>
        </p:sp>
      </p:grpSp>
      <p:sp>
        <p:nvSpPr>
          <p:cNvPr id="96" name="Rectangle 126"/>
          <p:cNvSpPr>
            <a:spLocks noChangeArrowheads="1"/>
          </p:cNvSpPr>
          <p:nvPr/>
        </p:nvSpPr>
        <p:spPr bwMode="auto">
          <a:xfrm>
            <a:off x="324126" y="4408880"/>
            <a:ext cx="6290417" cy="532333"/>
          </a:xfrm>
          <a:prstGeom prst="rect">
            <a:avLst/>
          </a:prstGeom>
          <a:noFill/>
          <a:ln w="9525">
            <a:noFill/>
            <a:miter lim="800000"/>
            <a:headEnd/>
            <a:tailEnd/>
          </a:ln>
          <a:effectLst/>
        </p:spPr>
        <p:txBody>
          <a:bodyPr/>
          <a:lstStyle/>
          <a:p>
            <a:pPr marL="609600" indent="-609600"/>
            <a:endParaRPr lang="en-US" sz="1800" dirty="0">
              <a:solidFill>
                <a:srgbClr val="7030A0"/>
              </a:solidFill>
              <a:cs typeface="Tahoma" pitchFamily="34" charset="0"/>
            </a:endParaRPr>
          </a:p>
        </p:txBody>
      </p:sp>
      <p:sp>
        <p:nvSpPr>
          <p:cNvPr id="114" name="Rectangle 126"/>
          <p:cNvSpPr>
            <a:spLocks noChangeArrowheads="1"/>
          </p:cNvSpPr>
          <p:nvPr/>
        </p:nvSpPr>
        <p:spPr bwMode="auto">
          <a:xfrm>
            <a:off x="382182" y="4670132"/>
            <a:ext cx="6290417" cy="532333"/>
          </a:xfrm>
          <a:prstGeom prst="rect">
            <a:avLst/>
          </a:prstGeom>
          <a:noFill/>
          <a:ln w="9525">
            <a:noFill/>
            <a:miter lim="800000"/>
            <a:headEnd/>
            <a:tailEnd/>
          </a:ln>
          <a:effectLst/>
        </p:spPr>
        <p:txBody>
          <a:bodyPr/>
          <a:lstStyle/>
          <a:p>
            <a:pPr marL="609600" indent="-609600"/>
            <a:r>
              <a:rPr lang="en-US" sz="1800" dirty="0" smtClean="0">
                <a:solidFill>
                  <a:srgbClr val="7030A0"/>
                </a:solidFill>
                <a:cs typeface="Tahoma" pitchFamily="34" charset="0"/>
                <a:sym typeface="Wingdings" panose="05000000000000000000" pitchFamily="2" charset="2"/>
              </a:rPr>
              <a:t> enhanced dispersive int. ;  inhibited dissipative effects</a:t>
            </a:r>
            <a:endParaRPr lang="en-US" sz="1800" dirty="0">
              <a:solidFill>
                <a:srgbClr val="7030A0"/>
              </a:solidFill>
              <a:cs typeface="Tahoma" pitchFamily="34" charset="0"/>
            </a:endParaRPr>
          </a:p>
        </p:txBody>
      </p:sp>
    </p:spTree>
    <p:extLst>
      <p:ext uri="{BB962C8B-B14F-4D97-AF65-F5344CB8AC3E}">
        <p14:creationId xmlns:p14="http://schemas.microsoft.com/office/powerpoint/2010/main" val="145617472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3" name="WordArt 13"/>
          <p:cNvSpPr>
            <a:spLocks noChangeArrowheads="1" noChangeShapeType="1" noTextEdit="1"/>
          </p:cNvSpPr>
          <p:nvPr/>
        </p:nvSpPr>
        <p:spPr bwMode="auto">
          <a:xfrm>
            <a:off x="1678896" y="1857677"/>
            <a:ext cx="5491154" cy="675014"/>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gradFill rotWithShape="1">
                  <a:gsLst>
                    <a:gs pos="0">
                      <a:srgbClr val="333399"/>
                    </a:gs>
                    <a:gs pos="100000">
                      <a:srgbClr val="333399">
                        <a:gamma/>
                        <a:shade val="46275"/>
                        <a:invGamma/>
                      </a:srgbClr>
                    </a:gs>
                  </a:gsLst>
                  <a:lin ang="0" scaled="1"/>
                </a:gradFill>
                <a:latin typeface="Arial Black"/>
              </a:rPr>
              <a:t>Appendix</a:t>
            </a:r>
            <a:endParaRPr lang="he-IL" sz="3600" kern="10" dirty="0">
              <a:ln w="9525">
                <a:solidFill>
                  <a:srgbClr val="000000"/>
                </a:solidFill>
                <a:round/>
                <a:headEnd/>
                <a:tailEnd/>
              </a:ln>
              <a:gradFill rotWithShape="1">
                <a:gsLst>
                  <a:gs pos="0">
                    <a:srgbClr val="333399"/>
                  </a:gs>
                  <a:gs pos="100000">
                    <a:srgbClr val="333399">
                      <a:gamma/>
                      <a:shade val="46275"/>
                      <a:invGamma/>
                    </a:srgbClr>
                  </a:gs>
                </a:gsLst>
                <a:lin ang="0" scaled="1"/>
              </a:gradFill>
              <a:latin typeface="Arial Black"/>
            </a:endParaRPr>
          </a:p>
        </p:txBody>
      </p:sp>
      <p:pic>
        <p:nvPicPr>
          <p:cNvPr id="627716" name="Picture 4" descr="http://cost.georgiasouthern.edu/chemistry/general/molecule/gifs/dipol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96129" y="3797660"/>
            <a:ext cx="2119071" cy="1406249"/>
          </a:xfrm>
          <a:prstGeom prst="rect">
            <a:avLst/>
          </a:prstGeom>
          <a:noFill/>
          <a:extLst>
            <a:ext uri="{909E8E84-426E-40DD-AFC4-6F175D3DCCD1}">
              <a14:hiddenFill xmlns:a14="http://schemas.microsoft.com/office/drawing/2010/main">
                <a:solidFill>
                  <a:srgbClr val="FFFFFF"/>
                </a:solidFill>
              </a14:hiddenFill>
            </a:ext>
          </a:extLst>
        </p:spPr>
      </p:pic>
      <p:pic>
        <p:nvPicPr>
          <p:cNvPr id="651266" name="Picture 2" descr="logo_so_gre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828" y="5614965"/>
            <a:ext cx="2365829" cy="113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320" y="3629959"/>
            <a:ext cx="2708508" cy="189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05153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6"/>
          <p:cNvSpPr>
            <a:spLocks noChangeArrowheads="1"/>
          </p:cNvSpPr>
          <p:nvPr/>
        </p:nvSpPr>
        <p:spPr bwMode="auto">
          <a:xfrm>
            <a:off x="144178" y="1526830"/>
            <a:ext cx="5212117" cy="419100"/>
          </a:xfrm>
          <a:prstGeom prst="rect">
            <a:avLst/>
          </a:prstGeom>
        </p:spPr>
        <p:txBody>
          <a:bodyPr/>
          <a:lstStyle/>
          <a:p>
            <a:pPr marL="609600" indent="-609600"/>
            <a:r>
              <a:rPr lang="en-US" sz="2000" dirty="0" smtClean="0">
                <a:solidFill>
                  <a:schemeClr val="accent2">
                    <a:lumMod val="75000"/>
                  </a:schemeClr>
                </a:solidFill>
                <a:cs typeface="Tahoma" pitchFamily="34" charset="0"/>
              </a:rPr>
              <a:t>1. Scattering         due to laser-induced DDI</a:t>
            </a:r>
            <a:endParaRPr lang="en-US" sz="2000" dirty="0">
              <a:solidFill>
                <a:schemeClr val="accent2">
                  <a:lumMod val="75000"/>
                </a:schemeClr>
              </a:solidFill>
              <a:cs typeface="Tahoma" pitchFamily="34" charset="0"/>
            </a:endParaRPr>
          </a:p>
        </p:txBody>
      </p:sp>
      <p:sp>
        <p:nvSpPr>
          <p:cNvPr id="116" name="Rectangle 4"/>
          <p:cNvSpPr>
            <a:spLocks noChangeArrowheads="1"/>
          </p:cNvSpPr>
          <p:nvPr/>
        </p:nvSpPr>
        <p:spPr bwMode="auto">
          <a:xfrm>
            <a:off x="336184" y="395554"/>
            <a:ext cx="8579216"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Imperfections &amp; scattering</a:t>
            </a:r>
            <a:endParaRPr lang="en-US" sz="3000" dirty="0">
              <a:solidFill>
                <a:schemeClr val="bg1"/>
              </a:solidFill>
              <a:cs typeface="Arial" pitchFamily="34" charset="0"/>
            </a:endParaRPr>
          </a:p>
        </p:txBody>
      </p:sp>
      <p:sp>
        <p:nvSpPr>
          <p:cNvPr id="118" name="Rectangle 201"/>
          <p:cNvSpPr>
            <a:spLocks noChangeArrowheads="1"/>
          </p:cNvSpPr>
          <p:nvPr/>
        </p:nvSpPr>
        <p:spPr bwMode="auto">
          <a:xfrm>
            <a:off x="6004560" y="-14288"/>
            <a:ext cx="3495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a:solidFill>
                  <a:schemeClr val="bg1"/>
                </a:solidFill>
                <a:cs typeface="Arial" pitchFamily="34" charset="0"/>
              </a:rPr>
              <a:t>3</a:t>
            </a:r>
            <a:r>
              <a:rPr lang="en-US" sz="2000" b="1" dirty="0" smtClean="0">
                <a:solidFill>
                  <a:schemeClr val="bg1"/>
                </a:solidFill>
                <a:cs typeface="Arial" pitchFamily="34" charset="0"/>
              </a:rPr>
              <a:t>. Highly nonlocal NLO</a:t>
            </a:r>
            <a:endParaRPr lang="en-US" sz="2000" b="1" dirty="0">
              <a:solidFill>
                <a:schemeClr val="bg1"/>
              </a:solidFill>
              <a:cs typeface="Arial" pitchFamily="34" charset="0"/>
            </a:endParaRPr>
          </a:p>
        </p:txBody>
      </p:sp>
      <p:grpSp>
        <p:nvGrpSpPr>
          <p:cNvPr id="119" name="Group 118"/>
          <p:cNvGrpSpPr/>
          <p:nvPr/>
        </p:nvGrpSpPr>
        <p:grpSpPr>
          <a:xfrm>
            <a:off x="6715489" y="1343459"/>
            <a:ext cx="1807509" cy="1073227"/>
            <a:chOff x="5980977" y="2084461"/>
            <a:chExt cx="2630707" cy="1470649"/>
          </a:xfrm>
        </p:grpSpPr>
        <p:pic>
          <p:nvPicPr>
            <p:cNvPr id="124"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0977" y="2209800"/>
              <a:ext cx="2630707" cy="134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 name="Rectangle 126"/>
            <p:cNvSpPr/>
            <p:nvPr/>
          </p:nvSpPr>
          <p:spPr bwMode="auto">
            <a:xfrm>
              <a:off x="7076864" y="2084461"/>
              <a:ext cx="380522" cy="3974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grpSp>
        <p:nvGrpSpPr>
          <p:cNvPr id="128" name="Group 127"/>
          <p:cNvGrpSpPr/>
          <p:nvPr/>
        </p:nvGrpSpPr>
        <p:grpSpPr>
          <a:xfrm>
            <a:off x="6686464" y="2768205"/>
            <a:ext cx="1914837" cy="654151"/>
            <a:chOff x="5521085" y="5061301"/>
            <a:chExt cx="3228204" cy="1041893"/>
          </a:xfrm>
        </p:grpSpPr>
        <p:graphicFrame>
          <p:nvGraphicFramePr>
            <p:cNvPr id="129" name="Object 14"/>
            <p:cNvGraphicFramePr>
              <a:graphicFrameLocks noChangeAspect="1"/>
            </p:cNvGraphicFramePr>
            <p:nvPr>
              <p:extLst>
                <p:ext uri="{D42A27DB-BD31-4B8C-83A1-F6EECF244321}">
                  <p14:modId xmlns:p14="http://schemas.microsoft.com/office/powerpoint/2010/main" val="3344426615"/>
                </p:ext>
              </p:extLst>
            </p:nvPr>
          </p:nvGraphicFramePr>
          <p:xfrm>
            <a:off x="7214571" y="5461001"/>
            <a:ext cx="1156183" cy="520866"/>
          </p:xfrm>
          <a:graphic>
            <a:graphicData uri="http://schemas.openxmlformats.org/presentationml/2006/ole">
              <mc:AlternateContent xmlns:mc="http://schemas.openxmlformats.org/markup-compatibility/2006">
                <mc:Choice xmlns:v="urn:schemas-microsoft-com:vml" Requires="v">
                  <p:oleObj spid="_x0000_s838812" name="Equation" r:id="rId4" imgW="571320" imgH="228600" progId="Equation.3">
                    <p:embed/>
                  </p:oleObj>
                </mc:Choice>
                <mc:Fallback>
                  <p:oleObj name="Equation" r:id="rId4" imgW="571320" imgH="228600" progId="Equation.3">
                    <p:embed/>
                    <p:pic>
                      <p:nvPicPr>
                        <p:cNvPr id="0" name=""/>
                        <p:cNvPicPr>
                          <a:picLocks noChangeAspect="1" noChangeArrowheads="1"/>
                        </p:cNvPicPr>
                        <p:nvPr/>
                      </p:nvPicPr>
                      <p:blipFill>
                        <a:blip r:embed="rId5"/>
                        <a:srcRect/>
                        <a:stretch>
                          <a:fillRect/>
                        </a:stretch>
                      </p:blipFill>
                      <p:spPr bwMode="auto">
                        <a:xfrm>
                          <a:off x="7214571" y="5461001"/>
                          <a:ext cx="1156183" cy="520866"/>
                        </a:xfrm>
                        <a:prstGeom prst="rect">
                          <a:avLst/>
                        </a:prstGeom>
                        <a:noFill/>
                        <a:ln>
                          <a:noFill/>
                        </a:ln>
                        <a:effectLst/>
                        <a:extLst/>
                      </p:spPr>
                    </p:pic>
                  </p:oleObj>
                </mc:Fallback>
              </mc:AlternateContent>
            </a:graphicData>
          </a:graphic>
        </p:graphicFrame>
        <p:grpSp>
          <p:nvGrpSpPr>
            <p:cNvPr id="130" name="Group 129"/>
            <p:cNvGrpSpPr/>
            <p:nvPr/>
          </p:nvGrpSpPr>
          <p:grpSpPr>
            <a:xfrm>
              <a:off x="5521085" y="5061301"/>
              <a:ext cx="3228204" cy="1041893"/>
              <a:chOff x="5492210" y="5061301"/>
              <a:chExt cx="3228204" cy="1041893"/>
            </a:xfrm>
          </p:grpSpPr>
          <p:cxnSp>
            <p:nvCxnSpPr>
              <p:cNvPr id="131" name="Straight Arrow Connector 130"/>
              <p:cNvCxnSpPr/>
              <p:nvPr/>
            </p:nvCxnSpPr>
            <p:spPr>
              <a:xfrm>
                <a:off x="5649187" y="5079043"/>
                <a:ext cx="3071227" cy="0"/>
              </a:xfrm>
              <a:prstGeom prst="straightConnector1">
                <a:avLst/>
              </a:prstGeom>
              <a:ln w="133350">
                <a:solidFill>
                  <a:schemeClr val="accent6">
                    <a:alpha val="48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5938787" y="5082840"/>
                <a:ext cx="2158313" cy="1020354"/>
                <a:chOff x="5938787" y="5082840"/>
                <a:chExt cx="2158313" cy="1020354"/>
              </a:xfrm>
            </p:grpSpPr>
            <p:grpSp>
              <p:nvGrpSpPr>
                <p:cNvPr id="137" name="Group 136"/>
                <p:cNvGrpSpPr/>
                <p:nvPr/>
              </p:nvGrpSpPr>
              <p:grpSpPr>
                <a:xfrm>
                  <a:off x="5938787" y="5082840"/>
                  <a:ext cx="280283" cy="308578"/>
                  <a:chOff x="1115782" y="2919554"/>
                  <a:chExt cx="394041" cy="490171"/>
                </a:xfrm>
                <a:solidFill>
                  <a:schemeClr val="tx2">
                    <a:lumMod val="40000"/>
                    <a:lumOff val="60000"/>
                  </a:schemeClr>
                </a:solidFill>
              </p:grpSpPr>
              <p:sp>
                <p:nvSpPr>
                  <p:cNvPr id="216" name="Oval 215"/>
                  <p:cNvSpPr>
                    <a:spLocks noChangeArrowheads="1"/>
                  </p:cNvSpPr>
                  <p:nvPr/>
                </p:nvSpPr>
                <p:spPr bwMode="auto">
                  <a:xfrm>
                    <a:off x="1115782" y="2967847"/>
                    <a:ext cx="394041" cy="43946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17" name="Object 14"/>
                  <p:cNvGraphicFramePr>
                    <a:graphicFrameLocks noChangeAspect="1"/>
                  </p:cNvGraphicFramePr>
                  <p:nvPr>
                    <p:extLst>
                      <p:ext uri="{D42A27DB-BD31-4B8C-83A1-F6EECF244321}">
                        <p14:modId xmlns:p14="http://schemas.microsoft.com/office/powerpoint/2010/main" val="581158277"/>
                      </p:ext>
                    </p:extLst>
                  </p:nvPr>
                </p:nvGraphicFramePr>
                <p:xfrm>
                  <a:off x="1214768" y="2919554"/>
                  <a:ext cx="207490" cy="490171"/>
                </p:xfrm>
                <a:graphic>
                  <a:graphicData uri="http://schemas.openxmlformats.org/presentationml/2006/ole">
                    <mc:AlternateContent xmlns:mc="http://schemas.openxmlformats.org/markup-compatibility/2006">
                      <mc:Choice xmlns:v="urn:schemas-microsoft-com:vml" Requires="v">
                        <p:oleObj spid="_x0000_s838813" name="משוואה" r:id="rId6" imgW="88560" imgH="164880" progId="Equation.3">
                          <p:embed/>
                        </p:oleObj>
                      </mc:Choice>
                      <mc:Fallback>
                        <p:oleObj name="משוואה" r:id="rId6" imgW="88560" imgH="1648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768" y="2919554"/>
                                <a:ext cx="207490" cy="49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38" name="Group 137"/>
                <p:cNvGrpSpPr/>
                <p:nvPr/>
              </p:nvGrpSpPr>
              <p:grpSpPr>
                <a:xfrm>
                  <a:off x="7816817" y="5082840"/>
                  <a:ext cx="280283" cy="308578"/>
                  <a:chOff x="3756046" y="2934042"/>
                  <a:chExt cx="394041" cy="490171"/>
                </a:xfrm>
                <a:solidFill>
                  <a:schemeClr val="tx2">
                    <a:lumMod val="40000"/>
                    <a:lumOff val="60000"/>
                  </a:schemeClr>
                </a:solidFill>
              </p:grpSpPr>
              <p:sp>
                <p:nvSpPr>
                  <p:cNvPr id="214" name="Oval 213"/>
                  <p:cNvSpPr>
                    <a:spLocks noChangeArrowheads="1"/>
                  </p:cNvSpPr>
                  <p:nvPr/>
                </p:nvSpPr>
                <p:spPr bwMode="auto">
                  <a:xfrm>
                    <a:off x="3756046" y="2967847"/>
                    <a:ext cx="394041" cy="43946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15" name="Object 214"/>
                  <p:cNvGraphicFramePr>
                    <a:graphicFrameLocks noChangeAspect="1"/>
                  </p:cNvGraphicFramePr>
                  <p:nvPr>
                    <p:extLst>
                      <p:ext uri="{D42A27DB-BD31-4B8C-83A1-F6EECF244321}">
                        <p14:modId xmlns:p14="http://schemas.microsoft.com/office/powerpoint/2010/main" val="4031884483"/>
                      </p:ext>
                    </p:extLst>
                  </p:nvPr>
                </p:nvGraphicFramePr>
                <p:xfrm>
                  <a:off x="3824575" y="2934042"/>
                  <a:ext cx="295055" cy="490171"/>
                </p:xfrm>
                <a:graphic>
                  <a:graphicData uri="http://schemas.openxmlformats.org/presentationml/2006/ole">
                    <mc:AlternateContent xmlns:mc="http://schemas.openxmlformats.org/markup-compatibility/2006">
                      <mc:Choice xmlns:v="urn:schemas-microsoft-com:vml" Requires="v">
                        <p:oleObj spid="_x0000_s838814" name="משוואה" r:id="rId8" imgW="126720" imgH="164880" progId="Equation.3">
                          <p:embed/>
                        </p:oleObj>
                      </mc:Choice>
                      <mc:Fallback>
                        <p:oleObj name="משוואה" r:id="rId8" imgW="12672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4575" y="2934042"/>
                                <a:ext cx="295055" cy="49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39" name="Group 138"/>
                <p:cNvGrpSpPr/>
                <p:nvPr/>
              </p:nvGrpSpPr>
              <p:grpSpPr>
                <a:xfrm>
                  <a:off x="6279953" y="5251977"/>
                  <a:ext cx="1463436" cy="78560"/>
                  <a:chOff x="4249486" y="457200"/>
                  <a:chExt cx="3653108" cy="388836"/>
                </a:xfrm>
              </p:grpSpPr>
              <p:grpSp>
                <p:nvGrpSpPr>
                  <p:cNvPr id="147" name="Group 146"/>
                  <p:cNvGrpSpPr/>
                  <p:nvPr/>
                </p:nvGrpSpPr>
                <p:grpSpPr>
                  <a:xfrm>
                    <a:off x="4249486" y="457200"/>
                    <a:ext cx="3006606" cy="388836"/>
                    <a:chOff x="4245166" y="456092"/>
                    <a:chExt cx="3006606" cy="388836"/>
                  </a:xfrm>
                </p:grpSpPr>
                <p:grpSp>
                  <p:nvGrpSpPr>
                    <p:cNvPr id="191" name="Group 190"/>
                    <p:cNvGrpSpPr/>
                    <p:nvPr/>
                  </p:nvGrpSpPr>
                  <p:grpSpPr>
                    <a:xfrm>
                      <a:off x="4245166" y="456092"/>
                      <a:ext cx="1504017" cy="378552"/>
                      <a:chOff x="4245166" y="456092"/>
                      <a:chExt cx="1504017" cy="378552"/>
                    </a:xfrm>
                  </p:grpSpPr>
                  <p:grpSp>
                    <p:nvGrpSpPr>
                      <p:cNvPr id="206" name="Group 205"/>
                      <p:cNvGrpSpPr/>
                      <p:nvPr/>
                    </p:nvGrpSpPr>
                    <p:grpSpPr>
                      <a:xfrm>
                        <a:off x="4245166" y="457200"/>
                        <a:ext cx="753453" cy="377444"/>
                        <a:chOff x="3245978" y="511318"/>
                        <a:chExt cx="753453" cy="377444"/>
                      </a:xfrm>
                    </p:grpSpPr>
                    <p:sp>
                      <p:nvSpPr>
                        <p:cNvPr id="212" name="Freeform 211"/>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4995730" y="456092"/>
                        <a:ext cx="753453" cy="377444"/>
                        <a:chOff x="3245978" y="511318"/>
                        <a:chExt cx="753453" cy="377444"/>
                      </a:xfrm>
                    </p:grpSpPr>
                    <p:sp>
                      <p:nvSpPr>
                        <p:cNvPr id="209" name="Freeform 208"/>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 name="Group 193"/>
                    <p:cNvGrpSpPr/>
                    <p:nvPr/>
                  </p:nvGrpSpPr>
                  <p:grpSpPr>
                    <a:xfrm>
                      <a:off x="5747755" y="466376"/>
                      <a:ext cx="1504017" cy="378552"/>
                      <a:chOff x="4245166" y="456092"/>
                      <a:chExt cx="1504017" cy="378552"/>
                    </a:xfrm>
                  </p:grpSpPr>
                  <p:grpSp>
                    <p:nvGrpSpPr>
                      <p:cNvPr id="195" name="Group 194"/>
                      <p:cNvGrpSpPr/>
                      <p:nvPr/>
                    </p:nvGrpSpPr>
                    <p:grpSpPr>
                      <a:xfrm>
                        <a:off x="4245166" y="457200"/>
                        <a:ext cx="753453" cy="377444"/>
                        <a:chOff x="3245978" y="511318"/>
                        <a:chExt cx="753453" cy="377444"/>
                      </a:xfrm>
                    </p:grpSpPr>
                    <p:sp>
                      <p:nvSpPr>
                        <p:cNvPr id="199" name="Freeform 198"/>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4995730" y="456092"/>
                        <a:ext cx="753453" cy="377444"/>
                        <a:chOff x="3245978" y="511318"/>
                        <a:chExt cx="753453" cy="377444"/>
                      </a:xfrm>
                    </p:grpSpPr>
                    <p:sp>
                      <p:nvSpPr>
                        <p:cNvPr id="197" name="Freeform 196"/>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1" name="Freeform 160"/>
                  <p:cNvSpPr/>
                  <p:nvPr/>
                </p:nvSpPr>
                <p:spPr>
                  <a:xfrm>
                    <a:off x="7256092" y="675830"/>
                    <a:ext cx="76912" cy="162370"/>
                  </a:xfrm>
                  <a:custGeom>
                    <a:avLst/>
                    <a:gdLst>
                      <a:gd name="connsiteX0" fmla="*/ 0 w 76912"/>
                      <a:gd name="connsiteY0" fmla="*/ 162370 h 162370"/>
                      <a:gd name="connsiteX1" fmla="*/ 76912 w 76912"/>
                      <a:gd name="connsiteY1" fmla="*/ 0 h 162370"/>
                      <a:gd name="connsiteX2" fmla="*/ 76912 w 76912"/>
                      <a:gd name="connsiteY2" fmla="*/ 0 h 162370"/>
                    </a:gdLst>
                    <a:ahLst/>
                    <a:cxnLst>
                      <a:cxn ang="0">
                        <a:pos x="connsiteX0" y="connsiteY0"/>
                      </a:cxn>
                      <a:cxn ang="0">
                        <a:pos x="connsiteX1" y="connsiteY1"/>
                      </a:cxn>
                      <a:cxn ang="0">
                        <a:pos x="connsiteX2" y="connsiteY2"/>
                      </a:cxn>
                    </a:cxnLst>
                    <a:rect l="l" t="t" r="r" b="b"/>
                    <a:pathLst>
                      <a:path w="76912" h="162370">
                        <a:moveTo>
                          <a:pt x="0" y="162370"/>
                        </a:moveTo>
                        <a:lnTo>
                          <a:pt x="76912" y="0"/>
                        </a:lnTo>
                        <a:lnTo>
                          <a:pt x="76912" y="0"/>
                        </a:lnTo>
                      </a:path>
                    </a:pathLst>
                  </a:cu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ine 11"/>
                  <p:cNvSpPr>
                    <a:spLocks noChangeShapeType="1"/>
                  </p:cNvSpPr>
                  <p:nvPr/>
                </p:nvSpPr>
                <p:spPr bwMode="auto">
                  <a:xfrm flipV="1">
                    <a:off x="7324458" y="683919"/>
                    <a:ext cx="578136" cy="6867"/>
                  </a:xfrm>
                  <a:prstGeom prst="line">
                    <a:avLst/>
                  </a:prstGeom>
                  <a:noFill/>
                  <a:ln w="31750">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140" name="Object 14"/>
                <p:cNvGraphicFramePr>
                  <a:graphicFrameLocks noChangeAspect="1"/>
                </p:cNvGraphicFramePr>
                <p:nvPr>
                  <p:extLst>
                    <p:ext uri="{D42A27DB-BD31-4B8C-83A1-F6EECF244321}">
                      <p14:modId xmlns:p14="http://schemas.microsoft.com/office/powerpoint/2010/main" val="156624260"/>
                    </p:ext>
                  </p:extLst>
                </p:nvPr>
              </p:nvGraphicFramePr>
              <p:xfrm>
                <a:off x="6506470" y="5571711"/>
                <a:ext cx="474642" cy="531483"/>
              </p:xfrm>
              <a:graphic>
                <a:graphicData uri="http://schemas.openxmlformats.org/presentationml/2006/ole">
                  <mc:AlternateContent xmlns:mc="http://schemas.openxmlformats.org/markup-compatibility/2006">
                    <mc:Choice xmlns:v="urn:schemas-microsoft-com:vml" Requires="v">
                      <p:oleObj spid="_x0000_s838815" name="משוואה" r:id="rId10" imgW="228600" imgH="228600" progId="Equation.3">
                        <p:embed/>
                      </p:oleObj>
                    </mc:Choice>
                    <mc:Fallback>
                      <p:oleObj name="משוואה" r:id="rId10" imgW="228600" imgH="228600" progId="Equation.3">
                        <p:embed/>
                        <p:pic>
                          <p:nvPicPr>
                            <p:cNvPr id="0" name=""/>
                            <p:cNvPicPr>
                              <a:picLocks noChangeAspect="1" noChangeArrowheads="1"/>
                            </p:cNvPicPr>
                            <p:nvPr/>
                          </p:nvPicPr>
                          <p:blipFill>
                            <a:blip r:embed="rId11"/>
                            <a:srcRect/>
                            <a:stretch>
                              <a:fillRect/>
                            </a:stretch>
                          </p:blipFill>
                          <p:spPr bwMode="auto">
                            <a:xfrm>
                              <a:off x="6506470" y="5571711"/>
                              <a:ext cx="474642" cy="531483"/>
                            </a:xfrm>
                            <a:prstGeom prst="rect">
                              <a:avLst/>
                            </a:prstGeom>
                            <a:noFill/>
                            <a:ln>
                              <a:noFill/>
                            </a:ln>
                            <a:effectLst/>
                            <a:extLst/>
                          </p:spPr>
                        </p:pic>
                      </p:oleObj>
                    </mc:Fallback>
                  </mc:AlternateContent>
                </a:graphicData>
              </a:graphic>
            </p:graphicFrame>
            <p:grpSp>
              <p:nvGrpSpPr>
                <p:cNvPr id="141" name="Group 140"/>
                <p:cNvGrpSpPr/>
                <p:nvPr/>
              </p:nvGrpSpPr>
              <p:grpSpPr>
                <a:xfrm rot="3385471">
                  <a:off x="5995634" y="5651035"/>
                  <a:ext cx="654170" cy="80755"/>
                  <a:chOff x="733920" y="2644543"/>
                  <a:chExt cx="751009" cy="87804"/>
                </a:xfrm>
              </p:grpSpPr>
              <p:sp>
                <p:nvSpPr>
                  <p:cNvPr id="142" name="Freeform 141"/>
                  <p:cNvSpPr/>
                  <p:nvPr/>
                </p:nvSpPr>
                <p:spPr>
                  <a:xfrm>
                    <a:off x="733920" y="2645057"/>
                    <a:ext cx="163781" cy="87290"/>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896443" y="2644543"/>
                    <a:ext cx="163781" cy="87290"/>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1060843" y="2644800"/>
                    <a:ext cx="163781" cy="87290"/>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ine 11"/>
                  <p:cNvSpPr>
                    <a:spLocks noChangeShapeType="1"/>
                  </p:cNvSpPr>
                  <p:nvPr/>
                </p:nvSpPr>
                <p:spPr bwMode="auto">
                  <a:xfrm flipV="1">
                    <a:off x="1233111" y="2726820"/>
                    <a:ext cx="251818" cy="1593"/>
                  </a:xfrm>
                  <a:prstGeom prst="line">
                    <a:avLst/>
                  </a:prstGeom>
                  <a:noFill/>
                  <a:ln w="31750">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33" name="Group 132"/>
              <p:cNvGrpSpPr/>
              <p:nvPr/>
            </p:nvGrpSpPr>
            <p:grpSpPr>
              <a:xfrm>
                <a:off x="5492210" y="5061301"/>
                <a:ext cx="2683713" cy="392090"/>
                <a:chOff x="5492210" y="5061301"/>
                <a:chExt cx="2683713" cy="392090"/>
              </a:xfrm>
            </p:grpSpPr>
            <p:sp>
              <p:nvSpPr>
                <p:cNvPr id="134" name="Oval 133"/>
                <p:cNvSpPr/>
                <p:nvPr/>
              </p:nvSpPr>
              <p:spPr bwMode="auto">
                <a:xfrm>
                  <a:off x="5492210" y="5086806"/>
                  <a:ext cx="338153" cy="366585"/>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Tahoma" pitchFamily="34" charset="0"/>
                    <a:cs typeface="Times New Roman" pitchFamily="18" charset="0"/>
                  </a:endParaRPr>
                </a:p>
              </p:txBody>
            </p:sp>
            <p:cxnSp>
              <p:nvCxnSpPr>
                <p:cNvPr id="135" name="Straight Connector 134"/>
                <p:cNvCxnSpPr/>
                <p:nvPr/>
              </p:nvCxnSpPr>
              <p:spPr bwMode="auto">
                <a:xfrm flipV="1">
                  <a:off x="5715185" y="5430335"/>
                  <a:ext cx="2416488" cy="23056"/>
                </a:xfrm>
                <a:prstGeom prst="line">
                  <a:avLst/>
                </a:prstGeom>
                <a:noFill/>
                <a:ln w="22225" cap="flat" cmpd="sng" algn="ctr">
                  <a:solidFill>
                    <a:schemeClr val="tx1"/>
                  </a:solidFill>
                  <a:prstDash val="solid"/>
                  <a:round/>
                  <a:headEnd type="none" w="med" len="med"/>
                  <a:tailEnd type="none" w="med" len="med"/>
                </a:ln>
                <a:effectLst/>
              </p:spPr>
            </p:cxnSp>
            <p:cxnSp>
              <p:nvCxnSpPr>
                <p:cNvPr id="136" name="Straight Connector 135"/>
                <p:cNvCxnSpPr>
                  <a:stCxn id="134" idx="0"/>
                </p:cNvCxnSpPr>
                <p:nvPr/>
              </p:nvCxnSpPr>
              <p:spPr bwMode="auto">
                <a:xfrm flipV="1">
                  <a:off x="5661287" y="5061301"/>
                  <a:ext cx="2514636" cy="25505"/>
                </a:xfrm>
                <a:prstGeom prst="line">
                  <a:avLst/>
                </a:prstGeom>
                <a:noFill/>
                <a:ln w="22225" cap="flat" cmpd="sng" algn="ctr">
                  <a:solidFill>
                    <a:schemeClr val="tx1"/>
                  </a:solidFill>
                  <a:prstDash val="solid"/>
                  <a:round/>
                  <a:headEnd type="none" w="med" len="med"/>
                  <a:tailEnd type="none" w="med" len="med"/>
                </a:ln>
                <a:effectLst/>
              </p:spPr>
            </p:cxnSp>
          </p:grpSp>
        </p:grpSp>
      </p:grpSp>
      <p:sp>
        <p:nvSpPr>
          <p:cNvPr id="219" name="Rectangle 126"/>
          <p:cNvSpPr>
            <a:spLocks noChangeArrowheads="1"/>
          </p:cNvSpPr>
          <p:nvPr/>
        </p:nvSpPr>
        <p:spPr bwMode="auto">
          <a:xfrm>
            <a:off x="178345" y="2082663"/>
            <a:ext cx="5654893" cy="419100"/>
          </a:xfrm>
          <a:prstGeom prst="rect">
            <a:avLst/>
          </a:prstGeom>
        </p:spPr>
        <p:txBody>
          <a:bodyPr/>
          <a:lstStyle/>
          <a:p>
            <a:pPr marL="609600" indent="-609600"/>
            <a:r>
              <a:rPr lang="en-US" sz="2000" dirty="0" smtClean="0">
                <a:solidFill>
                  <a:schemeClr val="accent5">
                    <a:lumMod val="50000"/>
                  </a:schemeClr>
                </a:solidFill>
                <a:cs typeface="Tahoma" pitchFamily="34" charset="0"/>
              </a:rPr>
              <a:t>Bandgap: </a:t>
            </a:r>
            <a:r>
              <a:rPr lang="en-US" sz="2000" dirty="0" smtClean="0">
                <a:cs typeface="Tahoma" pitchFamily="34" charset="0"/>
              </a:rPr>
              <a:t>scat. only to non-guided </a:t>
            </a:r>
            <a:r>
              <a:rPr lang="en-US" sz="2000" dirty="0" smtClean="0">
                <a:cs typeface="Tahoma" pitchFamily="34" charset="0"/>
                <a:sym typeface="Wingdings" panose="05000000000000000000" pitchFamily="2" charset="2"/>
              </a:rPr>
              <a:t> </a:t>
            </a:r>
            <a:r>
              <a:rPr lang="en-US" sz="2000" dirty="0" smtClean="0">
                <a:solidFill>
                  <a:schemeClr val="accent5">
                    <a:lumMod val="50000"/>
                  </a:schemeClr>
                </a:solidFill>
                <a:cs typeface="Tahoma" pitchFamily="34" charset="0"/>
                <a:sym typeface="Wingdings" panose="05000000000000000000" pitchFamily="2" charset="2"/>
              </a:rPr>
              <a:t>weak!</a:t>
            </a:r>
            <a:endParaRPr lang="en-US" sz="2000" dirty="0">
              <a:solidFill>
                <a:schemeClr val="accent5">
                  <a:lumMod val="50000"/>
                </a:schemeClr>
              </a:solidFill>
              <a:cs typeface="Tahoma" pitchFamily="34" charset="0"/>
            </a:endParaRPr>
          </a:p>
        </p:txBody>
      </p:sp>
      <p:sp>
        <p:nvSpPr>
          <p:cNvPr id="220" name="Rectangle 126"/>
          <p:cNvSpPr>
            <a:spLocks noChangeArrowheads="1"/>
          </p:cNvSpPr>
          <p:nvPr/>
        </p:nvSpPr>
        <p:spPr bwMode="auto">
          <a:xfrm>
            <a:off x="204471" y="3151479"/>
            <a:ext cx="5212117" cy="419100"/>
          </a:xfrm>
          <a:prstGeom prst="rect">
            <a:avLst/>
          </a:prstGeom>
        </p:spPr>
        <p:txBody>
          <a:bodyPr/>
          <a:lstStyle/>
          <a:p>
            <a:pPr marL="609600" indent="-609600"/>
            <a:r>
              <a:rPr lang="en-US" sz="2000" dirty="0" smtClean="0">
                <a:solidFill>
                  <a:schemeClr val="accent2">
                    <a:lumMod val="75000"/>
                  </a:schemeClr>
                </a:solidFill>
                <a:cs typeface="Tahoma" pitchFamily="34" charset="0"/>
              </a:rPr>
              <a:t>2. Scattering from defects in WG</a:t>
            </a:r>
            <a:endParaRPr lang="en-US" sz="2000" dirty="0">
              <a:solidFill>
                <a:schemeClr val="accent2">
                  <a:lumMod val="75000"/>
                </a:schemeClr>
              </a:solidFill>
              <a:cs typeface="Tahoma" pitchFamily="34" charset="0"/>
            </a:endParaRPr>
          </a:p>
        </p:txBody>
      </p:sp>
      <p:graphicFrame>
        <p:nvGraphicFramePr>
          <p:cNvPr id="221" name="Object 14"/>
          <p:cNvGraphicFramePr>
            <a:graphicFrameLocks noChangeAspect="1"/>
          </p:cNvGraphicFramePr>
          <p:nvPr>
            <p:extLst>
              <p:ext uri="{D42A27DB-BD31-4B8C-83A1-F6EECF244321}">
                <p14:modId xmlns:p14="http://schemas.microsoft.com/office/powerpoint/2010/main" val="3787087196"/>
              </p:ext>
            </p:extLst>
          </p:nvPr>
        </p:nvGraphicFramePr>
        <p:xfrm>
          <a:off x="1809149" y="1478563"/>
          <a:ext cx="437709" cy="518792"/>
        </p:xfrm>
        <a:graphic>
          <a:graphicData uri="http://schemas.openxmlformats.org/presentationml/2006/ole">
            <mc:AlternateContent xmlns:mc="http://schemas.openxmlformats.org/markup-compatibility/2006">
              <mc:Choice xmlns:v="urn:schemas-microsoft-com:vml" Requires="v">
                <p:oleObj spid="_x0000_s838816" name="משוואה" r:id="rId12" imgW="228600" imgH="228600" progId="Equation.3">
                  <p:embed/>
                </p:oleObj>
              </mc:Choice>
              <mc:Fallback>
                <p:oleObj name="משוואה" r:id="rId12" imgW="228600" imgH="228600" progId="Equation.3">
                  <p:embed/>
                  <p:pic>
                    <p:nvPicPr>
                      <p:cNvPr id="0" name=""/>
                      <p:cNvPicPr>
                        <a:picLocks noChangeAspect="1" noChangeArrowheads="1"/>
                      </p:cNvPicPr>
                      <p:nvPr/>
                    </p:nvPicPr>
                    <p:blipFill>
                      <a:blip r:embed="rId11"/>
                      <a:srcRect/>
                      <a:stretch>
                        <a:fillRect/>
                      </a:stretch>
                    </p:blipFill>
                    <p:spPr bwMode="auto">
                      <a:xfrm>
                        <a:off x="1809149" y="1478563"/>
                        <a:ext cx="437709" cy="518792"/>
                      </a:xfrm>
                      <a:prstGeom prst="rect">
                        <a:avLst/>
                      </a:prstGeom>
                      <a:noFill/>
                      <a:ln>
                        <a:noFill/>
                      </a:ln>
                      <a:effectLst/>
                      <a:extLst/>
                    </p:spPr>
                  </p:pic>
                </p:oleObj>
              </mc:Fallback>
            </mc:AlternateContent>
          </a:graphicData>
        </a:graphic>
      </p:graphicFrame>
      <p:graphicFrame>
        <p:nvGraphicFramePr>
          <p:cNvPr id="222" name="Object 14"/>
          <p:cNvGraphicFramePr>
            <a:graphicFrameLocks noChangeAspect="1"/>
          </p:cNvGraphicFramePr>
          <p:nvPr>
            <p:extLst>
              <p:ext uri="{D42A27DB-BD31-4B8C-83A1-F6EECF244321}">
                <p14:modId xmlns:p14="http://schemas.microsoft.com/office/powerpoint/2010/main" val="3777054591"/>
              </p:ext>
            </p:extLst>
          </p:nvPr>
        </p:nvGraphicFramePr>
        <p:xfrm>
          <a:off x="5377719" y="1526830"/>
          <a:ext cx="314992" cy="403189"/>
        </p:xfrm>
        <a:graphic>
          <a:graphicData uri="http://schemas.openxmlformats.org/presentationml/2006/ole">
            <mc:AlternateContent xmlns:mc="http://schemas.openxmlformats.org/markup-compatibility/2006">
              <mc:Choice xmlns:v="urn:schemas-microsoft-com:vml" Requires="v">
                <p:oleObj spid="_x0000_s838817" name="Equation" r:id="rId13" imgW="164880" imgH="177480" progId="Equation.3">
                  <p:embed/>
                </p:oleObj>
              </mc:Choice>
              <mc:Fallback>
                <p:oleObj name="Equation" r:id="rId13" imgW="164880" imgH="177480" progId="Equation.3">
                  <p:embed/>
                  <p:pic>
                    <p:nvPicPr>
                      <p:cNvPr id="0" name=""/>
                      <p:cNvPicPr>
                        <a:picLocks noChangeAspect="1" noChangeArrowheads="1"/>
                      </p:cNvPicPr>
                      <p:nvPr/>
                    </p:nvPicPr>
                    <p:blipFill>
                      <a:blip r:embed="rId14"/>
                      <a:srcRect/>
                      <a:stretch>
                        <a:fillRect/>
                      </a:stretch>
                    </p:blipFill>
                    <p:spPr bwMode="auto">
                      <a:xfrm>
                        <a:off x="5377719" y="1526830"/>
                        <a:ext cx="314992" cy="403189"/>
                      </a:xfrm>
                      <a:prstGeom prst="rect">
                        <a:avLst/>
                      </a:prstGeom>
                      <a:noFill/>
                      <a:ln>
                        <a:noFill/>
                      </a:ln>
                      <a:effectLst/>
                      <a:extLst/>
                    </p:spPr>
                  </p:pic>
                </p:oleObj>
              </mc:Fallback>
            </mc:AlternateContent>
          </a:graphicData>
        </a:graphic>
      </p:graphicFrame>
      <p:graphicFrame>
        <p:nvGraphicFramePr>
          <p:cNvPr id="223" name="Object 14"/>
          <p:cNvGraphicFramePr>
            <a:graphicFrameLocks noChangeAspect="1"/>
          </p:cNvGraphicFramePr>
          <p:nvPr>
            <p:extLst>
              <p:ext uri="{D42A27DB-BD31-4B8C-83A1-F6EECF244321}">
                <p14:modId xmlns:p14="http://schemas.microsoft.com/office/powerpoint/2010/main" val="3369567792"/>
              </p:ext>
            </p:extLst>
          </p:nvPr>
        </p:nvGraphicFramePr>
        <p:xfrm>
          <a:off x="4550799" y="2528705"/>
          <a:ext cx="1610991" cy="437373"/>
        </p:xfrm>
        <a:graphic>
          <a:graphicData uri="http://schemas.openxmlformats.org/presentationml/2006/ole">
            <mc:AlternateContent xmlns:mc="http://schemas.openxmlformats.org/markup-compatibility/2006">
              <mc:Choice xmlns:v="urn:schemas-microsoft-com:vml" Requires="v">
                <p:oleObj spid="_x0000_s838818" name="Equation" r:id="rId15" imgW="1002960" imgH="228600" progId="Equation.3">
                  <p:embed/>
                </p:oleObj>
              </mc:Choice>
              <mc:Fallback>
                <p:oleObj name="Equation" r:id="rId15" imgW="1002960" imgH="228600" progId="Equation.3">
                  <p:embed/>
                  <p:pic>
                    <p:nvPicPr>
                      <p:cNvPr id="0" name=""/>
                      <p:cNvPicPr>
                        <a:picLocks noChangeAspect="1" noChangeArrowheads="1"/>
                      </p:cNvPicPr>
                      <p:nvPr/>
                    </p:nvPicPr>
                    <p:blipFill>
                      <a:blip r:embed="rId16"/>
                      <a:srcRect/>
                      <a:stretch>
                        <a:fillRect/>
                      </a:stretch>
                    </p:blipFill>
                    <p:spPr bwMode="auto">
                      <a:xfrm>
                        <a:off x="4550799" y="2528705"/>
                        <a:ext cx="1610991" cy="437373"/>
                      </a:xfrm>
                      <a:prstGeom prst="rect">
                        <a:avLst/>
                      </a:prstGeom>
                      <a:noFill/>
                      <a:ln>
                        <a:noFill/>
                      </a:ln>
                      <a:effectLs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96159056"/>
              </p:ext>
            </p:extLst>
          </p:nvPr>
        </p:nvGraphicFramePr>
        <p:xfrm>
          <a:off x="6665441" y="3473329"/>
          <a:ext cx="1852799" cy="598477"/>
        </p:xfrm>
        <a:graphic>
          <a:graphicData uri="http://schemas.openxmlformats.org/presentationml/2006/ole">
            <mc:AlternateContent xmlns:mc="http://schemas.openxmlformats.org/markup-compatibility/2006">
              <mc:Choice xmlns:v="urn:schemas-microsoft-com:vml" Requires="v">
                <p:oleObj spid="_x0000_s838819" name="Equation" r:id="rId17" imgW="1168200" imgH="457200" progId="Equation.3">
                  <p:embed/>
                </p:oleObj>
              </mc:Choice>
              <mc:Fallback>
                <p:oleObj name="Equation" r:id="rId17" imgW="1168200" imgH="457200" progId="Equation.3">
                  <p:embed/>
                  <p:pic>
                    <p:nvPicPr>
                      <p:cNvPr id="0" name=""/>
                      <p:cNvPicPr>
                        <a:picLocks noChangeAspect="1" noChangeArrowheads="1"/>
                      </p:cNvPicPr>
                      <p:nvPr/>
                    </p:nvPicPr>
                    <p:blipFill>
                      <a:blip r:embed="rId18"/>
                      <a:srcRect/>
                      <a:stretch>
                        <a:fillRect/>
                      </a:stretch>
                    </p:blipFill>
                    <p:spPr bwMode="auto">
                      <a:xfrm>
                        <a:off x="6665441" y="3473329"/>
                        <a:ext cx="1852799" cy="598477"/>
                      </a:xfrm>
                      <a:prstGeom prst="rect">
                        <a:avLst/>
                      </a:prstGeom>
                      <a:noFill/>
                      <a:ln w="12700">
                        <a:noFill/>
                        <a:miter lim="800000"/>
                        <a:headEnd/>
                        <a:tailEnd/>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95940705"/>
              </p:ext>
            </p:extLst>
          </p:nvPr>
        </p:nvGraphicFramePr>
        <p:xfrm>
          <a:off x="725034" y="3596705"/>
          <a:ext cx="1005165" cy="773204"/>
        </p:xfrm>
        <a:graphic>
          <a:graphicData uri="http://schemas.openxmlformats.org/presentationml/2006/ole">
            <mc:AlternateContent xmlns:mc="http://schemas.openxmlformats.org/markup-compatibility/2006">
              <mc:Choice xmlns:v="urn:schemas-microsoft-com:vml" Requires="v">
                <p:oleObj spid="_x0000_s838820" name="Equation" r:id="rId19" imgW="647640" imgH="419040" progId="Equation.3">
                  <p:embed/>
                </p:oleObj>
              </mc:Choice>
              <mc:Fallback>
                <p:oleObj name="Equation" r:id="rId19" imgW="647640" imgH="419040" progId="Equation.3">
                  <p:embed/>
                  <p:pic>
                    <p:nvPicPr>
                      <p:cNvPr id="0" name=""/>
                      <p:cNvPicPr>
                        <a:picLocks noChangeAspect="1" noChangeArrowheads="1"/>
                      </p:cNvPicPr>
                      <p:nvPr/>
                    </p:nvPicPr>
                    <p:blipFill>
                      <a:blip r:embed="rId20"/>
                      <a:srcRect/>
                      <a:stretch>
                        <a:fillRect/>
                      </a:stretch>
                    </p:blipFill>
                    <p:spPr bwMode="auto">
                      <a:xfrm>
                        <a:off x="725034" y="3596705"/>
                        <a:ext cx="1005165" cy="773204"/>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23122474"/>
              </p:ext>
            </p:extLst>
          </p:nvPr>
        </p:nvGraphicFramePr>
        <p:xfrm>
          <a:off x="2443163" y="3683000"/>
          <a:ext cx="1123950" cy="771525"/>
        </p:xfrm>
        <a:graphic>
          <a:graphicData uri="http://schemas.openxmlformats.org/presentationml/2006/ole">
            <mc:AlternateContent xmlns:mc="http://schemas.openxmlformats.org/markup-compatibility/2006">
              <mc:Choice xmlns:v="urn:schemas-microsoft-com:vml" Requires="v">
                <p:oleObj spid="_x0000_s838821" name="Equation" r:id="rId21" imgW="723600" imgH="419040" progId="Equation.3">
                  <p:embed/>
                </p:oleObj>
              </mc:Choice>
              <mc:Fallback>
                <p:oleObj name="Equation" r:id="rId21" imgW="723600" imgH="419040" progId="Equation.3">
                  <p:embed/>
                  <p:pic>
                    <p:nvPicPr>
                      <p:cNvPr id="0" name=""/>
                      <p:cNvPicPr>
                        <a:picLocks noChangeAspect="1" noChangeArrowheads="1"/>
                      </p:cNvPicPr>
                      <p:nvPr/>
                    </p:nvPicPr>
                    <p:blipFill>
                      <a:blip r:embed="rId22"/>
                      <a:srcRect/>
                      <a:stretch>
                        <a:fillRect/>
                      </a:stretch>
                    </p:blipFill>
                    <p:spPr bwMode="auto">
                      <a:xfrm>
                        <a:off x="2443163" y="3683000"/>
                        <a:ext cx="11239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08203169"/>
              </p:ext>
            </p:extLst>
          </p:nvPr>
        </p:nvGraphicFramePr>
        <p:xfrm>
          <a:off x="633806" y="4539984"/>
          <a:ext cx="1293684" cy="396875"/>
        </p:xfrm>
        <a:graphic>
          <a:graphicData uri="http://schemas.openxmlformats.org/presentationml/2006/ole">
            <mc:AlternateContent xmlns:mc="http://schemas.openxmlformats.org/markup-compatibility/2006">
              <mc:Choice xmlns:v="urn:schemas-microsoft-com:vml" Requires="v">
                <p:oleObj spid="_x0000_s838822" name="Equation" r:id="rId23" imgW="723600" imgH="215640" progId="Equation.3">
                  <p:embed/>
                </p:oleObj>
              </mc:Choice>
              <mc:Fallback>
                <p:oleObj name="Equation" r:id="rId23" imgW="723600" imgH="215640" progId="Equation.3">
                  <p:embed/>
                  <p:pic>
                    <p:nvPicPr>
                      <p:cNvPr id="0" name=""/>
                      <p:cNvPicPr>
                        <a:picLocks noChangeAspect="1" noChangeArrowheads="1"/>
                      </p:cNvPicPr>
                      <p:nvPr/>
                    </p:nvPicPr>
                    <p:blipFill>
                      <a:blip r:embed="rId24"/>
                      <a:srcRect/>
                      <a:stretch>
                        <a:fillRect/>
                      </a:stretch>
                    </p:blipFill>
                    <p:spPr bwMode="auto">
                      <a:xfrm>
                        <a:off x="633806" y="4539984"/>
                        <a:ext cx="1293684" cy="396875"/>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14682094"/>
              </p:ext>
            </p:extLst>
          </p:nvPr>
        </p:nvGraphicFramePr>
        <p:xfrm>
          <a:off x="2062943" y="4547701"/>
          <a:ext cx="1063625" cy="398462"/>
        </p:xfrm>
        <a:graphic>
          <a:graphicData uri="http://schemas.openxmlformats.org/presentationml/2006/ole">
            <mc:AlternateContent xmlns:mc="http://schemas.openxmlformats.org/markup-compatibility/2006">
              <mc:Choice xmlns:v="urn:schemas-microsoft-com:vml" Requires="v">
                <p:oleObj spid="_x0000_s838823" name="Equation" r:id="rId25" imgW="685800" imgH="215640" progId="Equation.3">
                  <p:embed/>
                </p:oleObj>
              </mc:Choice>
              <mc:Fallback>
                <p:oleObj name="Equation" r:id="rId25" imgW="685800" imgH="215640" progId="Equation.3">
                  <p:embed/>
                  <p:pic>
                    <p:nvPicPr>
                      <p:cNvPr id="0" name=""/>
                      <p:cNvPicPr>
                        <a:picLocks noChangeAspect="1" noChangeArrowheads="1"/>
                      </p:cNvPicPr>
                      <p:nvPr/>
                    </p:nvPicPr>
                    <p:blipFill>
                      <a:blip r:embed="rId26"/>
                      <a:srcRect/>
                      <a:stretch>
                        <a:fillRect/>
                      </a:stretch>
                    </p:blipFill>
                    <p:spPr bwMode="auto">
                      <a:xfrm>
                        <a:off x="2062943" y="4547701"/>
                        <a:ext cx="106362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40525626"/>
              </p:ext>
            </p:extLst>
          </p:nvPr>
        </p:nvGraphicFramePr>
        <p:xfrm>
          <a:off x="915734" y="5050555"/>
          <a:ext cx="965200" cy="444500"/>
        </p:xfrm>
        <a:graphic>
          <a:graphicData uri="http://schemas.openxmlformats.org/presentationml/2006/ole">
            <mc:AlternateContent xmlns:mc="http://schemas.openxmlformats.org/markup-compatibility/2006">
              <mc:Choice xmlns:v="urn:schemas-microsoft-com:vml" Requires="v">
                <p:oleObj spid="_x0000_s838824" name="Equation" r:id="rId27" imgW="622080" imgH="241200" progId="Equation.3">
                  <p:embed/>
                </p:oleObj>
              </mc:Choice>
              <mc:Fallback>
                <p:oleObj name="Equation" r:id="rId27" imgW="622080" imgH="241200" progId="Equation.3">
                  <p:embed/>
                  <p:pic>
                    <p:nvPicPr>
                      <p:cNvPr id="0" name=""/>
                      <p:cNvPicPr>
                        <a:picLocks noChangeAspect="1" noChangeArrowheads="1"/>
                      </p:cNvPicPr>
                      <p:nvPr/>
                    </p:nvPicPr>
                    <p:blipFill>
                      <a:blip r:embed="rId28"/>
                      <a:srcRect/>
                      <a:stretch>
                        <a:fillRect/>
                      </a:stretch>
                    </p:blipFill>
                    <p:spPr bwMode="auto">
                      <a:xfrm>
                        <a:off x="915734" y="5050555"/>
                        <a:ext cx="965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7" name="Rectangle 126"/>
          <p:cNvSpPr>
            <a:spLocks noChangeArrowheads="1"/>
          </p:cNvSpPr>
          <p:nvPr/>
        </p:nvSpPr>
        <p:spPr bwMode="auto">
          <a:xfrm>
            <a:off x="3346250" y="4539984"/>
            <a:ext cx="2606058" cy="419100"/>
          </a:xfrm>
          <a:prstGeom prst="rect">
            <a:avLst/>
          </a:prstGeom>
        </p:spPr>
        <p:txBody>
          <a:bodyPr/>
          <a:lstStyle/>
          <a:p>
            <a:pPr marL="609600" indent="-609600"/>
            <a:r>
              <a:rPr lang="en-US" sz="2000" dirty="0" smtClean="0">
                <a:solidFill>
                  <a:schemeClr val="accent5">
                    <a:lumMod val="50000"/>
                  </a:schemeClr>
                </a:solidFill>
                <a:cs typeface="Tahoma" pitchFamily="34" charset="0"/>
              </a:rPr>
              <a:t>single-atom</a:t>
            </a:r>
            <a:r>
              <a:rPr lang="en-US" sz="2000" dirty="0" smtClean="0">
                <a:solidFill>
                  <a:schemeClr val="accent2">
                    <a:lumMod val="75000"/>
                  </a:schemeClr>
                </a:solidFill>
                <a:cs typeface="Tahoma" pitchFamily="34" charset="0"/>
              </a:rPr>
              <a:t> </a:t>
            </a:r>
            <a:r>
              <a:rPr lang="en-US" sz="2000" dirty="0" smtClean="0">
                <a:cs typeface="Tahoma" pitchFamily="34" charset="0"/>
              </a:rPr>
              <a:t>effect</a:t>
            </a:r>
            <a:endParaRPr lang="en-US" sz="2000" dirty="0">
              <a:cs typeface="Tahoma" pitchFamily="34" charset="0"/>
            </a:endParaRPr>
          </a:p>
        </p:txBody>
      </p:sp>
      <p:sp>
        <p:nvSpPr>
          <p:cNvPr id="228" name="Rectangle 126"/>
          <p:cNvSpPr>
            <a:spLocks noChangeArrowheads="1"/>
          </p:cNvSpPr>
          <p:nvPr/>
        </p:nvSpPr>
        <p:spPr bwMode="auto">
          <a:xfrm>
            <a:off x="310058" y="5895581"/>
            <a:ext cx="5212117" cy="419100"/>
          </a:xfrm>
          <a:prstGeom prst="rect">
            <a:avLst/>
          </a:prstGeom>
        </p:spPr>
        <p:txBody>
          <a:bodyPr/>
          <a:lstStyle/>
          <a:p>
            <a:pPr marL="609600" indent="-609600"/>
            <a:r>
              <a:rPr lang="en-US" sz="2000" dirty="0" smtClean="0">
                <a:solidFill>
                  <a:schemeClr val="accent2">
                    <a:lumMod val="75000"/>
                  </a:schemeClr>
                </a:solidFill>
                <a:cs typeface="Tahoma" pitchFamily="34" charset="0"/>
              </a:rPr>
              <a:t>3. EIT absorption</a:t>
            </a:r>
            <a:endParaRPr lang="en-US" sz="2000" dirty="0">
              <a:solidFill>
                <a:schemeClr val="accent2">
                  <a:lumMod val="75000"/>
                </a:schemeClr>
              </a:solidFill>
              <a:cs typeface="Tahoma" pitchFamily="34" charset="0"/>
            </a:endParaRPr>
          </a:p>
        </p:txBody>
      </p:sp>
      <p:pic>
        <p:nvPicPr>
          <p:cNvPr id="809964" name="Picture 100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43675" y="4605299"/>
            <a:ext cx="2743188" cy="209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2062943" y="5088319"/>
            <a:ext cx="6481348" cy="422275"/>
            <a:chOff x="806734" y="5756574"/>
            <a:chExt cx="6481348" cy="422275"/>
          </a:xfrm>
        </p:grpSpPr>
        <p:sp>
          <p:nvSpPr>
            <p:cNvPr id="226" name="Rectangle 126"/>
            <p:cNvSpPr>
              <a:spLocks noChangeArrowheads="1"/>
            </p:cNvSpPr>
            <p:nvPr/>
          </p:nvSpPr>
          <p:spPr bwMode="auto">
            <a:xfrm>
              <a:off x="806734" y="5759749"/>
              <a:ext cx="6481348" cy="419100"/>
            </a:xfrm>
            <a:prstGeom prst="rect">
              <a:avLst/>
            </a:prstGeom>
          </p:spPr>
          <p:txBody>
            <a:bodyPr/>
            <a:lstStyle/>
            <a:p>
              <a:pPr marL="609600" indent="-609600"/>
              <a:r>
                <a:rPr lang="en-US" sz="2000" dirty="0" smtClean="0">
                  <a:cs typeface="Tahoma" pitchFamily="34" charset="0"/>
                </a:rPr>
                <a:t>but our observable      is </a:t>
              </a:r>
              <a:r>
                <a:rPr lang="en-US" sz="2000" dirty="0" smtClean="0">
                  <a:solidFill>
                    <a:schemeClr val="accent5">
                      <a:lumMod val="50000"/>
                    </a:schemeClr>
                  </a:solidFill>
                  <a:cs typeface="Tahoma" pitchFamily="34" charset="0"/>
                </a:rPr>
                <a:t>cooperative!</a:t>
              </a:r>
              <a:endParaRPr lang="en-US" sz="2000" dirty="0">
                <a:solidFill>
                  <a:schemeClr val="accent5">
                    <a:lumMod val="50000"/>
                  </a:schemeClr>
                </a:solidFill>
                <a:cs typeface="Tahoma"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781148846"/>
                </p:ext>
              </p:extLst>
            </p:nvPr>
          </p:nvGraphicFramePr>
          <p:xfrm>
            <a:off x="3064407" y="5756574"/>
            <a:ext cx="295275" cy="422275"/>
          </p:xfrm>
          <a:graphic>
            <a:graphicData uri="http://schemas.openxmlformats.org/presentationml/2006/ole">
              <mc:AlternateContent xmlns:mc="http://schemas.openxmlformats.org/markup-compatibility/2006">
                <mc:Choice xmlns:v="urn:schemas-microsoft-com:vml" Requires="v">
                  <p:oleObj spid="_x0000_s838825" name="Equation" r:id="rId30" imgW="190440" imgH="228600" progId="Equation.3">
                    <p:embed/>
                  </p:oleObj>
                </mc:Choice>
                <mc:Fallback>
                  <p:oleObj name="Equation" r:id="rId30" imgW="190440" imgH="228600" progId="Equation.3">
                    <p:embed/>
                    <p:pic>
                      <p:nvPicPr>
                        <p:cNvPr id="0" name=""/>
                        <p:cNvPicPr>
                          <a:picLocks noChangeAspect="1" noChangeArrowheads="1"/>
                        </p:cNvPicPr>
                        <p:nvPr/>
                      </p:nvPicPr>
                      <p:blipFill>
                        <a:blip r:embed="rId31"/>
                        <a:srcRect/>
                        <a:stretch>
                          <a:fillRect/>
                        </a:stretch>
                      </p:blipFill>
                      <p:spPr bwMode="auto">
                        <a:xfrm>
                          <a:off x="3064407" y="5756574"/>
                          <a:ext cx="295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30" name="Rectangle 126"/>
          <p:cNvSpPr>
            <a:spLocks noChangeArrowheads="1"/>
          </p:cNvSpPr>
          <p:nvPr/>
        </p:nvSpPr>
        <p:spPr bwMode="auto">
          <a:xfrm>
            <a:off x="3881514" y="3961465"/>
            <a:ext cx="2844206" cy="370035"/>
          </a:xfrm>
          <a:prstGeom prst="rect">
            <a:avLst/>
          </a:prstGeom>
        </p:spPr>
        <p:txBody>
          <a:bodyPr/>
          <a:lstStyle/>
          <a:p>
            <a:pPr marL="609600" indent="-609600"/>
            <a:r>
              <a:rPr lang="en-US" sz="1200" dirty="0" smtClean="0">
                <a:cs typeface="Tahoma" pitchFamily="34" charset="0"/>
              </a:rPr>
              <a:t>Douglas et al. </a:t>
            </a:r>
            <a:r>
              <a:rPr lang="fr-FR" sz="1200" dirty="0" smtClean="0"/>
              <a:t>Nature </a:t>
            </a:r>
            <a:r>
              <a:rPr lang="fr-FR" sz="1200" dirty="0"/>
              <a:t>Photon. </a:t>
            </a:r>
            <a:r>
              <a:rPr lang="fr-FR" sz="1200" dirty="0" smtClean="0"/>
              <a:t>(</a:t>
            </a:r>
            <a:r>
              <a:rPr lang="fr-FR" sz="1200" dirty="0"/>
              <a:t>2015) </a:t>
            </a:r>
            <a:endParaRPr lang="he-IL" sz="1200" b="1" dirty="0"/>
          </a:p>
        </p:txBody>
      </p:sp>
      <p:pic>
        <p:nvPicPr>
          <p:cNvPr id="231" name="Picture 1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346250" y="5591004"/>
            <a:ext cx="1323034" cy="115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618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ChangeArrowheads="1"/>
          </p:cNvSpPr>
          <p:nvPr/>
        </p:nvSpPr>
        <p:spPr bwMode="auto">
          <a:xfrm>
            <a:off x="326559" y="288874"/>
            <a:ext cx="8682683"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Analytical approaches</a:t>
            </a:r>
          </a:p>
        </p:txBody>
      </p:sp>
      <p:sp>
        <p:nvSpPr>
          <p:cNvPr id="17" name="Rectangle 126"/>
          <p:cNvSpPr>
            <a:spLocks noChangeArrowheads="1"/>
          </p:cNvSpPr>
          <p:nvPr/>
        </p:nvSpPr>
        <p:spPr bwMode="auto">
          <a:xfrm>
            <a:off x="159415" y="5007513"/>
            <a:ext cx="1789328" cy="532333"/>
          </a:xfrm>
          <a:prstGeom prst="rect">
            <a:avLst/>
          </a:prstGeom>
          <a:noFill/>
          <a:ln w="9525">
            <a:noFill/>
            <a:miter lim="800000"/>
            <a:headEnd/>
            <a:tailEnd/>
          </a:ln>
          <a:effectLst/>
        </p:spPr>
        <p:txBody>
          <a:bodyPr/>
          <a:lstStyle/>
          <a:p>
            <a:pPr marL="609600" indent="-609600"/>
            <a:r>
              <a:rPr lang="en-US" sz="2000" dirty="0" smtClean="0">
                <a:solidFill>
                  <a:srgbClr val="7030A0"/>
                </a:solidFill>
                <a:cs typeface="Tahoma" pitchFamily="34" charset="0"/>
              </a:rPr>
              <a:t>Dipole model:</a:t>
            </a:r>
            <a:endParaRPr lang="en-US" sz="2000" dirty="0">
              <a:solidFill>
                <a:srgbClr val="7030A0"/>
              </a:solidFill>
              <a:cs typeface="Tahoma" pitchFamily="34" charset="0"/>
            </a:endParaRPr>
          </a:p>
        </p:txBody>
      </p:sp>
      <p:sp>
        <p:nvSpPr>
          <p:cNvPr id="24" name="Rectangle 126"/>
          <p:cNvSpPr>
            <a:spLocks noChangeArrowheads="1"/>
          </p:cNvSpPr>
          <p:nvPr/>
        </p:nvSpPr>
        <p:spPr bwMode="auto">
          <a:xfrm>
            <a:off x="124434" y="1947444"/>
            <a:ext cx="3743522" cy="532333"/>
          </a:xfrm>
          <a:prstGeom prst="rect">
            <a:avLst/>
          </a:prstGeom>
          <a:noFill/>
          <a:ln w="9525">
            <a:noFill/>
            <a:miter lim="800000"/>
            <a:headEnd/>
            <a:tailEnd/>
          </a:ln>
          <a:effectLst/>
        </p:spPr>
        <p:txBody>
          <a:bodyPr/>
          <a:lstStyle/>
          <a:p>
            <a:pPr marL="609600" indent="-609600"/>
            <a:r>
              <a:rPr lang="en-US" sz="2000" dirty="0" smtClean="0">
                <a:solidFill>
                  <a:srgbClr val="7030A0"/>
                </a:solidFill>
                <a:cs typeface="Tahoma" pitchFamily="34" charset="0"/>
              </a:rPr>
              <a:t>4</a:t>
            </a:r>
            <a:r>
              <a:rPr lang="en-US" sz="2000" baseline="30000" dirty="0" smtClean="0">
                <a:solidFill>
                  <a:srgbClr val="7030A0"/>
                </a:solidFill>
                <a:cs typeface="Tahoma" pitchFamily="34" charset="0"/>
              </a:rPr>
              <a:t>th</a:t>
            </a:r>
            <a:r>
              <a:rPr lang="en-US" sz="2000" dirty="0" smtClean="0">
                <a:solidFill>
                  <a:srgbClr val="7030A0"/>
                </a:solidFill>
                <a:cs typeface="Tahoma" pitchFamily="34" charset="0"/>
              </a:rPr>
              <a:t> order energy correction for</a:t>
            </a:r>
            <a:endParaRPr lang="en-US" sz="2000" dirty="0">
              <a:cs typeface="Tahoma" pitchFamily="34" charset="0"/>
            </a:endParaRPr>
          </a:p>
        </p:txBody>
      </p:sp>
      <p:sp>
        <p:nvSpPr>
          <p:cNvPr id="25" name="Rectangle 126"/>
          <p:cNvSpPr>
            <a:spLocks noChangeArrowheads="1"/>
          </p:cNvSpPr>
          <p:nvPr/>
        </p:nvSpPr>
        <p:spPr bwMode="auto">
          <a:xfrm>
            <a:off x="124433" y="5905138"/>
            <a:ext cx="3116165" cy="532333"/>
          </a:xfrm>
          <a:prstGeom prst="rect">
            <a:avLst/>
          </a:prstGeom>
          <a:noFill/>
          <a:ln w="9525">
            <a:noFill/>
            <a:miter lim="800000"/>
            <a:headEnd/>
            <a:tailEnd/>
          </a:ln>
          <a:effectLst/>
        </p:spPr>
        <p:txBody>
          <a:bodyPr/>
          <a:lstStyle/>
          <a:p>
            <a:pPr marL="609600" indent="-609600"/>
            <a:r>
              <a:rPr lang="en-US" sz="2000" dirty="0" smtClean="0">
                <a:solidFill>
                  <a:srgbClr val="7030A0"/>
                </a:solidFill>
                <a:cs typeface="Tahoma" pitchFamily="34" charset="0"/>
              </a:rPr>
              <a:t>Vacuum modes: </a:t>
            </a:r>
            <a:r>
              <a:rPr lang="en-US" sz="2000" dirty="0" smtClean="0">
                <a:cs typeface="Tahoma" pitchFamily="34" charset="0"/>
              </a:rPr>
              <a:t>TEM</a:t>
            </a:r>
            <a:endParaRPr lang="en-US" sz="2000" dirty="0">
              <a:cs typeface="Tahoma"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05334088"/>
              </p:ext>
            </p:extLst>
          </p:nvPr>
        </p:nvGraphicFramePr>
        <p:xfrm>
          <a:off x="2763622" y="5905138"/>
          <a:ext cx="1185863" cy="461962"/>
        </p:xfrm>
        <a:graphic>
          <a:graphicData uri="http://schemas.openxmlformats.org/presentationml/2006/ole">
            <mc:AlternateContent xmlns:mc="http://schemas.openxmlformats.org/markup-compatibility/2006">
              <mc:Choice xmlns:v="urn:schemas-microsoft-com:vml" Requires="v">
                <p:oleObj spid="_x0000_s839781" name="משוואה" r:id="rId4" imgW="533160" imgH="241200" progId="Equation.3">
                  <p:embed/>
                </p:oleObj>
              </mc:Choice>
              <mc:Fallback>
                <p:oleObj name="משוואה" r:id="rId4" imgW="533160" imgH="241200" progId="Equation.3">
                  <p:embed/>
                  <p:pic>
                    <p:nvPicPr>
                      <p:cNvPr id="0" name=""/>
                      <p:cNvPicPr>
                        <a:picLocks noChangeAspect="1" noChangeArrowheads="1"/>
                      </p:cNvPicPr>
                      <p:nvPr/>
                    </p:nvPicPr>
                    <p:blipFill>
                      <a:blip r:embed="rId5"/>
                      <a:srcRect/>
                      <a:stretch>
                        <a:fillRect/>
                      </a:stretch>
                    </p:blipFill>
                    <p:spPr bwMode="auto">
                      <a:xfrm>
                        <a:off x="2763622" y="5905138"/>
                        <a:ext cx="1185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Group 8"/>
          <p:cNvGrpSpPr/>
          <p:nvPr/>
        </p:nvGrpSpPr>
        <p:grpSpPr>
          <a:xfrm>
            <a:off x="2511250" y="4900662"/>
            <a:ext cx="969834" cy="883299"/>
            <a:chOff x="4917522" y="1356210"/>
            <a:chExt cx="1578839" cy="1271487"/>
          </a:xfrm>
        </p:grpSpPr>
        <p:grpSp>
          <p:nvGrpSpPr>
            <p:cNvPr id="5" name="Group 4"/>
            <p:cNvGrpSpPr/>
            <p:nvPr/>
          </p:nvGrpSpPr>
          <p:grpSpPr>
            <a:xfrm>
              <a:off x="4917522" y="1484463"/>
              <a:ext cx="1442529" cy="1079383"/>
              <a:chOff x="4860400" y="1537416"/>
              <a:chExt cx="1442529" cy="1079383"/>
            </a:xfrm>
          </p:grpSpPr>
          <p:graphicFrame>
            <p:nvGraphicFramePr>
              <p:cNvPr id="18" name="Object 17"/>
              <p:cNvGraphicFramePr>
                <a:graphicFrameLocks noChangeAspect="1"/>
              </p:cNvGraphicFramePr>
              <p:nvPr>
                <p:extLst>
                  <p:ext uri="{D42A27DB-BD31-4B8C-83A1-F6EECF244321}">
                    <p14:modId xmlns:p14="http://schemas.microsoft.com/office/powerpoint/2010/main" val="4211356678"/>
                  </p:ext>
                </p:extLst>
              </p:nvPr>
            </p:nvGraphicFramePr>
            <p:xfrm>
              <a:off x="4979574" y="2191738"/>
              <a:ext cx="442815" cy="425061"/>
            </p:xfrm>
            <a:graphic>
              <a:graphicData uri="http://schemas.openxmlformats.org/presentationml/2006/ole">
                <mc:AlternateContent xmlns:mc="http://schemas.openxmlformats.org/markup-compatibility/2006">
                  <mc:Choice xmlns:v="urn:schemas-microsoft-com:vml" Requires="v">
                    <p:oleObj spid="_x0000_s839782" name="משוואה" r:id="rId6" imgW="228600" imgH="253800" progId="Equation.3">
                      <p:embed/>
                    </p:oleObj>
                  </mc:Choice>
                  <mc:Fallback>
                    <p:oleObj name="משוואה" r:id="rId6" imgW="228600" imgH="253800" progId="Equation.3">
                      <p:embed/>
                      <p:pic>
                        <p:nvPicPr>
                          <p:cNvPr id="0" name=""/>
                          <p:cNvPicPr>
                            <a:picLocks noChangeAspect="1" noChangeArrowheads="1"/>
                          </p:cNvPicPr>
                          <p:nvPr/>
                        </p:nvPicPr>
                        <p:blipFill>
                          <a:blip r:embed="rId7"/>
                          <a:srcRect/>
                          <a:stretch>
                            <a:fillRect/>
                          </a:stretch>
                        </p:blipFill>
                        <p:spPr bwMode="auto">
                          <a:xfrm>
                            <a:off x="4979574" y="2191738"/>
                            <a:ext cx="442815" cy="425061"/>
                          </a:xfrm>
                          <a:prstGeom prst="rect">
                            <a:avLst/>
                          </a:prstGeom>
                          <a:noFill/>
                          <a:ln>
                            <a:noFill/>
                          </a:ln>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006016492"/>
                  </p:ext>
                </p:extLst>
              </p:nvPr>
            </p:nvGraphicFramePr>
            <p:xfrm>
              <a:off x="4860400" y="1537416"/>
              <a:ext cx="625940" cy="450898"/>
            </p:xfrm>
            <a:graphic>
              <a:graphicData uri="http://schemas.openxmlformats.org/presentationml/2006/ole">
                <mc:AlternateContent xmlns:mc="http://schemas.openxmlformats.org/markup-compatibility/2006">
                  <mc:Choice xmlns:v="urn:schemas-microsoft-com:vml" Requires="v">
                    <p:oleObj spid="_x0000_s839783" name="משוואה" r:id="rId8" imgW="304560" imgH="253800" progId="Equation.3">
                      <p:embed/>
                    </p:oleObj>
                  </mc:Choice>
                  <mc:Fallback>
                    <p:oleObj name="משוואה" r:id="rId8" imgW="304560" imgH="253800" progId="Equation.3">
                      <p:embed/>
                      <p:pic>
                        <p:nvPicPr>
                          <p:cNvPr id="0" name=""/>
                          <p:cNvPicPr>
                            <a:picLocks noChangeAspect="1" noChangeArrowheads="1"/>
                          </p:cNvPicPr>
                          <p:nvPr/>
                        </p:nvPicPr>
                        <p:blipFill>
                          <a:blip r:embed="rId9"/>
                          <a:srcRect/>
                          <a:stretch>
                            <a:fillRect/>
                          </a:stretch>
                        </p:blipFill>
                        <p:spPr bwMode="auto">
                          <a:xfrm>
                            <a:off x="4860400" y="1537416"/>
                            <a:ext cx="625940" cy="450898"/>
                          </a:xfrm>
                          <a:prstGeom prst="rect">
                            <a:avLst/>
                          </a:prstGeom>
                          <a:noFill/>
                          <a:ln>
                            <a:noFill/>
                          </a:ln>
                        </p:spPr>
                      </p:pic>
                    </p:oleObj>
                  </mc:Fallback>
                </mc:AlternateContent>
              </a:graphicData>
            </a:graphic>
          </p:graphicFrame>
          <p:cxnSp>
            <p:nvCxnSpPr>
              <p:cNvPr id="3" name="Straight Connector 2"/>
              <p:cNvCxnSpPr/>
              <p:nvPr/>
            </p:nvCxnSpPr>
            <p:spPr bwMode="auto">
              <a:xfrm>
                <a:off x="5629162" y="2468210"/>
                <a:ext cx="654517" cy="0"/>
              </a:xfrm>
              <a:prstGeom prst="line">
                <a:avLst/>
              </a:prstGeom>
              <a:noFill/>
              <a:ln w="254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5648412" y="1765956"/>
                <a:ext cx="654517" cy="0"/>
              </a:xfrm>
              <a:prstGeom prst="line">
                <a:avLst/>
              </a:prstGeom>
              <a:noFill/>
              <a:ln w="2540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5638787" y="1565584"/>
                <a:ext cx="654517" cy="0"/>
              </a:xfrm>
              <a:prstGeom prst="line">
                <a:avLst/>
              </a:prstGeom>
              <a:noFill/>
              <a:ln w="25400" cap="flat" cmpd="sng" algn="ctr">
                <a:solidFill>
                  <a:schemeClr val="tx1"/>
                </a:solidFill>
                <a:prstDash val="solid"/>
                <a:round/>
                <a:headEnd type="none" w="med" len="med"/>
                <a:tailEnd type="none" w="med" len="med"/>
              </a:ln>
              <a:effectLst/>
            </p:spPr>
          </p:cxnSp>
        </p:grpSp>
        <p:sp>
          <p:nvSpPr>
            <p:cNvPr id="8" name="Rounded Rectangle 7"/>
            <p:cNvSpPr/>
            <p:nvPr/>
          </p:nvSpPr>
          <p:spPr bwMode="auto">
            <a:xfrm>
              <a:off x="4928135" y="1356210"/>
              <a:ext cx="1568226" cy="1271487"/>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graphicFrame>
        <p:nvGraphicFramePr>
          <p:cNvPr id="56" name="Object 55"/>
          <p:cNvGraphicFramePr>
            <a:graphicFrameLocks noChangeAspect="1"/>
          </p:cNvGraphicFramePr>
          <p:nvPr>
            <p:extLst>
              <p:ext uri="{D42A27DB-BD31-4B8C-83A1-F6EECF244321}">
                <p14:modId xmlns:p14="http://schemas.microsoft.com/office/powerpoint/2010/main" val="3888387475"/>
              </p:ext>
            </p:extLst>
          </p:nvPr>
        </p:nvGraphicFramePr>
        <p:xfrm>
          <a:off x="247376" y="2418631"/>
          <a:ext cx="1672492" cy="426551"/>
        </p:xfrm>
        <a:graphic>
          <a:graphicData uri="http://schemas.openxmlformats.org/presentationml/2006/ole">
            <mc:AlternateContent xmlns:mc="http://schemas.openxmlformats.org/markup-compatibility/2006">
              <mc:Choice xmlns:v="urn:schemas-microsoft-com:vml" Requires="v">
                <p:oleObj spid="_x0000_s839784" name="משוואה" r:id="rId10" imgW="1155600" imgH="253800" progId="Equation.3">
                  <p:embed/>
                </p:oleObj>
              </mc:Choice>
              <mc:Fallback>
                <p:oleObj name="משוואה" r:id="rId10" imgW="1155600" imgH="253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376" y="2418631"/>
                        <a:ext cx="1672492" cy="426551"/>
                      </a:xfrm>
                      <a:prstGeom prst="rect">
                        <a:avLst/>
                      </a:prstGeom>
                      <a:noFill/>
                      <a:ln>
                        <a:noFill/>
                      </a:ln>
                    </p:spPr>
                  </p:pic>
                </p:oleObj>
              </mc:Fallback>
            </mc:AlternateContent>
          </a:graphicData>
        </a:graphic>
      </p:graphicFrame>
      <p:sp>
        <p:nvSpPr>
          <p:cNvPr id="59" name="Rectangle 126"/>
          <p:cNvSpPr>
            <a:spLocks noChangeArrowheads="1"/>
          </p:cNvSpPr>
          <p:nvPr/>
        </p:nvSpPr>
        <p:spPr bwMode="auto">
          <a:xfrm>
            <a:off x="-36376" y="6507784"/>
            <a:ext cx="5380015" cy="370035"/>
          </a:xfrm>
          <a:prstGeom prst="rect">
            <a:avLst/>
          </a:prstGeom>
        </p:spPr>
        <p:txBody>
          <a:bodyPr/>
          <a:lstStyle/>
          <a:p>
            <a:pPr marL="609600" indent="-609600"/>
            <a:r>
              <a:rPr lang="en-US" sz="1400" dirty="0" smtClean="0">
                <a:cs typeface="Tahoma" pitchFamily="34" charset="0"/>
              </a:rPr>
              <a:t>D. Craig &amp; T. </a:t>
            </a:r>
            <a:r>
              <a:rPr lang="en-US" sz="1400" dirty="0" err="1" smtClean="0">
                <a:cs typeface="Tahoma" pitchFamily="34" charset="0"/>
              </a:rPr>
              <a:t>Thirunamachandran</a:t>
            </a:r>
            <a:r>
              <a:rPr lang="en-US" sz="1400" dirty="0" smtClean="0">
                <a:cs typeface="Tahoma" pitchFamily="34" charset="0"/>
              </a:rPr>
              <a:t>, “Molecular QED” (1984)</a:t>
            </a:r>
            <a:endParaRPr lang="en-US" sz="1400" dirty="0">
              <a:cs typeface="Tahoma" pitchFamily="34" charset="0"/>
            </a:endParaRPr>
          </a:p>
        </p:txBody>
      </p:sp>
      <p:sp>
        <p:nvSpPr>
          <p:cNvPr id="57" name="Rectangle 126"/>
          <p:cNvSpPr>
            <a:spLocks noChangeArrowheads="1"/>
          </p:cNvSpPr>
          <p:nvPr/>
        </p:nvSpPr>
        <p:spPr bwMode="auto">
          <a:xfrm>
            <a:off x="56656" y="1376039"/>
            <a:ext cx="3784175" cy="532333"/>
          </a:xfrm>
          <a:prstGeom prst="rect">
            <a:avLst/>
          </a:prstGeom>
          <a:noFill/>
          <a:ln w="9525">
            <a:noFill/>
            <a:miter lim="800000"/>
            <a:headEnd/>
            <a:tailEnd/>
          </a:ln>
          <a:effectLst/>
        </p:spPr>
        <p:txBody>
          <a:bodyPr/>
          <a:lstStyle/>
          <a:p>
            <a:pPr marL="609600" indent="-609600"/>
            <a:r>
              <a:rPr lang="en-US" sz="2000" b="1" dirty="0" smtClean="0">
                <a:solidFill>
                  <a:srgbClr val="7030A0"/>
                </a:solidFill>
                <a:cs typeface="Tahoma" pitchFamily="34" charset="0"/>
              </a:rPr>
              <a:t>1. QED perturbation theory</a:t>
            </a:r>
            <a:endParaRPr lang="en-US" sz="2000" dirty="0">
              <a:cs typeface="Tahoma" pitchFamily="34" charset="0"/>
            </a:endParaRPr>
          </a:p>
        </p:txBody>
      </p:sp>
      <p:pic>
        <p:nvPicPr>
          <p:cNvPr id="6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91376" y="1867658"/>
            <a:ext cx="2618245" cy="137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126"/>
          <p:cNvSpPr>
            <a:spLocks noChangeArrowheads="1"/>
          </p:cNvSpPr>
          <p:nvPr/>
        </p:nvSpPr>
        <p:spPr bwMode="auto">
          <a:xfrm>
            <a:off x="4801825" y="1395288"/>
            <a:ext cx="4763095" cy="532333"/>
          </a:xfrm>
          <a:prstGeom prst="rect">
            <a:avLst/>
          </a:prstGeom>
          <a:noFill/>
          <a:ln w="9525">
            <a:noFill/>
            <a:miter lim="800000"/>
            <a:headEnd/>
            <a:tailEnd/>
          </a:ln>
          <a:effectLst/>
        </p:spPr>
        <p:txBody>
          <a:bodyPr/>
          <a:lstStyle/>
          <a:p>
            <a:pPr marL="609600" indent="-609600"/>
            <a:r>
              <a:rPr lang="en-US" sz="2000" b="1" dirty="0" smtClean="0">
                <a:solidFill>
                  <a:srgbClr val="7030A0"/>
                </a:solidFill>
                <a:cs typeface="Tahoma" pitchFamily="34" charset="0"/>
              </a:rPr>
              <a:t>2. Scattering of vac. fluctuations</a:t>
            </a:r>
            <a:endParaRPr lang="en-US" sz="2000" dirty="0">
              <a:cs typeface="Tahoma"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173467574"/>
              </p:ext>
            </p:extLst>
          </p:nvPr>
        </p:nvGraphicFramePr>
        <p:xfrm>
          <a:off x="6156380" y="3427402"/>
          <a:ext cx="2403736" cy="418387"/>
        </p:xfrm>
        <a:graphic>
          <a:graphicData uri="http://schemas.openxmlformats.org/presentationml/2006/ole">
            <mc:AlternateContent xmlns:mc="http://schemas.openxmlformats.org/markup-compatibility/2006">
              <mc:Choice xmlns:v="urn:schemas-microsoft-com:vml" Requires="v">
                <p:oleObj spid="_x0000_s839785" name="משוואה" r:id="rId13" imgW="1676160" imgH="253800" progId="Equation.3">
                  <p:embed/>
                </p:oleObj>
              </mc:Choice>
              <mc:Fallback>
                <p:oleObj name="משוואה" r:id="rId13" imgW="167616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6380" y="3427402"/>
                        <a:ext cx="2403736" cy="418387"/>
                      </a:xfrm>
                      <a:prstGeom prst="rect">
                        <a:avLst/>
                      </a:prstGeom>
                      <a:solidFill>
                        <a:schemeClr val="bg1"/>
                      </a:solidFill>
                      <a:ln w="50800">
                        <a:noFill/>
                        <a:miter lim="800000"/>
                        <a:headEnd/>
                        <a:tailEnd/>
                      </a:ln>
                    </p:spPr>
                  </p:pic>
                </p:oleObj>
              </mc:Fallback>
            </mc:AlternateContent>
          </a:graphicData>
        </a:graphic>
      </p:graphicFrame>
      <p:sp>
        <p:nvSpPr>
          <p:cNvPr id="62" name="Rectangle 126"/>
          <p:cNvSpPr>
            <a:spLocks noChangeArrowheads="1"/>
          </p:cNvSpPr>
          <p:nvPr/>
        </p:nvSpPr>
        <p:spPr bwMode="auto">
          <a:xfrm>
            <a:off x="5075175" y="3960273"/>
            <a:ext cx="3837817" cy="532333"/>
          </a:xfrm>
          <a:prstGeom prst="rect">
            <a:avLst/>
          </a:prstGeom>
          <a:noFill/>
          <a:ln w="9525">
            <a:noFill/>
            <a:miter lim="800000"/>
            <a:headEnd/>
            <a:tailEnd/>
          </a:ln>
          <a:effectLst/>
        </p:spPr>
        <p:txBody>
          <a:bodyPr/>
          <a:lstStyle/>
          <a:p>
            <a:pPr marL="609600" indent="-609600"/>
            <a:r>
              <a:rPr lang="en-US" sz="2000" dirty="0" smtClean="0">
                <a:solidFill>
                  <a:srgbClr val="7030A0"/>
                </a:solidFill>
                <a:cs typeface="Tahoma" pitchFamily="34" charset="0"/>
              </a:rPr>
              <a:t>Find scattered field in 1d (TEM):</a:t>
            </a:r>
            <a:endParaRPr lang="en-US" sz="2000" dirty="0">
              <a:cs typeface="Tahoma" pitchFamily="34" charset="0"/>
            </a:endParaRPr>
          </a:p>
        </p:txBody>
      </p:sp>
      <p:sp>
        <p:nvSpPr>
          <p:cNvPr id="63" name="Rectangle 126"/>
          <p:cNvSpPr>
            <a:spLocks noChangeArrowheads="1"/>
          </p:cNvSpPr>
          <p:nvPr/>
        </p:nvSpPr>
        <p:spPr bwMode="auto">
          <a:xfrm>
            <a:off x="5125246" y="5061743"/>
            <a:ext cx="3498996" cy="532333"/>
          </a:xfrm>
          <a:prstGeom prst="rect">
            <a:avLst/>
          </a:prstGeom>
          <a:noFill/>
          <a:ln w="9525">
            <a:noFill/>
            <a:miter lim="800000"/>
            <a:headEnd/>
            <a:tailEnd/>
          </a:ln>
          <a:effectLst/>
        </p:spPr>
        <p:txBody>
          <a:bodyPr/>
          <a:lstStyle/>
          <a:p>
            <a:pPr marL="609600" indent="-609600"/>
            <a:r>
              <a:rPr lang="en-US" sz="2000" dirty="0" smtClean="0">
                <a:solidFill>
                  <a:srgbClr val="7030A0"/>
                </a:solidFill>
                <a:cs typeface="Tahoma" pitchFamily="34" charset="0"/>
              </a:rPr>
              <a:t>Averaging over vacuum: </a:t>
            </a:r>
            <a:endParaRPr lang="en-US" sz="2000" dirty="0">
              <a:cs typeface="Tahoma"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126598894"/>
              </p:ext>
            </p:extLst>
          </p:nvPr>
        </p:nvGraphicFramePr>
        <p:xfrm>
          <a:off x="6087288" y="5612033"/>
          <a:ext cx="1813589" cy="530523"/>
        </p:xfrm>
        <a:graphic>
          <a:graphicData uri="http://schemas.openxmlformats.org/presentationml/2006/ole">
            <mc:AlternateContent xmlns:mc="http://schemas.openxmlformats.org/markup-compatibility/2006">
              <mc:Choice xmlns:v="urn:schemas-microsoft-com:vml" Requires="v">
                <p:oleObj spid="_x0000_s839786" name="משוואה" r:id="rId15" imgW="1041120" imgH="266400" progId="Equation.3">
                  <p:embed/>
                </p:oleObj>
              </mc:Choice>
              <mc:Fallback>
                <p:oleObj name="משוואה" r:id="rId15" imgW="1041120" imgH="266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87288" y="5612033"/>
                        <a:ext cx="1813589" cy="530523"/>
                      </a:xfrm>
                      <a:prstGeom prst="rect">
                        <a:avLst/>
                      </a:prstGeom>
                      <a:solidFill>
                        <a:schemeClr val="bg1"/>
                      </a:solidFill>
                      <a:ln>
                        <a:noFill/>
                      </a:ln>
                    </p:spPr>
                  </p:pic>
                </p:oleObj>
              </mc:Fallback>
            </mc:AlternateContent>
          </a:graphicData>
        </a:graphic>
      </p:graphicFrame>
      <p:sp>
        <p:nvSpPr>
          <p:cNvPr id="64" name="Rectangle 126"/>
          <p:cNvSpPr>
            <a:spLocks noChangeArrowheads="1"/>
          </p:cNvSpPr>
          <p:nvPr/>
        </p:nvSpPr>
        <p:spPr bwMode="auto">
          <a:xfrm>
            <a:off x="5635899" y="6481584"/>
            <a:ext cx="4167419" cy="370035"/>
          </a:xfrm>
          <a:prstGeom prst="rect">
            <a:avLst/>
          </a:prstGeom>
        </p:spPr>
        <p:txBody>
          <a:bodyPr/>
          <a:lstStyle/>
          <a:p>
            <a:pPr marL="609600" indent="-609600"/>
            <a:r>
              <a:rPr lang="en-US" sz="1400" dirty="0" smtClean="0">
                <a:cs typeface="Tahoma" pitchFamily="34" charset="0"/>
              </a:rPr>
              <a:t>P. </a:t>
            </a:r>
            <a:r>
              <a:rPr lang="en-US" sz="1400" dirty="0" err="1" smtClean="0">
                <a:cs typeface="Tahoma" pitchFamily="34" charset="0"/>
              </a:rPr>
              <a:t>Milonni</a:t>
            </a:r>
            <a:r>
              <a:rPr lang="en-US" sz="1400" dirty="0" smtClean="0">
                <a:cs typeface="Tahoma" pitchFamily="34" charset="0"/>
              </a:rPr>
              <a:t>, “The Quantum Vacuum” (1994)</a:t>
            </a:r>
            <a:endParaRPr lang="en-US" sz="1400" dirty="0">
              <a:cs typeface="Tahoma" pitchFamily="34" charset="0"/>
            </a:endParaRPr>
          </a:p>
        </p:txBody>
      </p:sp>
      <p:sp>
        <p:nvSpPr>
          <p:cNvPr id="65" name="Rectangle 126"/>
          <p:cNvSpPr>
            <a:spLocks noChangeArrowheads="1"/>
          </p:cNvSpPr>
          <p:nvPr/>
        </p:nvSpPr>
        <p:spPr bwMode="auto">
          <a:xfrm>
            <a:off x="4976581" y="1128861"/>
            <a:ext cx="4639057" cy="370035"/>
          </a:xfrm>
          <a:prstGeom prst="rect">
            <a:avLst/>
          </a:prstGeom>
        </p:spPr>
        <p:txBody>
          <a:bodyPr/>
          <a:lstStyle/>
          <a:p>
            <a:pPr marL="609600" indent="-609600"/>
            <a:r>
              <a:rPr lang="en-US" sz="1400" dirty="0" smtClean="0">
                <a:cs typeface="Tahoma" pitchFamily="34" charset="0"/>
              </a:rPr>
              <a:t>ES, I. Mazets &amp; G. Kurizki, </a:t>
            </a:r>
            <a:r>
              <a:rPr lang="en-US" sz="1400" dirty="0" err="1" smtClean="0">
                <a:cs typeface="Tahoma" pitchFamily="34" charset="0"/>
              </a:rPr>
              <a:t>arXiv</a:t>
            </a:r>
            <a:r>
              <a:rPr lang="en-US" sz="1400" dirty="0" smtClean="0">
                <a:cs typeface="Tahoma" pitchFamily="34" charset="0"/>
              </a:rPr>
              <a:t>: 1304:2028 (2013)</a:t>
            </a:r>
            <a:endParaRPr lang="en-US" sz="1400" dirty="0">
              <a:cs typeface="Tahoma"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507643231"/>
              </p:ext>
            </p:extLst>
          </p:nvPr>
        </p:nvGraphicFramePr>
        <p:xfrm>
          <a:off x="6639311" y="4396775"/>
          <a:ext cx="885825" cy="442913"/>
        </p:xfrm>
        <a:graphic>
          <a:graphicData uri="http://schemas.openxmlformats.org/presentationml/2006/ole">
            <mc:AlternateContent xmlns:mc="http://schemas.openxmlformats.org/markup-compatibility/2006">
              <mc:Choice xmlns:v="urn:schemas-microsoft-com:vml" Requires="v">
                <p:oleObj spid="_x0000_s839787" name="משוואה" r:id="rId17" imgW="583920" imgH="253800" progId="Equation.3">
                  <p:embed/>
                </p:oleObj>
              </mc:Choice>
              <mc:Fallback>
                <p:oleObj name="משוואה" r:id="rId17" imgW="583920" imgH="253800" progId="Equation.3">
                  <p:embed/>
                  <p:pic>
                    <p:nvPicPr>
                      <p:cNvPr id="0" name=""/>
                      <p:cNvPicPr>
                        <a:picLocks noChangeAspect="1" noChangeArrowheads="1"/>
                      </p:cNvPicPr>
                      <p:nvPr/>
                    </p:nvPicPr>
                    <p:blipFill>
                      <a:blip r:embed="rId18"/>
                      <a:srcRect/>
                      <a:stretch>
                        <a:fillRect/>
                      </a:stretch>
                    </p:blipFill>
                    <p:spPr bwMode="auto">
                      <a:xfrm>
                        <a:off x="6639311" y="4396775"/>
                        <a:ext cx="885825" cy="442913"/>
                      </a:xfrm>
                      <a:prstGeom prst="rect">
                        <a:avLst/>
                      </a:prstGeom>
                      <a:solidFill>
                        <a:schemeClr val="bg1"/>
                      </a:solidFill>
                      <a:ln>
                        <a:noFill/>
                      </a:ln>
                      <a:extLst>
                        <a:ext uri="{91240B29-F687-4F45-9708-019B960494DF}">
                          <a14:hiddenLine xmlns:a14="http://schemas.microsoft.com/office/drawing/2010/main" w="50800">
                            <a:solidFill>
                              <a:srgbClr val="000000"/>
                            </a:solidFill>
                            <a:miter lim="800000"/>
                            <a:headEnd/>
                            <a:tailEnd/>
                          </a14:hiddenLine>
                        </a:ext>
                      </a:extLst>
                    </p:spPr>
                  </p:pic>
                </p:oleObj>
              </mc:Fallback>
            </mc:AlternateContent>
          </a:graphicData>
        </a:graphic>
      </p:graphicFrame>
      <p:grpSp>
        <p:nvGrpSpPr>
          <p:cNvPr id="66" name="Group 65"/>
          <p:cNvGrpSpPr/>
          <p:nvPr/>
        </p:nvGrpSpPr>
        <p:grpSpPr>
          <a:xfrm>
            <a:off x="3957881" y="2578654"/>
            <a:ext cx="1678018" cy="900618"/>
            <a:chOff x="4039385" y="3179441"/>
            <a:chExt cx="1678018" cy="900618"/>
          </a:xfrm>
        </p:grpSpPr>
        <p:graphicFrame>
          <p:nvGraphicFramePr>
            <p:cNvPr id="67" name="Object 66"/>
            <p:cNvGraphicFramePr>
              <a:graphicFrameLocks noChangeAspect="1"/>
            </p:cNvGraphicFramePr>
            <p:nvPr>
              <p:extLst>
                <p:ext uri="{D42A27DB-BD31-4B8C-83A1-F6EECF244321}">
                  <p14:modId xmlns:p14="http://schemas.microsoft.com/office/powerpoint/2010/main" val="1267369283"/>
                </p:ext>
              </p:extLst>
            </p:nvPr>
          </p:nvGraphicFramePr>
          <p:xfrm>
            <a:off x="4039385" y="3849871"/>
            <a:ext cx="488950" cy="230188"/>
          </p:xfrm>
          <a:graphic>
            <a:graphicData uri="http://schemas.openxmlformats.org/presentationml/2006/ole">
              <mc:AlternateContent xmlns:mc="http://schemas.openxmlformats.org/markup-compatibility/2006">
                <mc:Choice xmlns:v="urn:schemas-microsoft-com:vml" Requires="v">
                  <p:oleObj spid="_x0000_s839788" name="משוואה" r:id="rId19" imgW="253800" imgH="139680" progId="Equation.3">
                    <p:embed/>
                  </p:oleObj>
                </mc:Choice>
                <mc:Fallback>
                  <p:oleObj name="משוואה" r:id="rId19" imgW="253800" imgH="139680" progId="Equation.3">
                    <p:embed/>
                    <p:pic>
                      <p:nvPicPr>
                        <p:cNvPr id="0" name=""/>
                        <p:cNvPicPr>
                          <a:picLocks noChangeAspect="1" noChangeArrowheads="1"/>
                        </p:cNvPicPr>
                        <p:nvPr/>
                      </p:nvPicPr>
                      <p:blipFill>
                        <a:blip r:embed="rId20"/>
                        <a:srcRect/>
                        <a:stretch>
                          <a:fillRect/>
                        </a:stretch>
                      </p:blipFill>
                      <p:spPr bwMode="auto">
                        <a:xfrm>
                          <a:off x="4039385" y="3849871"/>
                          <a:ext cx="488950" cy="230188"/>
                        </a:xfrm>
                        <a:prstGeom prst="rect">
                          <a:avLst/>
                        </a:prstGeom>
                        <a:noFill/>
                        <a:ln>
                          <a:noFill/>
                        </a:ln>
                      </p:spPr>
                    </p:pic>
                  </p:oleObj>
                </mc:Fallback>
              </mc:AlternateContent>
            </a:graphicData>
          </a:graphic>
        </p:graphicFrame>
        <p:grpSp>
          <p:nvGrpSpPr>
            <p:cNvPr id="68" name="Group 67"/>
            <p:cNvGrpSpPr/>
            <p:nvPr/>
          </p:nvGrpSpPr>
          <p:grpSpPr>
            <a:xfrm>
              <a:off x="4286663" y="3179441"/>
              <a:ext cx="1430740" cy="825295"/>
              <a:chOff x="4286663" y="3179441"/>
              <a:chExt cx="1430740" cy="825295"/>
            </a:xfrm>
          </p:grpSpPr>
          <p:grpSp>
            <p:nvGrpSpPr>
              <p:cNvPr id="69" name="Group 68"/>
              <p:cNvGrpSpPr/>
              <p:nvPr/>
            </p:nvGrpSpPr>
            <p:grpSpPr>
              <a:xfrm>
                <a:off x="4286663" y="3218714"/>
                <a:ext cx="1430740" cy="786022"/>
                <a:chOff x="4238538" y="2756714"/>
                <a:chExt cx="1430740" cy="786022"/>
              </a:xfrm>
            </p:grpSpPr>
            <p:grpSp>
              <p:nvGrpSpPr>
                <p:cNvPr id="73" name="Group 72"/>
                <p:cNvGrpSpPr/>
                <p:nvPr/>
              </p:nvGrpSpPr>
              <p:grpSpPr>
                <a:xfrm>
                  <a:off x="4238538" y="2756714"/>
                  <a:ext cx="1430740" cy="496744"/>
                  <a:chOff x="3735031" y="2682402"/>
                  <a:chExt cx="5098581" cy="2343177"/>
                </a:xfrm>
              </p:grpSpPr>
              <p:grpSp>
                <p:nvGrpSpPr>
                  <p:cNvPr id="86" name="Group 85"/>
                  <p:cNvGrpSpPr/>
                  <p:nvPr/>
                </p:nvGrpSpPr>
                <p:grpSpPr>
                  <a:xfrm>
                    <a:off x="3735031" y="2682402"/>
                    <a:ext cx="5098581" cy="2343177"/>
                    <a:chOff x="3735031" y="2674012"/>
                    <a:chExt cx="5098581" cy="2343177"/>
                  </a:xfrm>
                </p:grpSpPr>
                <p:grpSp>
                  <p:nvGrpSpPr>
                    <p:cNvPr id="88" name="Group 87"/>
                    <p:cNvGrpSpPr/>
                    <p:nvPr/>
                  </p:nvGrpSpPr>
                  <p:grpSpPr>
                    <a:xfrm rot="21122280">
                      <a:off x="3735031" y="2674012"/>
                      <a:ext cx="5098581" cy="2343177"/>
                      <a:chOff x="3856653" y="2743196"/>
                      <a:chExt cx="5098581" cy="2343177"/>
                    </a:xfrm>
                  </p:grpSpPr>
                  <p:sp>
                    <p:nvSpPr>
                      <p:cNvPr id="91" name="Rectangle 90"/>
                      <p:cNvSpPr/>
                      <p:nvPr/>
                    </p:nvSpPr>
                    <p:spPr>
                      <a:xfrm rot="20432545">
                        <a:off x="3856653" y="2743196"/>
                        <a:ext cx="4049148" cy="795137"/>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20432545">
                        <a:off x="4381795" y="3738263"/>
                        <a:ext cx="4049148" cy="365213"/>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20432545">
                        <a:off x="4906086" y="4240816"/>
                        <a:ext cx="4049148" cy="845557"/>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Oval 89"/>
                    <p:cNvSpPr/>
                    <p:nvPr/>
                  </p:nvSpPr>
                  <p:spPr>
                    <a:xfrm>
                      <a:off x="4816814" y="4355620"/>
                      <a:ext cx="103173" cy="1142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Oval 86"/>
                  <p:cNvSpPr/>
                  <p:nvPr/>
                </p:nvSpPr>
                <p:spPr>
                  <a:xfrm>
                    <a:off x="7284876" y="2712171"/>
                    <a:ext cx="103173" cy="1142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4" name="Straight Arrow Connector 73"/>
                <p:cNvCxnSpPr/>
                <p:nvPr/>
              </p:nvCxnSpPr>
              <p:spPr bwMode="auto">
                <a:xfrm>
                  <a:off x="4369867" y="3342825"/>
                  <a:ext cx="238486" cy="199911"/>
                </a:xfrm>
                <a:prstGeom prst="straightConnector1">
                  <a:avLst/>
                </a:prstGeom>
                <a:noFill/>
                <a:ln w="12700" cap="flat" cmpd="sng" algn="ctr">
                  <a:solidFill>
                    <a:schemeClr val="tx1"/>
                  </a:solidFill>
                  <a:prstDash val="solid"/>
                  <a:round/>
                  <a:headEnd type="arrow" w="med" len="med"/>
                  <a:tailEnd type="arrow"/>
                </a:ln>
                <a:effectLst/>
              </p:spPr>
            </p:cxnSp>
          </p:grpSp>
          <p:grpSp>
            <p:nvGrpSpPr>
              <p:cNvPr id="70" name="Group 69"/>
              <p:cNvGrpSpPr/>
              <p:nvPr/>
            </p:nvGrpSpPr>
            <p:grpSpPr>
              <a:xfrm>
                <a:off x="4647392" y="3179441"/>
                <a:ext cx="580203" cy="392785"/>
                <a:chOff x="4647392" y="3179441"/>
                <a:chExt cx="580203" cy="392785"/>
              </a:xfrm>
            </p:grpSpPr>
            <p:cxnSp>
              <p:nvCxnSpPr>
                <p:cNvPr id="71" name="Straight Arrow Connector 70"/>
                <p:cNvCxnSpPr/>
                <p:nvPr/>
              </p:nvCxnSpPr>
              <p:spPr bwMode="auto">
                <a:xfrm flipV="1">
                  <a:off x="4647392" y="3272346"/>
                  <a:ext cx="580203" cy="299880"/>
                </a:xfrm>
                <a:prstGeom prst="straightConnector1">
                  <a:avLst/>
                </a:prstGeom>
                <a:noFill/>
                <a:ln w="12700" cap="flat" cmpd="sng" algn="ctr">
                  <a:solidFill>
                    <a:schemeClr val="tx1"/>
                  </a:solidFill>
                  <a:prstDash val="solid"/>
                  <a:round/>
                  <a:headEnd type="arrow" w="med" len="med"/>
                  <a:tailEnd type="arrow"/>
                </a:ln>
                <a:effectLst/>
              </p:spPr>
            </p:cxnSp>
            <p:graphicFrame>
              <p:nvGraphicFramePr>
                <p:cNvPr id="72" name="Object 71"/>
                <p:cNvGraphicFramePr>
                  <a:graphicFrameLocks noChangeAspect="1"/>
                </p:cNvGraphicFramePr>
                <p:nvPr>
                  <p:extLst>
                    <p:ext uri="{D42A27DB-BD31-4B8C-83A1-F6EECF244321}">
                      <p14:modId xmlns:p14="http://schemas.microsoft.com/office/powerpoint/2010/main" val="3990142506"/>
                    </p:ext>
                  </p:extLst>
                </p:nvPr>
              </p:nvGraphicFramePr>
              <p:xfrm>
                <a:off x="4730491" y="3179441"/>
                <a:ext cx="244475" cy="209550"/>
              </p:xfrm>
              <a:graphic>
                <a:graphicData uri="http://schemas.openxmlformats.org/presentationml/2006/ole">
                  <mc:AlternateContent xmlns:mc="http://schemas.openxmlformats.org/markup-compatibility/2006">
                    <mc:Choice xmlns:v="urn:schemas-microsoft-com:vml" Requires="v">
                      <p:oleObj spid="_x0000_s839789" name="משוואה" r:id="rId21" imgW="126720" imgH="126720" progId="Equation.3">
                        <p:embed/>
                      </p:oleObj>
                    </mc:Choice>
                    <mc:Fallback>
                      <p:oleObj name="משוואה" r:id="rId21" imgW="126720" imgH="126720" progId="Equation.3">
                        <p:embed/>
                        <p:pic>
                          <p:nvPicPr>
                            <p:cNvPr id="0" name=""/>
                            <p:cNvPicPr>
                              <a:picLocks noChangeAspect="1" noChangeArrowheads="1"/>
                            </p:cNvPicPr>
                            <p:nvPr/>
                          </p:nvPicPr>
                          <p:blipFill>
                            <a:blip r:embed="rId22"/>
                            <a:srcRect/>
                            <a:stretch>
                              <a:fillRect/>
                            </a:stretch>
                          </p:blipFill>
                          <p:spPr bwMode="auto">
                            <a:xfrm>
                              <a:off x="4730491" y="3179441"/>
                              <a:ext cx="2444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pic>
        <p:nvPicPr>
          <p:cNvPr id="52" name="Picture 1123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4401" y="4226439"/>
            <a:ext cx="3381183" cy="468819"/>
          </a:xfrm>
          <a:prstGeom prst="rect">
            <a:avLst/>
          </a:prstGeom>
          <a:noFill/>
          <a:ln w="41275">
            <a:noFill/>
            <a:miter lim="800000"/>
            <a:headEnd/>
            <a:tailEnd/>
          </a:ln>
          <a:extLst>
            <a:ext uri="{909E8E84-426E-40DD-AFC4-6F175D3DCCD1}">
              <a14:hiddenFill xmlns:a14="http://schemas.microsoft.com/office/drawing/2010/main">
                <a:solidFill>
                  <a:schemeClr val="accent1"/>
                </a:solidFill>
              </a14:hiddenFill>
            </a:ext>
          </a:extLst>
        </p:spPr>
      </p:pic>
      <p:grpSp>
        <p:nvGrpSpPr>
          <p:cNvPr id="27" name="Group 26"/>
          <p:cNvGrpSpPr/>
          <p:nvPr/>
        </p:nvGrpSpPr>
        <p:grpSpPr>
          <a:xfrm>
            <a:off x="2361477" y="2335402"/>
            <a:ext cx="1325000" cy="1824684"/>
            <a:chOff x="12873037" y="17973674"/>
            <a:chExt cx="2919413" cy="3852863"/>
          </a:xfrm>
        </p:grpSpPr>
        <p:grpSp>
          <p:nvGrpSpPr>
            <p:cNvPr id="28" name="Group 27"/>
            <p:cNvGrpSpPr/>
            <p:nvPr/>
          </p:nvGrpSpPr>
          <p:grpSpPr>
            <a:xfrm>
              <a:off x="12873037" y="17973674"/>
              <a:ext cx="2919413" cy="3852863"/>
              <a:chOff x="12873037" y="17973674"/>
              <a:chExt cx="2919413" cy="3852863"/>
            </a:xfrm>
          </p:grpSpPr>
          <p:pic>
            <p:nvPicPr>
              <p:cNvPr id="30" name="Picture 2" descr="C:\Users\ephraims\Documents\My documents\Latex\vdW\vdW in TL\QED1.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2873037" y="17973674"/>
                <a:ext cx="2919413" cy="3852863"/>
              </a:xfrm>
              <a:prstGeom prst="rect">
                <a:avLst/>
              </a:prstGeom>
              <a:solidFill>
                <a:schemeClr val="bg1"/>
              </a:solidFill>
              <a:extLst/>
            </p:spPr>
          </p:pic>
          <p:grpSp>
            <p:nvGrpSpPr>
              <p:cNvPr id="31" name="Group 30"/>
              <p:cNvGrpSpPr/>
              <p:nvPr/>
            </p:nvGrpSpPr>
            <p:grpSpPr>
              <a:xfrm>
                <a:off x="14339668" y="18816104"/>
                <a:ext cx="285969" cy="419633"/>
                <a:chOff x="14339668" y="18816104"/>
                <a:chExt cx="285969" cy="419633"/>
              </a:xfrm>
            </p:grpSpPr>
            <p:sp>
              <p:nvSpPr>
                <p:cNvPr id="32" name="Rectangle 31"/>
                <p:cNvSpPr/>
                <p:nvPr/>
              </p:nvSpPr>
              <p:spPr>
                <a:xfrm>
                  <a:off x="14401218" y="18816104"/>
                  <a:ext cx="224419" cy="191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p:cNvSpPr/>
                <p:nvPr/>
              </p:nvSpPr>
              <p:spPr>
                <a:xfrm>
                  <a:off x="14339668" y="19044703"/>
                  <a:ext cx="104993" cy="191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p:cNvSpPr/>
                <p:nvPr/>
              </p:nvSpPr>
              <p:spPr>
                <a:xfrm>
                  <a:off x="14386964" y="18930937"/>
                  <a:ext cx="104993" cy="191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29" name="Rectangle 28"/>
            <p:cNvSpPr/>
            <p:nvPr/>
          </p:nvSpPr>
          <p:spPr>
            <a:xfrm>
              <a:off x="14549437" y="20845462"/>
              <a:ext cx="157249" cy="283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3" name="Rectangle 201"/>
          <p:cNvSpPr>
            <a:spLocks noChangeArrowheads="1"/>
          </p:cNvSpPr>
          <p:nvPr/>
        </p:nvSpPr>
        <p:spPr bwMode="auto">
          <a:xfrm>
            <a:off x="6227551" y="-14288"/>
            <a:ext cx="3272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1. Giant </a:t>
            </a:r>
            <a:r>
              <a:rPr lang="en-US" sz="2000" b="1" dirty="0" err="1" smtClean="0">
                <a:solidFill>
                  <a:schemeClr val="bg1"/>
                </a:solidFill>
                <a:cs typeface="Arial" pitchFamily="34" charset="0"/>
              </a:rPr>
              <a:t>vdW</a:t>
            </a:r>
            <a:r>
              <a:rPr lang="en-US" sz="2000" b="1" dirty="0" smtClean="0">
                <a:solidFill>
                  <a:schemeClr val="bg1"/>
                </a:solidFill>
                <a:cs typeface="Arial" pitchFamily="34" charset="0"/>
              </a:rPr>
              <a:t>/</a:t>
            </a:r>
            <a:r>
              <a:rPr lang="en-US" sz="2000" b="1" dirty="0" err="1" smtClean="0">
                <a:solidFill>
                  <a:schemeClr val="bg1"/>
                </a:solidFill>
                <a:cs typeface="Arial" pitchFamily="34" charset="0"/>
              </a:rPr>
              <a:t>Casimir</a:t>
            </a:r>
            <a:endParaRPr lang="en-US" sz="2000" b="1" dirty="0">
              <a:solidFill>
                <a:schemeClr val="bg1"/>
              </a:solidFill>
              <a:cs typeface="Arial" pitchFamily="34" charset="0"/>
            </a:endParaRPr>
          </a:p>
        </p:txBody>
      </p:sp>
    </p:spTree>
    <p:extLst>
      <p:ext uri="{BB962C8B-B14F-4D97-AF65-F5344CB8AC3E}">
        <p14:creationId xmlns:p14="http://schemas.microsoft.com/office/powerpoint/2010/main" val="126949706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ChangeArrowheads="1"/>
          </p:cNvSpPr>
          <p:nvPr/>
        </p:nvSpPr>
        <p:spPr bwMode="auto">
          <a:xfrm>
            <a:off x="316934" y="269624"/>
            <a:ext cx="5448595"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Theory </a:t>
            </a:r>
            <a:endParaRPr lang="en-US" sz="3000" dirty="0">
              <a:solidFill>
                <a:schemeClr val="bg1"/>
              </a:solidFill>
              <a:cs typeface="Arial" pitchFamily="34" charset="0"/>
            </a:endParaRPr>
          </a:p>
        </p:txBody>
      </p:sp>
      <p:grpSp>
        <p:nvGrpSpPr>
          <p:cNvPr id="19" name="Group 18"/>
          <p:cNvGrpSpPr/>
          <p:nvPr/>
        </p:nvGrpSpPr>
        <p:grpSpPr>
          <a:xfrm>
            <a:off x="359811" y="2336604"/>
            <a:ext cx="4674064" cy="817061"/>
            <a:chOff x="420901" y="5951782"/>
            <a:chExt cx="4674064" cy="817061"/>
          </a:xfrm>
        </p:grpSpPr>
        <p:pic>
          <p:nvPicPr>
            <p:cNvPr id="21" name="Picture 112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01" y="5951782"/>
              <a:ext cx="4674064" cy="68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13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5381" y="6506765"/>
              <a:ext cx="2329584" cy="26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Rectangle 126"/>
          <p:cNvSpPr>
            <a:spLocks noChangeArrowheads="1"/>
          </p:cNvSpPr>
          <p:nvPr/>
        </p:nvSpPr>
        <p:spPr bwMode="auto">
          <a:xfrm>
            <a:off x="316934" y="1718075"/>
            <a:ext cx="2483261" cy="532333"/>
          </a:xfrm>
          <a:prstGeom prst="rect">
            <a:avLst/>
          </a:prstGeom>
          <a:noFill/>
          <a:ln w="9525">
            <a:noFill/>
            <a:miter lim="800000"/>
            <a:headEnd/>
            <a:tailEnd/>
          </a:ln>
          <a:effectLst/>
        </p:spPr>
        <p:txBody>
          <a:bodyPr/>
          <a:lstStyle/>
          <a:p>
            <a:pPr marL="609600" indent="-609600"/>
            <a:r>
              <a:rPr lang="en-US" sz="2000" dirty="0" smtClean="0">
                <a:cs typeface="Tahoma" pitchFamily="34" charset="0"/>
              </a:rPr>
              <a:t>QED Hamiltonian</a:t>
            </a:r>
            <a:endParaRPr lang="en-US" sz="2000" dirty="0">
              <a:cs typeface="Tahoma" pitchFamily="34" charset="0"/>
            </a:endParaRPr>
          </a:p>
        </p:txBody>
      </p:sp>
      <p:pic>
        <p:nvPicPr>
          <p:cNvPr id="25"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781" y="4279440"/>
            <a:ext cx="6883786" cy="137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126"/>
          <p:cNvSpPr>
            <a:spLocks noChangeArrowheads="1"/>
          </p:cNvSpPr>
          <p:nvPr/>
        </p:nvSpPr>
        <p:spPr bwMode="auto">
          <a:xfrm>
            <a:off x="316933" y="3612646"/>
            <a:ext cx="5448596" cy="532333"/>
          </a:xfrm>
          <a:prstGeom prst="rect">
            <a:avLst/>
          </a:prstGeom>
          <a:noFill/>
          <a:ln w="9525">
            <a:noFill/>
            <a:miter lim="800000"/>
            <a:headEnd/>
            <a:tailEnd/>
          </a:ln>
          <a:effectLst/>
        </p:spPr>
        <p:txBody>
          <a:bodyPr/>
          <a:lstStyle/>
          <a:p>
            <a:pPr marL="609600" indent="-609600"/>
            <a:r>
              <a:rPr lang="en-US" sz="2000" dirty="0" smtClean="0">
                <a:cs typeface="Tahoma" pitchFamily="34" charset="0"/>
              </a:rPr>
              <a:t>TEM-mediated interaction energy</a:t>
            </a:r>
            <a:endParaRPr lang="en-US" sz="2000" dirty="0">
              <a:cs typeface="Tahoma" pitchFamily="34" charset="0"/>
            </a:endParaRPr>
          </a:p>
        </p:txBody>
      </p:sp>
      <p:sp>
        <p:nvSpPr>
          <p:cNvPr id="9" name="Rectangle 126"/>
          <p:cNvSpPr>
            <a:spLocks noChangeArrowheads="1"/>
          </p:cNvSpPr>
          <p:nvPr/>
        </p:nvSpPr>
        <p:spPr bwMode="auto">
          <a:xfrm>
            <a:off x="998705" y="5863845"/>
            <a:ext cx="2441184" cy="532333"/>
          </a:xfrm>
          <a:prstGeom prst="rect">
            <a:avLst/>
          </a:prstGeom>
          <a:noFill/>
          <a:ln w="9525">
            <a:noFill/>
            <a:miter lim="800000"/>
            <a:headEnd/>
            <a:tailEnd/>
          </a:ln>
          <a:effectLst/>
        </p:spPr>
        <p:txBody>
          <a:bodyPr/>
          <a:lstStyle/>
          <a:p>
            <a:pPr marL="609600" indent="-609600"/>
            <a:r>
              <a:rPr lang="en-US" sz="1600" dirty="0" smtClean="0">
                <a:cs typeface="Tahoma" pitchFamily="34" charset="0"/>
              </a:rPr>
              <a:t> dipole matrix element </a:t>
            </a:r>
            <a:endParaRPr lang="en-US" sz="1600" dirty="0">
              <a:cs typeface="Tahoma"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277335778"/>
              </p:ext>
            </p:extLst>
          </p:nvPr>
        </p:nvGraphicFramePr>
        <p:xfrm>
          <a:off x="458788" y="5856288"/>
          <a:ext cx="603250" cy="390525"/>
        </p:xfrm>
        <a:graphic>
          <a:graphicData uri="http://schemas.openxmlformats.org/presentationml/2006/ole">
            <mc:AlternateContent xmlns:mc="http://schemas.openxmlformats.org/markup-compatibility/2006">
              <mc:Choice xmlns:v="urn:schemas-microsoft-com:vml" Requires="v">
                <p:oleObj spid="_x0000_s840717" name="משוואה" r:id="rId7" imgW="304560" imgH="228600" progId="Equation.3">
                  <p:embed/>
                </p:oleObj>
              </mc:Choice>
              <mc:Fallback>
                <p:oleObj name="משוואה" r:id="rId7" imgW="304560" imgH="228600" progId="Equation.3">
                  <p:embed/>
                  <p:pic>
                    <p:nvPicPr>
                      <p:cNvPr id="0" name=""/>
                      <p:cNvPicPr>
                        <a:picLocks noChangeAspect="1" noChangeArrowheads="1"/>
                      </p:cNvPicPr>
                      <p:nvPr/>
                    </p:nvPicPr>
                    <p:blipFill>
                      <a:blip r:embed="rId8"/>
                      <a:srcRect/>
                      <a:stretch>
                        <a:fillRect/>
                      </a:stretch>
                    </p:blipFill>
                    <p:spPr bwMode="auto">
                      <a:xfrm>
                        <a:off x="458788" y="5856288"/>
                        <a:ext cx="603250" cy="390525"/>
                      </a:xfrm>
                      <a:prstGeom prst="rect">
                        <a:avLst/>
                      </a:prstGeom>
                      <a:noFill/>
                      <a:ln>
                        <a:noFill/>
                      </a:ln>
                      <a:extLst/>
                    </p:spPr>
                  </p:pic>
                </p:oleObj>
              </mc:Fallback>
            </mc:AlternateContent>
          </a:graphicData>
        </a:graphic>
      </p:graphicFrame>
      <p:sp>
        <p:nvSpPr>
          <p:cNvPr id="11" name="Rectangle 201"/>
          <p:cNvSpPr>
            <a:spLocks noChangeArrowheads="1"/>
          </p:cNvSpPr>
          <p:nvPr/>
        </p:nvSpPr>
        <p:spPr bwMode="auto">
          <a:xfrm>
            <a:off x="6227551" y="-14288"/>
            <a:ext cx="3272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1. Giant </a:t>
            </a:r>
            <a:r>
              <a:rPr lang="en-US" sz="2000" b="1" dirty="0" err="1" smtClean="0">
                <a:solidFill>
                  <a:schemeClr val="bg1"/>
                </a:solidFill>
                <a:cs typeface="Arial" pitchFamily="34" charset="0"/>
              </a:rPr>
              <a:t>vdW</a:t>
            </a:r>
            <a:r>
              <a:rPr lang="en-US" sz="2000" b="1" dirty="0" smtClean="0">
                <a:solidFill>
                  <a:schemeClr val="bg1"/>
                </a:solidFill>
                <a:cs typeface="Arial" pitchFamily="34" charset="0"/>
              </a:rPr>
              <a:t>/</a:t>
            </a:r>
            <a:r>
              <a:rPr lang="en-US" sz="2000" b="1" dirty="0" err="1" smtClean="0">
                <a:solidFill>
                  <a:schemeClr val="bg1"/>
                </a:solidFill>
                <a:cs typeface="Arial" pitchFamily="34" charset="0"/>
              </a:rPr>
              <a:t>Casimir</a:t>
            </a:r>
            <a:endParaRPr lang="en-US" sz="2000" b="1" dirty="0">
              <a:solidFill>
                <a:schemeClr val="bg1"/>
              </a:solidFill>
              <a:cs typeface="Arial" pitchFamily="34" charset="0"/>
            </a:endParaRPr>
          </a:p>
        </p:txBody>
      </p:sp>
    </p:spTree>
    <p:extLst>
      <p:ext uri="{BB962C8B-B14F-4D97-AF65-F5344CB8AC3E}">
        <p14:creationId xmlns:p14="http://schemas.microsoft.com/office/powerpoint/2010/main" val="412135186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126"/>
          <p:cNvSpPr>
            <a:spLocks noChangeArrowheads="1"/>
          </p:cNvSpPr>
          <p:nvPr/>
        </p:nvSpPr>
        <p:spPr bwMode="auto">
          <a:xfrm>
            <a:off x="79112" y="1332748"/>
            <a:ext cx="9142223" cy="649287"/>
          </a:xfrm>
          <a:prstGeom prst="rect">
            <a:avLst/>
          </a:prstGeom>
          <a:noFill/>
          <a:ln w="9525">
            <a:noFill/>
            <a:miter lim="800000"/>
            <a:headEnd/>
            <a:tailEnd/>
          </a:ln>
          <a:effectLst/>
        </p:spPr>
        <p:txBody>
          <a:bodyPr/>
          <a:lstStyle/>
          <a:p>
            <a:pPr marL="609600" indent="-609600"/>
            <a:endParaRPr lang="en-US" sz="2000" b="1" dirty="0">
              <a:solidFill>
                <a:schemeClr val="accent6"/>
              </a:solidFill>
              <a:cs typeface="Tahoma" pitchFamily="34" charset="0"/>
            </a:endParaRPr>
          </a:p>
        </p:txBody>
      </p:sp>
      <p:sp>
        <p:nvSpPr>
          <p:cNvPr id="7" name="Rectangle 126"/>
          <p:cNvSpPr>
            <a:spLocks noChangeArrowheads="1"/>
          </p:cNvSpPr>
          <p:nvPr/>
        </p:nvSpPr>
        <p:spPr bwMode="auto">
          <a:xfrm>
            <a:off x="115400" y="1427092"/>
            <a:ext cx="9142223" cy="649287"/>
          </a:xfrm>
          <a:prstGeom prst="rect">
            <a:avLst/>
          </a:prstGeom>
          <a:noFill/>
          <a:ln w="9525">
            <a:noFill/>
            <a:miter lim="800000"/>
            <a:headEnd/>
            <a:tailEnd/>
          </a:ln>
          <a:effectLst/>
        </p:spPr>
        <p:txBody>
          <a:bodyPr/>
          <a:lstStyle/>
          <a:p>
            <a:pPr marL="609600" indent="-609600"/>
            <a:endParaRPr lang="en-US" sz="2000" b="1" dirty="0">
              <a:cs typeface="Tahoma" pitchFamily="34" charset="0"/>
            </a:endParaRPr>
          </a:p>
        </p:txBody>
      </p:sp>
      <p:sp>
        <p:nvSpPr>
          <p:cNvPr id="13" name="Rectangle 126"/>
          <p:cNvSpPr>
            <a:spLocks noChangeArrowheads="1"/>
          </p:cNvSpPr>
          <p:nvPr/>
        </p:nvSpPr>
        <p:spPr bwMode="auto">
          <a:xfrm>
            <a:off x="237879" y="1344670"/>
            <a:ext cx="7119815" cy="446954"/>
          </a:xfrm>
          <a:prstGeom prst="rect">
            <a:avLst/>
          </a:prstGeom>
          <a:noFill/>
          <a:ln w="9525">
            <a:noFill/>
            <a:miter lim="800000"/>
            <a:headEnd/>
            <a:tailEnd/>
          </a:ln>
          <a:effectLst/>
        </p:spPr>
        <p:txBody>
          <a:bodyPr/>
          <a:lstStyle/>
          <a:p>
            <a:pPr marL="609600" indent="-609600"/>
            <a:r>
              <a:rPr lang="en-US" sz="2000" b="1" dirty="0">
                <a:solidFill>
                  <a:schemeClr val="accent6"/>
                </a:solidFill>
                <a:cs typeface="Tahoma" pitchFamily="34" charset="0"/>
              </a:rPr>
              <a:t>R</a:t>
            </a:r>
            <a:r>
              <a:rPr lang="en-US" sz="2000" b="1" dirty="0" smtClean="0">
                <a:solidFill>
                  <a:schemeClr val="accent6"/>
                </a:solidFill>
                <a:cs typeface="Tahoma" pitchFamily="34" charset="0"/>
              </a:rPr>
              <a:t>ealization: </a:t>
            </a:r>
            <a:r>
              <a:rPr lang="en-US" sz="2000" b="1" dirty="0" err="1" smtClean="0">
                <a:cs typeface="Tahoma" pitchFamily="34" charset="0"/>
              </a:rPr>
              <a:t>nano</a:t>
            </a:r>
            <a:r>
              <a:rPr lang="en-US" sz="2000" b="1" dirty="0" smtClean="0">
                <a:cs typeface="Tahoma" pitchFamily="34" charset="0"/>
              </a:rPr>
              <a:t>-waveguide + Bragg grating</a:t>
            </a:r>
            <a:endParaRPr lang="en-US" sz="2000" b="1" dirty="0">
              <a:solidFill>
                <a:schemeClr val="accent6"/>
              </a:solidFill>
              <a:cs typeface="Tahoma"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557507431"/>
              </p:ext>
            </p:extLst>
          </p:nvPr>
        </p:nvGraphicFramePr>
        <p:xfrm>
          <a:off x="4077842" y="4793651"/>
          <a:ext cx="981950" cy="681414"/>
        </p:xfrm>
        <a:graphic>
          <a:graphicData uri="http://schemas.openxmlformats.org/presentationml/2006/ole">
            <mc:AlternateContent xmlns:mc="http://schemas.openxmlformats.org/markup-compatibility/2006">
              <mc:Choice xmlns:v="urn:schemas-microsoft-com:vml" Requires="v">
                <p:oleObj spid="_x0000_s841950" name="משוואה" r:id="rId4" imgW="558720" imgH="431640" progId="Equation.3">
                  <p:embed/>
                </p:oleObj>
              </mc:Choice>
              <mc:Fallback>
                <p:oleObj name="משוואה" r:id="rId4" imgW="558720" imgH="431640" progId="Equation.3">
                  <p:embed/>
                  <p:pic>
                    <p:nvPicPr>
                      <p:cNvPr id="0" name=""/>
                      <p:cNvPicPr>
                        <a:picLocks noChangeAspect="1" noChangeArrowheads="1"/>
                      </p:cNvPicPr>
                      <p:nvPr/>
                    </p:nvPicPr>
                    <p:blipFill>
                      <a:blip r:embed="rId5"/>
                      <a:srcRect/>
                      <a:stretch>
                        <a:fillRect/>
                      </a:stretch>
                    </p:blipFill>
                    <p:spPr bwMode="auto">
                      <a:xfrm>
                        <a:off x="4077842" y="4793651"/>
                        <a:ext cx="981950" cy="681414"/>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613803675"/>
              </p:ext>
            </p:extLst>
          </p:nvPr>
        </p:nvGraphicFramePr>
        <p:xfrm>
          <a:off x="4170060" y="5681965"/>
          <a:ext cx="1018622" cy="249149"/>
        </p:xfrm>
        <a:graphic>
          <a:graphicData uri="http://schemas.openxmlformats.org/presentationml/2006/ole">
            <mc:AlternateContent xmlns:mc="http://schemas.openxmlformats.org/markup-compatibility/2006">
              <mc:Choice xmlns:v="urn:schemas-microsoft-com:vml" Requires="v">
                <p:oleObj spid="_x0000_s841951" name="משוואה" r:id="rId6" imgW="723600" imgH="177480" progId="Equation.3">
                  <p:embed/>
                </p:oleObj>
              </mc:Choice>
              <mc:Fallback>
                <p:oleObj name="משוואה" r:id="rId6" imgW="723600" imgH="177480" progId="Equation.3">
                  <p:embed/>
                  <p:pic>
                    <p:nvPicPr>
                      <p:cNvPr id="0" name=""/>
                      <p:cNvPicPr>
                        <a:picLocks noChangeAspect="1" noChangeArrowheads="1"/>
                      </p:cNvPicPr>
                      <p:nvPr/>
                    </p:nvPicPr>
                    <p:blipFill>
                      <a:blip r:embed="rId7"/>
                      <a:srcRect/>
                      <a:stretch>
                        <a:fillRect/>
                      </a:stretch>
                    </p:blipFill>
                    <p:spPr bwMode="auto">
                      <a:xfrm>
                        <a:off x="4170060" y="5681965"/>
                        <a:ext cx="1018622" cy="249149"/>
                      </a:xfrm>
                      <a:prstGeom prst="rect">
                        <a:avLst/>
                      </a:prstGeom>
                      <a:noFill/>
                      <a:ln>
                        <a:noFill/>
                      </a:ln>
                      <a:extLst/>
                    </p:spPr>
                  </p:pic>
                </p:oleObj>
              </mc:Fallback>
            </mc:AlternateContent>
          </a:graphicData>
        </a:graphic>
      </p:graphicFrame>
      <p:sp>
        <p:nvSpPr>
          <p:cNvPr id="18" name="Rectangle 126"/>
          <p:cNvSpPr>
            <a:spLocks noChangeArrowheads="1"/>
          </p:cNvSpPr>
          <p:nvPr/>
        </p:nvSpPr>
        <p:spPr bwMode="auto">
          <a:xfrm>
            <a:off x="79112" y="1332748"/>
            <a:ext cx="9142223" cy="649287"/>
          </a:xfrm>
          <a:prstGeom prst="rect">
            <a:avLst/>
          </a:prstGeom>
          <a:noFill/>
          <a:ln w="9525">
            <a:noFill/>
            <a:miter lim="800000"/>
            <a:headEnd/>
            <a:tailEnd/>
          </a:ln>
          <a:effectLst/>
        </p:spPr>
        <p:txBody>
          <a:bodyPr/>
          <a:lstStyle/>
          <a:p>
            <a:pPr marL="609600" indent="-609600"/>
            <a:endParaRPr lang="en-US" sz="2000" b="1" dirty="0">
              <a:solidFill>
                <a:schemeClr val="accent6"/>
              </a:solidFill>
              <a:cs typeface="Tahoma"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850245674"/>
              </p:ext>
            </p:extLst>
          </p:nvPr>
        </p:nvGraphicFramePr>
        <p:xfrm>
          <a:off x="169322" y="5315927"/>
          <a:ext cx="940358" cy="279776"/>
        </p:xfrm>
        <a:graphic>
          <a:graphicData uri="http://schemas.openxmlformats.org/presentationml/2006/ole">
            <mc:AlternateContent xmlns:mc="http://schemas.openxmlformats.org/markup-compatibility/2006">
              <mc:Choice xmlns:v="urn:schemas-microsoft-com:vml" Requires="v">
                <p:oleObj spid="_x0000_s841952" name="משוואה" r:id="rId8" imgW="761760" imgH="228600" progId="Equation.3">
                  <p:embed/>
                </p:oleObj>
              </mc:Choice>
              <mc:Fallback>
                <p:oleObj name="משוואה" r:id="rId8" imgW="761760" imgH="228600" progId="Equation.3">
                  <p:embed/>
                  <p:pic>
                    <p:nvPicPr>
                      <p:cNvPr id="0" name=""/>
                      <p:cNvPicPr>
                        <a:picLocks noChangeAspect="1" noChangeArrowheads="1"/>
                      </p:cNvPicPr>
                      <p:nvPr/>
                    </p:nvPicPr>
                    <p:blipFill>
                      <a:blip r:embed="rId9"/>
                      <a:srcRect/>
                      <a:stretch>
                        <a:fillRect/>
                      </a:stretch>
                    </p:blipFill>
                    <p:spPr bwMode="auto">
                      <a:xfrm>
                        <a:off x="169322" y="5315927"/>
                        <a:ext cx="940358" cy="279776"/>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70660851"/>
              </p:ext>
            </p:extLst>
          </p:nvPr>
        </p:nvGraphicFramePr>
        <p:xfrm>
          <a:off x="154153" y="5576120"/>
          <a:ext cx="1181696" cy="318941"/>
        </p:xfrm>
        <a:graphic>
          <a:graphicData uri="http://schemas.openxmlformats.org/presentationml/2006/ole">
            <mc:AlternateContent xmlns:mc="http://schemas.openxmlformats.org/markup-compatibility/2006">
              <mc:Choice xmlns:v="urn:schemas-microsoft-com:vml" Requires="v">
                <p:oleObj spid="_x0000_s841953" name="משוואה" r:id="rId10" imgW="1015920" imgH="241200" progId="Equation.3">
                  <p:embed/>
                </p:oleObj>
              </mc:Choice>
              <mc:Fallback>
                <p:oleObj name="משוואה" r:id="rId10" imgW="1015920" imgH="241200" progId="Equation.3">
                  <p:embed/>
                  <p:pic>
                    <p:nvPicPr>
                      <p:cNvPr id="0" name=""/>
                      <p:cNvPicPr>
                        <a:picLocks noChangeAspect="1" noChangeArrowheads="1"/>
                      </p:cNvPicPr>
                      <p:nvPr/>
                    </p:nvPicPr>
                    <p:blipFill>
                      <a:blip r:embed="rId11"/>
                      <a:srcRect/>
                      <a:stretch>
                        <a:fillRect/>
                      </a:stretch>
                    </p:blipFill>
                    <p:spPr bwMode="auto">
                      <a:xfrm>
                        <a:off x="154153" y="5576120"/>
                        <a:ext cx="1181696" cy="318941"/>
                      </a:xfrm>
                      <a:prstGeom prst="rect">
                        <a:avLst/>
                      </a:prstGeom>
                      <a:noFill/>
                      <a:ln>
                        <a:noFill/>
                      </a:ln>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20359993"/>
              </p:ext>
            </p:extLst>
          </p:nvPr>
        </p:nvGraphicFramePr>
        <p:xfrm>
          <a:off x="4063807" y="6128320"/>
          <a:ext cx="1133599" cy="376069"/>
        </p:xfrm>
        <a:graphic>
          <a:graphicData uri="http://schemas.openxmlformats.org/presentationml/2006/ole">
            <mc:AlternateContent xmlns:mc="http://schemas.openxmlformats.org/markup-compatibility/2006">
              <mc:Choice xmlns:v="urn:schemas-microsoft-com:vml" Requires="v">
                <p:oleObj spid="_x0000_s841954" name="משוואה" r:id="rId12" imgW="685800" imgH="228600" progId="Equation.3">
                  <p:embed/>
                </p:oleObj>
              </mc:Choice>
              <mc:Fallback>
                <p:oleObj name="משוואה" r:id="rId12" imgW="685800" imgH="228600" progId="Equation.3">
                  <p:embed/>
                  <p:pic>
                    <p:nvPicPr>
                      <p:cNvPr id="0" name=""/>
                      <p:cNvPicPr>
                        <a:picLocks noChangeAspect="1" noChangeArrowheads="1"/>
                      </p:cNvPicPr>
                      <p:nvPr/>
                    </p:nvPicPr>
                    <p:blipFill>
                      <a:blip r:embed="rId13"/>
                      <a:srcRect/>
                      <a:stretch>
                        <a:fillRect/>
                      </a:stretch>
                    </p:blipFill>
                    <p:spPr bwMode="auto">
                      <a:xfrm>
                        <a:off x="4063807" y="6128320"/>
                        <a:ext cx="1133599" cy="376069"/>
                      </a:xfrm>
                      <a:prstGeom prst="rect">
                        <a:avLst/>
                      </a:prstGeom>
                      <a:noFill/>
                      <a:ln>
                        <a:noFill/>
                      </a:ln>
                      <a:extLst/>
                    </p:spPr>
                  </p:pic>
                </p:oleObj>
              </mc:Fallback>
            </mc:AlternateContent>
          </a:graphicData>
        </a:graphic>
      </p:graphicFrame>
      <p:sp>
        <p:nvSpPr>
          <p:cNvPr id="46" name="Rectangle 126"/>
          <p:cNvSpPr>
            <a:spLocks noChangeArrowheads="1"/>
          </p:cNvSpPr>
          <p:nvPr/>
        </p:nvSpPr>
        <p:spPr bwMode="auto">
          <a:xfrm>
            <a:off x="226032" y="2418465"/>
            <a:ext cx="2698313" cy="532333"/>
          </a:xfrm>
          <a:prstGeom prst="rect">
            <a:avLst/>
          </a:prstGeom>
          <a:noFill/>
          <a:ln w="9525">
            <a:noFill/>
            <a:miter lim="800000"/>
            <a:headEnd/>
            <a:tailEnd/>
          </a:ln>
          <a:effectLst/>
        </p:spPr>
        <p:txBody>
          <a:bodyPr/>
          <a:lstStyle/>
          <a:p>
            <a:pPr marL="609600" indent="-609600"/>
            <a:r>
              <a:rPr lang="en-US" sz="1800" dirty="0" smtClean="0">
                <a:cs typeface="Tahoma" pitchFamily="34" charset="0"/>
              </a:rPr>
              <a:t>2. @ </a:t>
            </a:r>
            <a:r>
              <a:rPr lang="en-US" sz="1800" dirty="0" err="1" smtClean="0">
                <a:cs typeface="Tahoma" pitchFamily="34" charset="0"/>
              </a:rPr>
              <a:t>bandgap</a:t>
            </a:r>
            <a:r>
              <a:rPr lang="en-US" sz="1800" dirty="0" smtClean="0">
                <a:cs typeface="Tahoma" pitchFamily="34" charset="0"/>
              </a:rPr>
              <a:t> edge</a:t>
            </a:r>
            <a:r>
              <a:rPr lang="en-US" sz="2000" dirty="0" smtClean="0">
                <a:cs typeface="Tahoma" pitchFamily="34" charset="0"/>
              </a:rPr>
              <a:t>:</a:t>
            </a:r>
            <a:endParaRPr lang="en-US" sz="2000" dirty="0">
              <a:cs typeface="Tahoma"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299508916"/>
              </p:ext>
            </p:extLst>
          </p:nvPr>
        </p:nvGraphicFramePr>
        <p:xfrm>
          <a:off x="2559493" y="2487272"/>
          <a:ext cx="897929" cy="406874"/>
        </p:xfrm>
        <a:graphic>
          <a:graphicData uri="http://schemas.openxmlformats.org/presentationml/2006/ole">
            <mc:AlternateContent xmlns:mc="http://schemas.openxmlformats.org/markup-compatibility/2006">
              <mc:Choice xmlns:v="urn:schemas-microsoft-com:vml" Requires="v">
                <p:oleObj spid="_x0000_s841955" name="משוואה" r:id="rId14" imgW="634680" imgH="241200" progId="Equation.3">
                  <p:embed/>
                </p:oleObj>
              </mc:Choice>
              <mc:Fallback>
                <p:oleObj name="משוואה" r:id="rId14" imgW="634680" imgH="241200" progId="Equation.3">
                  <p:embed/>
                  <p:pic>
                    <p:nvPicPr>
                      <p:cNvPr id="0" name=""/>
                      <p:cNvPicPr>
                        <a:picLocks noChangeAspect="1" noChangeArrowheads="1"/>
                      </p:cNvPicPr>
                      <p:nvPr/>
                    </p:nvPicPr>
                    <p:blipFill>
                      <a:blip r:embed="rId15"/>
                      <a:srcRect/>
                      <a:stretch>
                        <a:fillRect/>
                      </a:stretch>
                    </p:blipFill>
                    <p:spPr bwMode="auto">
                      <a:xfrm>
                        <a:off x="2559493" y="2487272"/>
                        <a:ext cx="897929" cy="406874"/>
                      </a:xfrm>
                      <a:prstGeom prst="rect">
                        <a:avLst/>
                      </a:prstGeom>
                      <a:noFill/>
                      <a:ln>
                        <a:noFill/>
                      </a:ln>
                    </p:spPr>
                  </p:pic>
                </p:oleObj>
              </mc:Fallback>
            </mc:AlternateContent>
          </a:graphicData>
        </a:graphic>
      </p:graphicFrame>
      <p:sp>
        <p:nvSpPr>
          <p:cNvPr id="68" name="Rectangle 126"/>
          <p:cNvSpPr>
            <a:spLocks noChangeArrowheads="1"/>
          </p:cNvSpPr>
          <p:nvPr/>
        </p:nvSpPr>
        <p:spPr bwMode="auto">
          <a:xfrm>
            <a:off x="184717" y="1818410"/>
            <a:ext cx="2228283" cy="532333"/>
          </a:xfrm>
          <a:prstGeom prst="rect">
            <a:avLst/>
          </a:prstGeom>
          <a:noFill/>
          <a:ln w="9525">
            <a:noFill/>
            <a:miter lim="800000"/>
            <a:headEnd/>
            <a:tailEnd/>
          </a:ln>
          <a:effectLst/>
        </p:spPr>
        <p:txBody>
          <a:bodyPr/>
          <a:lstStyle/>
          <a:p>
            <a:pPr marL="609600" indent="-609600"/>
            <a:r>
              <a:rPr lang="en-US" sz="1800" dirty="0" smtClean="0">
                <a:cs typeface="Tahoma" pitchFamily="34" charset="0"/>
              </a:rPr>
              <a:t>1. In </a:t>
            </a:r>
            <a:r>
              <a:rPr lang="en-US" sz="1800" dirty="0" err="1" smtClean="0">
                <a:cs typeface="Tahoma" pitchFamily="34" charset="0"/>
              </a:rPr>
              <a:t>bandgap</a:t>
            </a:r>
            <a:r>
              <a:rPr lang="en-US" sz="2000" dirty="0" smtClean="0">
                <a:cs typeface="Tahoma" pitchFamily="34" charset="0"/>
              </a:rPr>
              <a:t>:</a:t>
            </a:r>
            <a:endParaRPr lang="en-US" sz="2000" dirty="0">
              <a:cs typeface="Tahoma" pitchFamily="34" charset="0"/>
            </a:endParaRPr>
          </a:p>
        </p:txBody>
      </p:sp>
      <p:sp>
        <p:nvSpPr>
          <p:cNvPr id="69" name="Rectangle 126"/>
          <p:cNvSpPr>
            <a:spLocks noChangeArrowheads="1"/>
          </p:cNvSpPr>
          <p:nvPr/>
        </p:nvSpPr>
        <p:spPr bwMode="auto">
          <a:xfrm>
            <a:off x="1829385" y="1839749"/>
            <a:ext cx="4681848" cy="532333"/>
          </a:xfrm>
          <a:prstGeom prst="rect">
            <a:avLst/>
          </a:prstGeom>
          <a:noFill/>
          <a:ln w="9525">
            <a:noFill/>
            <a:miter lim="800000"/>
            <a:headEnd/>
            <a:tailEnd/>
          </a:ln>
          <a:effectLst/>
        </p:spPr>
        <p:txBody>
          <a:bodyPr/>
          <a:lstStyle/>
          <a:p>
            <a:pPr marL="609600" indent="-609600"/>
            <a:r>
              <a:rPr lang="en-US" sz="1800" dirty="0">
                <a:cs typeface="Tahoma" pitchFamily="34" charset="0"/>
              </a:rPr>
              <a:t>i</a:t>
            </a:r>
            <a:r>
              <a:rPr lang="en-US" sz="1800" dirty="0" smtClean="0">
                <a:cs typeface="Tahoma" pitchFamily="34" charset="0"/>
              </a:rPr>
              <a:t>ncoherent radiation to non-guided modes</a:t>
            </a:r>
            <a:endParaRPr lang="en-US" sz="1800" dirty="0">
              <a:cs typeface="Tahoma" pitchFamily="34" charset="0"/>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1882555028"/>
              </p:ext>
            </p:extLst>
          </p:nvPr>
        </p:nvGraphicFramePr>
        <p:xfrm>
          <a:off x="639763" y="2962275"/>
          <a:ext cx="1908175" cy="673100"/>
        </p:xfrm>
        <a:graphic>
          <a:graphicData uri="http://schemas.openxmlformats.org/presentationml/2006/ole">
            <mc:AlternateContent xmlns:mc="http://schemas.openxmlformats.org/markup-compatibility/2006">
              <mc:Choice xmlns:v="urn:schemas-microsoft-com:vml" Requires="v">
                <p:oleObj spid="_x0000_s841956" name="משוואה" r:id="rId16" imgW="1638000" imgH="482400" progId="Equation.3">
                  <p:embed/>
                </p:oleObj>
              </mc:Choice>
              <mc:Fallback>
                <p:oleObj name="משוואה" r:id="rId16" imgW="1638000" imgH="482400" progId="Equation.3">
                  <p:embed/>
                  <p:pic>
                    <p:nvPicPr>
                      <p:cNvPr id="0" name=""/>
                      <p:cNvPicPr>
                        <a:picLocks noChangeAspect="1" noChangeArrowheads="1"/>
                      </p:cNvPicPr>
                      <p:nvPr/>
                    </p:nvPicPr>
                    <p:blipFill>
                      <a:blip r:embed="rId17"/>
                      <a:srcRect/>
                      <a:stretch>
                        <a:fillRect/>
                      </a:stretch>
                    </p:blipFill>
                    <p:spPr bwMode="auto">
                      <a:xfrm>
                        <a:off x="639763" y="2962275"/>
                        <a:ext cx="1908175" cy="673100"/>
                      </a:xfrm>
                      <a:prstGeom prst="rect">
                        <a:avLst/>
                      </a:prstGeom>
                      <a:noFill/>
                      <a:ln>
                        <a:noFill/>
                      </a:ln>
                    </p:spPr>
                  </p:pic>
                </p:oleObj>
              </mc:Fallback>
            </mc:AlternateContent>
          </a:graphicData>
        </a:graphic>
      </p:graphicFrame>
      <p:sp>
        <p:nvSpPr>
          <p:cNvPr id="74" name="Rectangle 126"/>
          <p:cNvSpPr>
            <a:spLocks noChangeArrowheads="1"/>
          </p:cNvSpPr>
          <p:nvPr/>
        </p:nvSpPr>
        <p:spPr bwMode="auto">
          <a:xfrm>
            <a:off x="2214935" y="3845058"/>
            <a:ext cx="1587047" cy="411999"/>
          </a:xfrm>
          <a:prstGeom prst="rect">
            <a:avLst/>
          </a:prstGeom>
          <a:noFill/>
          <a:ln w="9525">
            <a:noFill/>
            <a:miter lim="800000"/>
            <a:headEnd/>
            <a:tailEnd/>
          </a:ln>
          <a:effectLst/>
        </p:spPr>
        <p:txBody>
          <a:bodyPr/>
          <a:lstStyle/>
          <a:p>
            <a:pPr marL="609600" indent="-609600"/>
            <a:r>
              <a:rPr lang="en-US" sz="1800" dirty="0" smtClean="0">
                <a:solidFill>
                  <a:schemeClr val="accent2"/>
                </a:solidFill>
                <a:cs typeface="Tahoma" pitchFamily="34" charset="0"/>
              </a:rPr>
              <a:t>long-distance</a:t>
            </a:r>
            <a:endParaRPr lang="en-US" sz="1800" dirty="0">
              <a:solidFill>
                <a:schemeClr val="accent2"/>
              </a:solidFill>
              <a:cs typeface="Tahoma"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87625794"/>
              </p:ext>
            </p:extLst>
          </p:nvPr>
        </p:nvGraphicFramePr>
        <p:xfrm>
          <a:off x="6204379" y="1849374"/>
          <a:ext cx="737028" cy="433472"/>
        </p:xfrm>
        <a:graphic>
          <a:graphicData uri="http://schemas.openxmlformats.org/presentationml/2006/ole">
            <mc:AlternateContent xmlns:mc="http://schemas.openxmlformats.org/markup-compatibility/2006">
              <mc:Choice xmlns:v="urn:schemas-microsoft-com:vml" Requires="v">
                <p:oleObj spid="_x0000_s841957" name="משוואה" r:id="rId18" imgW="406080" imgH="241200" progId="Equation.3">
                  <p:embed/>
                </p:oleObj>
              </mc:Choice>
              <mc:Fallback>
                <p:oleObj name="משוואה" r:id="rId18" imgW="406080" imgH="241200" progId="Equation.3">
                  <p:embed/>
                  <p:pic>
                    <p:nvPicPr>
                      <p:cNvPr id="0" name=""/>
                      <p:cNvPicPr>
                        <a:picLocks noChangeAspect="1" noChangeArrowheads="1"/>
                      </p:cNvPicPr>
                      <p:nvPr/>
                    </p:nvPicPr>
                    <p:blipFill>
                      <a:blip r:embed="rId19"/>
                      <a:srcRect/>
                      <a:stretch>
                        <a:fillRect/>
                      </a:stretch>
                    </p:blipFill>
                    <p:spPr bwMode="auto">
                      <a:xfrm>
                        <a:off x="6204379" y="1849374"/>
                        <a:ext cx="737028" cy="433472"/>
                      </a:xfrm>
                      <a:prstGeom prst="rect">
                        <a:avLst/>
                      </a:prstGeom>
                      <a:noFill/>
                      <a:ln>
                        <a:noFill/>
                      </a:ln>
                      <a:extLst/>
                    </p:spPr>
                  </p:pic>
                </p:oleObj>
              </mc:Fallback>
            </mc:AlternateContent>
          </a:graphicData>
        </a:graphic>
      </p:graphicFrame>
      <p:pic>
        <p:nvPicPr>
          <p:cNvPr id="73" name="Picture 34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1157" y="3005415"/>
            <a:ext cx="324311" cy="48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Rectangle 126"/>
          <p:cNvSpPr>
            <a:spLocks noChangeArrowheads="1"/>
          </p:cNvSpPr>
          <p:nvPr/>
        </p:nvSpPr>
        <p:spPr bwMode="auto">
          <a:xfrm>
            <a:off x="2615024" y="3114676"/>
            <a:ext cx="830817" cy="532333"/>
          </a:xfrm>
          <a:prstGeom prst="rect">
            <a:avLst/>
          </a:prstGeom>
          <a:noFill/>
          <a:ln w="9525">
            <a:noFill/>
            <a:miter lim="800000"/>
            <a:headEnd/>
            <a:tailEnd/>
          </a:ln>
          <a:effectLst/>
        </p:spPr>
        <p:txBody>
          <a:bodyPr/>
          <a:lstStyle/>
          <a:p>
            <a:pPr marL="609600" indent="-609600"/>
            <a:r>
              <a:rPr lang="en-US" sz="1800" dirty="0" smtClean="0">
                <a:solidFill>
                  <a:schemeClr val="accent2"/>
                </a:solidFill>
                <a:cs typeface="Tahoma" pitchFamily="34" charset="0"/>
              </a:rPr>
              <a:t>strong</a:t>
            </a:r>
            <a:endParaRPr lang="en-US" sz="1800" dirty="0">
              <a:solidFill>
                <a:schemeClr val="accent2"/>
              </a:solidFill>
              <a:cs typeface="Tahoma"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990491263"/>
              </p:ext>
            </p:extLst>
          </p:nvPr>
        </p:nvGraphicFramePr>
        <p:xfrm>
          <a:off x="752475" y="3716338"/>
          <a:ext cx="1393825" cy="666750"/>
        </p:xfrm>
        <a:graphic>
          <a:graphicData uri="http://schemas.openxmlformats.org/presentationml/2006/ole">
            <mc:AlternateContent xmlns:mc="http://schemas.openxmlformats.org/markup-compatibility/2006">
              <mc:Choice xmlns:v="urn:schemas-microsoft-com:vml" Requires="v">
                <p:oleObj spid="_x0000_s841958" name="משוואה" r:id="rId21" imgW="1143000" imgH="457200" progId="Equation.3">
                  <p:embed/>
                </p:oleObj>
              </mc:Choice>
              <mc:Fallback>
                <p:oleObj name="משוואה" r:id="rId21" imgW="1143000" imgH="457200" progId="Equation.3">
                  <p:embed/>
                  <p:pic>
                    <p:nvPicPr>
                      <p:cNvPr id="0" name=""/>
                      <p:cNvPicPr>
                        <a:picLocks noChangeAspect="1" noChangeArrowheads="1"/>
                      </p:cNvPicPr>
                      <p:nvPr/>
                    </p:nvPicPr>
                    <p:blipFill>
                      <a:blip r:embed="rId22"/>
                      <a:srcRect/>
                      <a:stretch>
                        <a:fillRect/>
                      </a:stretch>
                    </p:blipFill>
                    <p:spPr bwMode="auto">
                      <a:xfrm>
                        <a:off x="752475" y="3716338"/>
                        <a:ext cx="1393825" cy="666750"/>
                      </a:xfrm>
                      <a:prstGeom prst="rect">
                        <a:avLst/>
                      </a:prstGeom>
                      <a:noFill/>
                      <a:ln>
                        <a:noFill/>
                      </a:ln>
                      <a:extLst/>
                    </p:spPr>
                  </p:pic>
                </p:oleObj>
              </mc:Fallback>
            </mc:AlternateContent>
          </a:graphicData>
        </a:graphic>
      </p:graphicFrame>
      <p:pic>
        <p:nvPicPr>
          <p:cNvPr id="85" name="Picture 34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06827" y="3639398"/>
            <a:ext cx="368641" cy="55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Rectangle 4"/>
          <p:cNvSpPr>
            <a:spLocks noChangeArrowheads="1"/>
          </p:cNvSpPr>
          <p:nvPr/>
        </p:nvSpPr>
        <p:spPr bwMode="auto">
          <a:xfrm>
            <a:off x="283782" y="334536"/>
            <a:ext cx="8357298"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Energy transfer: deterministic entanglement</a:t>
            </a:r>
            <a:endParaRPr lang="en-US" sz="3000" dirty="0">
              <a:solidFill>
                <a:schemeClr val="bg1"/>
              </a:solidFill>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673266456"/>
              </p:ext>
            </p:extLst>
          </p:nvPr>
        </p:nvGraphicFramePr>
        <p:xfrm>
          <a:off x="123239" y="6021505"/>
          <a:ext cx="1617354" cy="635670"/>
        </p:xfrm>
        <a:graphic>
          <a:graphicData uri="http://schemas.openxmlformats.org/presentationml/2006/ole">
            <mc:AlternateContent xmlns:mc="http://schemas.openxmlformats.org/markup-compatibility/2006">
              <mc:Choice xmlns:v="urn:schemas-microsoft-com:vml" Requires="v">
                <p:oleObj spid="_x0000_s841959" name="משוואה" r:id="rId24" imgW="1346040" imgH="533160" progId="Equation.3">
                  <p:embed/>
                </p:oleObj>
              </mc:Choice>
              <mc:Fallback>
                <p:oleObj name="משוואה" r:id="rId24" imgW="1346040" imgH="533160" progId="Equation.3">
                  <p:embed/>
                  <p:pic>
                    <p:nvPicPr>
                      <p:cNvPr id="0" name=""/>
                      <p:cNvPicPr>
                        <a:picLocks noChangeAspect="1" noChangeArrowheads="1"/>
                      </p:cNvPicPr>
                      <p:nvPr/>
                    </p:nvPicPr>
                    <p:blipFill>
                      <a:blip r:embed="rId25"/>
                      <a:srcRect/>
                      <a:stretch>
                        <a:fillRect/>
                      </a:stretch>
                    </p:blipFill>
                    <p:spPr bwMode="auto">
                      <a:xfrm>
                        <a:off x="123239" y="6021505"/>
                        <a:ext cx="1617354" cy="635670"/>
                      </a:xfrm>
                      <a:prstGeom prst="rect">
                        <a:avLst/>
                      </a:prstGeom>
                      <a:noFill/>
                      <a:ln>
                        <a:noFill/>
                      </a:ln>
                    </p:spPr>
                  </p:pic>
                </p:oleObj>
              </mc:Fallback>
            </mc:AlternateContent>
          </a:graphicData>
        </a:graphic>
      </p:graphicFrame>
      <p:sp>
        <p:nvSpPr>
          <p:cNvPr id="21" name="Rectangle 20"/>
          <p:cNvSpPr/>
          <p:nvPr/>
        </p:nvSpPr>
        <p:spPr>
          <a:xfrm>
            <a:off x="4426768" y="3167390"/>
            <a:ext cx="290464" cy="523220"/>
          </a:xfrm>
          <a:prstGeom prst="rect">
            <a:avLst/>
          </a:prstGeom>
        </p:spPr>
        <p:txBody>
          <a:bodyPr wrap="none">
            <a:spAutoFit/>
          </a:bodyPr>
          <a:lstStyle/>
          <a:p>
            <a:r>
              <a:rPr lang="en-US" b="1" dirty="0"/>
              <a:t> </a:t>
            </a:r>
            <a:endParaRPr lang="en-US" dirty="0"/>
          </a:p>
        </p:txBody>
      </p:sp>
      <p:sp>
        <p:nvSpPr>
          <p:cNvPr id="22" name="Rectangle 21"/>
          <p:cNvSpPr/>
          <p:nvPr/>
        </p:nvSpPr>
        <p:spPr>
          <a:xfrm>
            <a:off x="4426768" y="3167390"/>
            <a:ext cx="290464" cy="523220"/>
          </a:xfrm>
          <a:prstGeom prst="rect">
            <a:avLst/>
          </a:prstGeom>
        </p:spPr>
        <p:txBody>
          <a:bodyPr wrap="none">
            <a:spAutoFit/>
          </a:bodyPr>
          <a:lstStyle/>
          <a:p>
            <a:r>
              <a:rPr lang="en-US" b="1" dirty="0"/>
              <a:t> </a:t>
            </a:r>
            <a:endParaRPr lang="en-US" dirty="0"/>
          </a:p>
        </p:txBody>
      </p:sp>
      <p:sp>
        <p:nvSpPr>
          <p:cNvPr id="41" name="Rectangle 40"/>
          <p:cNvSpPr/>
          <p:nvPr/>
        </p:nvSpPr>
        <p:spPr>
          <a:xfrm>
            <a:off x="4426768" y="3167390"/>
            <a:ext cx="290464" cy="523220"/>
          </a:xfrm>
          <a:prstGeom prst="rect">
            <a:avLst/>
          </a:prstGeom>
        </p:spPr>
        <p:txBody>
          <a:bodyPr wrap="none">
            <a:spAutoFit/>
          </a:bodyPr>
          <a:lstStyle/>
          <a:p>
            <a:r>
              <a:rPr lang="en-US" b="1" dirty="0"/>
              <a:t> </a:t>
            </a:r>
            <a:endParaRPr lang="en-US" dirty="0"/>
          </a:p>
        </p:txBody>
      </p:sp>
      <p:pic>
        <p:nvPicPr>
          <p:cNvPr id="662708" name="Picture 180"/>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29230" y="4593932"/>
            <a:ext cx="2727455" cy="224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3129" name="Picture 60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94785" y="1751917"/>
            <a:ext cx="2088100" cy="111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581197945"/>
              </p:ext>
            </p:extLst>
          </p:nvPr>
        </p:nvGraphicFramePr>
        <p:xfrm>
          <a:off x="9525" y="4731359"/>
          <a:ext cx="749300" cy="412750"/>
        </p:xfrm>
        <a:graphic>
          <a:graphicData uri="http://schemas.openxmlformats.org/presentationml/2006/ole">
            <mc:AlternateContent xmlns:mc="http://schemas.openxmlformats.org/markup-compatibility/2006">
              <mc:Choice xmlns:v="urn:schemas-microsoft-com:vml" Requires="v">
                <p:oleObj spid="_x0000_s841960" name="משוואה" r:id="rId28" imgW="330120" imgH="203040" progId="Equation.3">
                  <p:embed/>
                </p:oleObj>
              </mc:Choice>
              <mc:Fallback>
                <p:oleObj name="משוואה" r:id="rId28" imgW="330120" imgH="203040" progId="Equation.3">
                  <p:embed/>
                  <p:pic>
                    <p:nvPicPr>
                      <p:cNvPr id="0" name=""/>
                      <p:cNvPicPr>
                        <a:picLocks noChangeAspect="1" noChangeArrowheads="1"/>
                      </p:cNvPicPr>
                      <p:nvPr/>
                    </p:nvPicPr>
                    <p:blipFill>
                      <a:blip r:embed="rId29"/>
                      <a:srcRect/>
                      <a:stretch>
                        <a:fillRect/>
                      </a:stretch>
                    </p:blipFill>
                    <p:spPr bwMode="auto">
                      <a:xfrm>
                        <a:off x="9525" y="4731359"/>
                        <a:ext cx="749300" cy="412750"/>
                      </a:xfrm>
                      <a:prstGeom prst="rect">
                        <a:avLst/>
                      </a:prstGeom>
                      <a:noFill/>
                      <a:ln>
                        <a:noFill/>
                      </a:ln>
                    </p:spPr>
                  </p:pic>
                </p:oleObj>
              </mc:Fallback>
            </mc:AlternateContent>
          </a:graphicData>
        </a:graphic>
      </p:graphicFrame>
      <p:sp>
        <p:nvSpPr>
          <p:cNvPr id="100" name="Rectangle 126"/>
          <p:cNvSpPr>
            <a:spLocks noChangeArrowheads="1"/>
          </p:cNvSpPr>
          <p:nvPr/>
        </p:nvSpPr>
        <p:spPr bwMode="auto">
          <a:xfrm>
            <a:off x="745001" y="4762994"/>
            <a:ext cx="920176" cy="532333"/>
          </a:xfrm>
          <a:prstGeom prst="rect">
            <a:avLst/>
          </a:prstGeom>
          <a:noFill/>
          <a:ln w="9525">
            <a:noFill/>
            <a:miter lim="800000"/>
            <a:headEnd/>
            <a:tailEnd/>
          </a:ln>
          <a:effectLst/>
        </p:spPr>
        <p:txBody>
          <a:bodyPr/>
          <a:lstStyle/>
          <a:p>
            <a:pPr marL="609600" indent="-609600"/>
            <a:r>
              <a:rPr lang="en-US" sz="1800" dirty="0" smtClean="0">
                <a:solidFill>
                  <a:schemeClr val="accent2"/>
                </a:solidFill>
                <a:cs typeface="Tahoma" pitchFamily="34" charset="0"/>
              </a:rPr>
              <a:t>atoms:</a:t>
            </a:r>
            <a:endParaRPr lang="en-US" sz="1800" dirty="0">
              <a:solidFill>
                <a:schemeClr val="accent2"/>
              </a:solidFill>
              <a:cs typeface="Tahoma" pitchFamily="34" charset="0"/>
            </a:endParaRPr>
          </a:p>
        </p:txBody>
      </p:sp>
      <p:sp>
        <p:nvSpPr>
          <p:cNvPr id="48" name="Rectangle 126"/>
          <p:cNvSpPr>
            <a:spLocks noChangeArrowheads="1"/>
          </p:cNvSpPr>
          <p:nvPr/>
        </p:nvSpPr>
        <p:spPr bwMode="auto">
          <a:xfrm>
            <a:off x="935545" y="5761408"/>
            <a:ext cx="647593" cy="347662"/>
          </a:xfrm>
          <a:prstGeom prst="rect">
            <a:avLst/>
          </a:prstGeom>
          <a:noFill/>
          <a:ln w="9525">
            <a:noFill/>
            <a:miter lim="800000"/>
            <a:headEnd/>
            <a:tailEnd/>
          </a:ln>
          <a:effectLst/>
        </p:spPr>
        <p:txBody>
          <a:bodyPr/>
          <a:lstStyle/>
          <a:p>
            <a:pPr marL="609600" indent="-609600" algn="l" rtl="0">
              <a:spcBef>
                <a:spcPct val="20000"/>
              </a:spcBef>
            </a:pPr>
            <a:r>
              <a:rPr lang="en-US" sz="1200" dirty="0" smtClean="0">
                <a:cs typeface="Tahoma" pitchFamily="34" charset="0"/>
              </a:rPr>
              <a:t>MHz</a:t>
            </a:r>
            <a:endParaRPr lang="en-US" sz="1200" b="1" dirty="0">
              <a:solidFill>
                <a:srgbClr val="2D2DB9"/>
              </a:solidFill>
              <a:cs typeface="Tahoma" pitchFamily="34" charset="0"/>
            </a:endParaRPr>
          </a:p>
        </p:txBody>
      </p:sp>
      <p:sp>
        <p:nvSpPr>
          <p:cNvPr id="49" name="Rectangle 201"/>
          <p:cNvSpPr>
            <a:spLocks noChangeArrowheads="1"/>
          </p:cNvSpPr>
          <p:nvPr/>
        </p:nvSpPr>
        <p:spPr bwMode="auto">
          <a:xfrm>
            <a:off x="6526233" y="-14288"/>
            <a:ext cx="2973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2. Long-range DDI</a:t>
            </a:r>
            <a:endParaRPr lang="en-US" sz="2000" b="1" dirty="0">
              <a:solidFill>
                <a:schemeClr val="bg1"/>
              </a:solidFill>
              <a:cs typeface="Arial" pitchFamily="34" charset="0"/>
            </a:endParaRPr>
          </a:p>
        </p:txBody>
      </p:sp>
      <p:grpSp>
        <p:nvGrpSpPr>
          <p:cNvPr id="53" name="Group 52"/>
          <p:cNvGrpSpPr/>
          <p:nvPr/>
        </p:nvGrpSpPr>
        <p:grpSpPr>
          <a:xfrm>
            <a:off x="3503893" y="3016658"/>
            <a:ext cx="2863342" cy="1422159"/>
            <a:chOff x="3364959" y="4521137"/>
            <a:chExt cx="2863342" cy="1559827"/>
          </a:xfrm>
        </p:grpSpPr>
        <p:grpSp>
          <p:nvGrpSpPr>
            <p:cNvPr id="54" name="Group 53"/>
            <p:cNvGrpSpPr/>
            <p:nvPr/>
          </p:nvGrpSpPr>
          <p:grpSpPr>
            <a:xfrm>
              <a:off x="4305967" y="4521137"/>
              <a:ext cx="1922334" cy="1559827"/>
              <a:chOff x="5225522" y="4825471"/>
              <a:chExt cx="1922334" cy="1559827"/>
            </a:xfrm>
          </p:grpSpPr>
          <p:sp>
            <p:nvSpPr>
              <p:cNvPr id="57" name="Freeform 56"/>
              <p:cNvSpPr/>
              <p:nvPr/>
            </p:nvSpPr>
            <p:spPr bwMode="auto">
              <a:xfrm>
                <a:off x="6146799" y="5621845"/>
                <a:ext cx="127000" cy="33889"/>
              </a:xfrm>
              <a:custGeom>
                <a:avLst/>
                <a:gdLst>
                  <a:gd name="connsiteX0" fmla="*/ 0 w 127000"/>
                  <a:gd name="connsiteY0" fmla="*/ 33889 h 33889"/>
                  <a:gd name="connsiteX1" fmla="*/ 42334 w 127000"/>
                  <a:gd name="connsiteY1" fmla="*/ 25422 h 33889"/>
                  <a:gd name="connsiteX2" fmla="*/ 93134 w 127000"/>
                  <a:gd name="connsiteY2" fmla="*/ 8489 h 33889"/>
                  <a:gd name="connsiteX3" fmla="*/ 127000 w 127000"/>
                  <a:gd name="connsiteY3" fmla="*/ 22 h 33889"/>
                </a:gdLst>
                <a:ahLst/>
                <a:cxnLst>
                  <a:cxn ang="0">
                    <a:pos x="connsiteX0" y="connsiteY0"/>
                  </a:cxn>
                  <a:cxn ang="0">
                    <a:pos x="connsiteX1" y="connsiteY1"/>
                  </a:cxn>
                  <a:cxn ang="0">
                    <a:pos x="connsiteX2" y="connsiteY2"/>
                  </a:cxn>
                  <a:cxn ang="0">
                    <a:pos x="connsiteX3" y="connsiteY3"/>
                  </a:cxn>
                </a:cxnLst>
                <a:rect l="l" t="t" r="r" b="b"/>
                <a:pathLst>
                  <a:path w="127000" h="33889">
                    <a:moveTo>
                      <a:pt x="0" y="33889"/>
                    </a:moveTo>
                    <a:cubicBezTo>
                      <a:pt x="14111" y="31067"/>
                      <a:pt x="28450" y="29208"/>
                      <a:pt x="42334" y="25422"/>
                    </a:cubicBezTo>
                    <a:cubicBezTo>
                      <a:pt x="59554" y="20726"/>
                      <a:pt x="76201" y="14133"/>
                      <a:pt x="93134" y="8489"/>
                    </a:cubicBezTo>
                    <a:cubicBezTo>
                      <a:pt x="121212" y="-870"/>
                      <a:pt x="109609" y="22"/>
                      <a:pt x="127000" y="22"/>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58" name="Freeform 57"/>
              <p:cNvSpPr/>
              <p:nvPr/>
            </p:nvSpPr>
            <p:spPr bwMode="auto">
              <a:xfrm>
                <a:off x="6265333" y="5477933"/>
                <a:ext cx="110067" cy="17711"/>
              </a:xfrm>
              <a:custGeom>
                <a:avLst/>
                <a:gdLst>
                  <a:gd name="connsiteX0" fmla="*/ 110067 w 110067"/>
                  <a:gd name="connsiteY0" fmla="*/ 0 h 17711"/>
                  <a:gd name="connsiteX1" fmla="*/ 67734 w 110067"/>
                  <a:gd name="connsiteY1" fmla="*/ 8467 h 17711"/>
                  <a:gd name="connsiteX2" fmla="*/ 42334 w 110067"/>
                  <a:gd name="connsiteY2" fmla="*/ 16934 h 17711"/>
                  <a:gd name="connsiteX3" fmla="*/ 0 w 110067"/>
                  <a:gd name="connsiteY3" fmla="*/ 16934 h 17711"/>
                </a:gdLst>
                <a:ahLst/>
                <a:cxnLst>
                  <a:cxn ang="0">
                    <a:pos x="connsiteX0" y="connsiteY0"/>
                  </a:cxn>
                  <a:cxn ang="0">
                    <a:pos x="connsiteX1" y="connsiteY1"/>
                  </a:cxn>
                  <a:cxn ang="0">
                    <a:pos x="connsiteX2" y="connsiteY2"/>
                  </a:cxn>
                  <a:cxn ang="0">
                    <a:pos x="connsiteX3" y="connsiteY3"/>
                  </a:cxn>
                </a:cxnLst>
                <a:rect l="l" t="t" r="r" b="b"/>
                <a:pathLst>
                  <a:path w="110067" h="17711">
                    <a:moveTo>
                      <a:pt x="110067" y="0"/>
                    </a:moveTo>
                    <a:cubicBezTo>
                      <a:pt x="95956" y="2822"/>
                      <a:pt x="81695" y="4977"/>
                      <a:pt x="67734" y="8467"/>
                    </a:cubicBezTo>
                    <a:cubicBezTo>
                      <a:pt x="59076" y="10632"/>
                      <a:pt x="51190" y="15827"/>
                      <a:pt x="42334" y="16934"/>
                    </a:cubicBezTo>
                    <a:cubicBezTo>
                      <a:pt x="28332" y="18684"/>
                      <a:pt x="14111" y="16934"/>
                      <a:pt x="0" y="16934"/>
                    </a:cubicBez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nvGrpSpPr>
              <p:cNvPr id="59" name="Group 58"/>
              <p:cNvGrpSpPr/>
              <p:nvPr/>
            </p:nvGrpSpPr>
            <p:grpSpPr>
              <a:xfrm>
                <a:off x="5225522" y="4825471"/>
                <a:ext cx="1922334" cy="1559827"/>
                <a:chOff x="5225522" y="4825471"/>
                <a:chExt cx="1922334" cy="1559827"/>
              </a:xfrm>
            </p:grpSpPr>
            <p:cxnSp>
              <p:nvCxnSpPr>
                <p:cNvPr id="60" name="Straight Connector 59"/>
                <p:cNvCxnSpPr/>
                <p:nvPr/>
              </p:nvCxnSpPr>
              <p:spPr bwMode="auto">
                <a:xfrm>
                  <a:off x="5731933" y="5046133"/>
                  <a:ext cx="0" cy="982134"/>
                </a:xfrm>
                <a:prstGeom prst="line">
                  <a:avLst/>
                </a:prstGeom>
                <a:noFill/>
                <a:ln w="222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flipH="1">
                  <a:off x="5725457" y="6028267"/>
                  <a:ext cx="1176006" cy="0"/>
                </a:xfrm>
                <a:prstGeom prst="line">
                  <a:avLst/>
                </a:prstGeom>
                <a:noFill/>
                <a:ln w="22225" cap="flat" cmpd="sng" algn="ctr">
                  <a:solidFill>
                    <a:schemeClr val="tx1"/>
                  </a:solidFill>
                  <a:prstDash val="solid"/>
                  <a:round/>
                  <a:headEnd type="none" w="med" len="med"/>
                  <a:tailEnd type="none" w="med" len="med"/>
                </a:ln>
                <a:effectLst/>
              </p:spPr>
            </p:cxnSp>
            <p:graphicFrame>
              <p:nvGraphicFramePr>
                <p:cNvPr id="63" name="Object 62"/>
                <p:cNvGraphicFramePr>
                  <a:graphicFrameLocks noChangeAspect="1"/>
                </p:cNvGraphicFramePr>
                <p:nvPr>
                  <p:extLst>
                    <p:ext uri="{D42A27DB-BD31-4B8C-83A1-F6EECF244321}">
                      <p14:modId xmlns:p14="http://schemas.microsoft.com/office/powerpoint/2010/main" val="1725211750"/>
                    </p:ext>
                  </p:extLst>
                </p:nvPr>
              </p:nvGraphicFramePr>
              <p:xfrm>
                <a:off x="5571998" y="4825471"/>
                <a:ext cx="288925" cy="220662"/>
              </p:xfrm>
              <a:graphic>
                <a:graphicData uri="http://schemas.openxmlformats.org/presentationml/2006/ole">
                  <mc:AlternateContent xmlns:mc="http://schemas.openxmlformats.org/markup-compatibility/2006">
                    <mc:Choice xmlns:v="urn:schemas-microsoft-com:vml" Requires="v">
                      <p:oleObj spid="_x0000_s841961" name="משוואה" r:id="rId30" imgW="152280" imgH="139680" progId="Equation.3">
                        <p:embed/>
                      </p:oleObj>
                    </mc:Choice>
                    <mc:Fallback>
                      <p:oleObj name="משוואה" r:id="rId30" imgW="152280" imgH="139680" progId="Equation.3">
                        <p:embed/>
                        <p:pic>
                          <p:nvPicPr>
                            <p:cNvPr id="0" name=""/>
                            <p:cNvPicPr>
                              <a:picLocks noChangeAspect="1" noChangeArrowheads="1"/>
                            </p:cNvPicPr>
                            <p:nvPr/>
                          </p:nvPicPr>
                          <p:blipFill>
                            <a:blip r:embed="rId31"/>
                            <a:srcRect/>
                            <a:stretch>
                              <a:fillRect/>
                            </a:stretch>
                          </p:blipFill>
                          <p:spPr bwMode="auto">
                            <a:xfrm>
                              <a:off x="5571998" y="4825471"/>
                              <a:ext cx="2889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1971949903"/>
                    </p:ext>
                  </p:extLst>
                </p:nvPr>
              </p:nvGraphicFramePr>
              <p:xfrm>
                <a:off x="6906556" y="5887773"/>
                <a:ext cx="241300" cy="280987"/>
              </p:xfrm>
              <a:graphic>
                <a:graphicData uri="http://schemas.openxmlformats.org/presentationml/2006/ole">
                  <mc:AlternateContent xmlns:mc="http://schemas.openxmlformats.org/markup-compatibility/2006">
                    <mc:Choice xmlns:v="urn:schemas-microsoft-com:vml" Requires="v">
                      <p:oleObj spid="_x0000_s841962" name="משוואה" r:id="rId32" imgW="126720" imgH="177480" progId="Equation.3">
                        <p:embed/>
                      </p:oleObj>
                    </mc:Choice>
                    <mc:Fallback>
                      <p:oleObj name="משוואה" r:id="rId32" imgW="126720" imgH="177480" progId="Equation.3">
                        <p:embed/>
                        <p:pic>
                          <p:nvPicPr>
                            <p:cNvPr id="0" name=""/>
                            <p:cNvPicPr>
                              <a:picLocks noChangeAspect="1" noChangeArrowheads="1"/>
                            </p:cNvPicPr>
                            <p:nvPr/>
                          </p:nvPicPr>
                          <p:blipFill>
                            <a:blip r:embed="rId33"/>
                            <a:srcRect/>
                            <a:stretch>
                              <a:fillRect/>
                            </a:stretch>
                          </p:blipFill>
                          <p:spPr bwMode="auto">
                            <a:xfrm>
                              <a:off x="6906556" y="5887773"/>
                              <a:ext cx="2413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5" name="Straight Connector 64"/>
                <p:cNvCxnSpPr/>
                <p:nvPr/>
              </p:nvCxnSpPr>
              <p:spPr bwMode="auto">
                <a:xfrm flipH="1">
                  <a:off x="5731933" y="5651500"/>
                  <a:ext cx="418926" cy="359834"/>
                </a:xfrm>
                <a:prstGeom prst="line">
                  <a:avLst/>
                </a:prstGeom>
                <a:noFill/>
                <a:ln w="22225"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flipH="1">
                  <a:off x="6365294" y="5111750"/>
                  <a:ext cx="418926" cy="359834"/>
                </a:xfrm>
                <a:prstGeom prst="line">
                  <a:avLst/>
                </a:prstGeom>
                <a:noFill/>
                <a:ln w="22225" cap="flat" cmpd="sng" algn="ctr">
                  <a:solidFill>
                    <a:schemeClr val="tx1"/>
                  </a:solidFill>
                  <a:prstDash val="solid"/>
                  <a:round/>
                  <a:headEnd type="none" w="med" len="med"/>
                  <a:tailEnd type="none" w="med" len="med"/>
                </a:ln>
                <a:effectLst/>
              </p:spPr>
            </p:cxnSp>
            <p:graphicFrame>
              <p:nvGraphicFramePr>
                <p:cNvPr id="67" name="Object 66"/>
                <p:cNvGraphicFramePr>
                  <a:graphicFrameLocks noChangeAspect="1"/>
                </p:cNvGraphicFramePr>
                <p:nvPr>
                  <p:extLst>
                    <p:ext uri="{D42A27DB-BD31-4B8C-83A1-F6EECF244321}">
                      <p14:modId xmlns:p14="http://schemas.microsoft.com/office/powerpoint/2010/main" val="451737793"/>
                    </p:ext>
                  </p:extLst>
                </p:nvPr>
              </p:nvGraphicFramePr>
              <p:xfrm>
                <a:off x="6075134" y="6162428"/>
                <a:ext cx="514350" cy="222870"/>
              </p:xfrm>
              <a:graphic>
                <a:graphicData uri="http://schemas.openxmlformats.org/presentationml/2006/ole">
                  <mc:AlternateContent xmlns:mc="http://schemas.openxmlformats.org/markup-compatibility/2006">
                    <mc:Choice xmlns:v="urn:schemas-microsoft-com:vml" Requires="v">
                      <p:oleObj spid="_x0000_s841963" name="משוואה" r:id="rId34" imgW="342720" imgH="177480" progId="Equation.3">
                        <p:embed/>
                      </p:oleObj>
                    </mc:Choice>
                    <mc:Fallback>
                      <p:oleObj name="משוואה" r:id="rId34" imgW="342720" imgH="177480" progId="Equation.3">
                        <p:embed/>
                        <p:pic>
                          <p:nvPicPr>
                            <p:cNvPr id="0" name=""/>
                            <p:cNvPicPr>
                              <a:picLocks noChangeAspect="1" noChangeArrowheads="1"/>
                            </p:cNvPicPr>
                            <p:nvPr/>
                          </p:nvPicPr>
                          <p:blipFill>
                            <a:blip r:embed="rId35"/>
                            <a:srcRect/>
                            <a:stretch>
                              <a:fillRect/>
                            </a:stretch>
                          </p:blipFill>
                          <p:spPr bwMode="auto">
                            <a:xfrm>
                              <a:off x="6075134" y="6162428"/>
                              <a:ext cx="514350" cy="222870"/>
                            </a:xfrm>
                            <a:prstGeom prst="rect">
                              <a:avLst/>
                            </a:prstGeom>
                            <a:noFill/>
                            <a:ln>
                              <a:noFill/>
                            </a:ln>
                          </p:spPr>
                        </p:pic>
                      </p:oleObj>
                    </mc:Fallback>
                  </mc:AlternateContent>
                </a:graphicData>
              </a:graphic>
            </p:graphicFrame>
            <p:cxnSp>
              <p:nvCxnSpPr>
                <p:cNvPr id="70" name="Straight Connector 69"/>
                <p:cNvCxnSpPr/>
                <p:nvPr/>
              </p:nvCxnSpPr>
              <p:spPr bwMode="auto">
                <a:xfrm flipV="1">
                  <a:off x="6320366" y="5961971"/>
                  <a:ext cx="0" cy="123393"/>
                </a:xfrm>
                <a:prstGeom prst="line">
                  <a:avLst/>
                </a:prstGeom>
                <a:noFill/>
                <a:ln w="254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flipV="1">
                  <a:off x="5668440" y="5504111"/>
                  <a:ext cx="148168" cy="1"/>
                </a:xfrm>
                <a:prstGeom prst="line">
                  <a:avLst/>
                </a:prstGeom>
                <a:noFill/>
                <a:ln w="25400"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flipV="1">
                  <a:off x="5655385" y="5646450"/>
                  <a:ext cx="148168" cy="1"/>
                </a:xfrm>
                <a:prstGeom prst="line">
                  <a:avLst/>
                </a:prstGeom>
                <a:noFill/>
                <a:ln w="25400" cap="flat" cmpd="sng" algn="ctr">
                  <a:solidFill>
                    <a:schemeClr val="tx1"/>
                  </a:solidFill>
                  <a:prstDash val="solid"/>
                  <a:round/>
                  <a:headEnd type="none" w="med" len="med"/>
                  <a:tailEnd type="none" w="med" len="med"/>
                </a:ln>
                <a:effectLst/>
              </p:spPr>
            </p:cxnSp>
            <p:graphicFrame>
              <p:nvGraphicFramePr>
                <p:cNvPr id="86" name="Object 85"/>
                <p:cNvGraphicFramePr>
                  <a:graphicFrameLocks noChangeAspect="1"/>
                </p:cNvGraphicFramePr>
                <p:nvPr>
                  <p:extLst>
                    <p:ext uri="{D42A27DB-BD31-4B8C-83A1-F6EECF244321}">
                      <p14:modId xmlns:p14="http://schemas.microsoft.com/office/powerpoint/2010/main" val="1962840"/>
                    </p:ext>
                  </p:extLst>
                </p:nvPr>
              </p:nvGraphicFramePr>
              <p:xfrm>
                <a:off x="5225522" y="5240336"/>
                <a:ext cx="361950" cy="360362"/>
              </p:xfrm>
              <a:graphic>
                <a:graphicData uri="http://schemas.openxmlformats.org/presentationml/2006/ole">
                  <mc:AlternateContent xmlns:mc="http://schemas.openxmlformats.org/markup-compatibility/2006">
                    <mc:Choice xmlns:v="urn:schemas-microsoft-com:vml" Requires="v">
                      <p:oleObj spid="_x0000_s841964" name="משוואה" r:id="rId36" imgW="190440" imgH="228600" progId="Equation.3">
                        <p:embed/>
                      </p:oleObj>
                    </mc:Choice>
                    <mc:Fallback>
                      <p:oleObj name="משוואה" r:id="rId36" imgW="190440" imgH="228600" progId="Equation.3">
                        <p:embed/>
                        <p:pic>
                          <p:nvPicPr>
                            <p:cNvPr id="0" name=""/>
                            <p:cNvPicPr>
                              <a:picLocks noChangeAspect="1" noChangeArrowheads="1"/>
                            </p:cNvPicPr>
                            <p:nvPr/>
                          </p:nvPicPr>
                          <p:blipFill>
                            <a:blip r:embed="rId37"/>
                            <a:srcRect/>
                            <a:stretch>
                              <a:fillRect/>
                            </a:stretch>
                          </p:blipFill>
                          <p:spPr bwMode="auto">
                            <a:xfrm>
                              <a:off x="5225522" y="5240336"/>
                              <a:ext cx="3619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7" name="Object 86"/>
                <p:cNvGraphicFramePr>
                  <a:graphicFrameLocks noChangeAspect="1"/>
                </p:cNvGraphicFramePr>
                <p:nvPr>
                  <p:extLst>
                    <p:ext uri="{D42A27DB-BD31-4B8C-83A1-F6EECF244321}">
                      <p14:modId xmlns:p14="http://schemas.microsoft.com/office/powerpoint/2010/main" val="2577271176"/>
                    </p:ext>
                  </p:extLst>
                </p:nvPr>
              </p:nvGraphicFramePr>
              <p:xfrm>
                <a:off x="5282677" y="5577646"/>
                <a:ext cx="385763" cy="360363"/>
              </p:xfrm>
              <a:graphic>
                <a:graphicData uri="http://schemas.openxmlformats.org/presentationml/2006/ole">
                  <mc:AlternateContent xmlns:mc="http://schemas.openxmlformats.org/markup-compatibility/2006">
                    <mc:Choice xmlns:v="urn:schemas-microsoft-com:vml" Requires="v">
                      <p:oleObj spid="_x0000_s841965" name="משוואה" r:id="rId38" imgW="203040" imgH="228600" progId="Equation.3">
                        <p:embed/>
                      </p:oleObj>
                    </mc:Choice>
                    <mc:Fallback>
                      <p:oleObj name="משוואה" r:id="rId38" imgW="203040" imgH="228600" progId="Equation.3">
                        <p:embed/>
                        <p:pic>
                          <p:nvPicPr>
                            <p:cNvPr id="0" name=""/>
                            <p:cNvPicPr>
                              <a:picLocks noChangeAspect="1" noChangeArrowheads="1"/>
                            </p:cNvPicPr>
                            <p:nvPr/>
                          </p:nvPicPr>
                          <p:blipFill>
                            <a:blip r:embed="rId39"/>
                            <a:srcRect/>
                            <a:stretch>
                              <a:fillRect/>
                            </a:stretch>
                          </p:blipFill>
                          <p:spPr bwMode="auto">
                            <a:xfrm>
                              <a:off x="5282677" y="5577646"/>
                              <a:ext cx="3857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55" name="Rectangle 126"/>
            <p:cNvSpPr>
              <a:spLocks noChangeArrowheads="1"/>
            </p:cNvSpPr>
            <p:nvPr/>
          </p:nvSpPr>
          <p:spPr bwMode="auto">
            <a:xfrm>
              <a:off x="3364959" y="5094835"/>
              <a:ext cx="1286933" cy="366088"/>
            </a:xfrm>
            <a:prstGeom prst="rect">
              <a:avLst/>
            </a:prstGeom>
            <a:noFill/>
            <a:ln w="9525">
              <a:noFill/>
              <a:miter lim="800000"/>
              <a:headEnd/>
              <a:tailEnd/>
            </a:ln>
            <a:effectLst/>
          </p:spPr>
          <p:txBody>
            <a:bodyPr/>
            <a:lstStyle/>
            <a:p>
              <a:pPr marL="609600" indent="-609600" algn="ctr"/>
              <a:r>
                <a:rPr lang="en-US" sz="1400" dirty="0" err="1" smtClean="0">
                  <a:solidFill>
                    <a:srgbClr val="FF0000"/>
                  </a:solidFill>
                  <a:cs typeface="Tahoma" pitchFamily="34" charset="0"/>
                </a:rPr>
                <a:t>bandgap</a:t>
              </a:r>
              <a:endParaRPr lang="en-US" sz="1400" dirty="0">
                <a:solidFill>
                  <a:srgbClr val="FF0000"/>
                </a:solidFill>
                <a:cs typeface="Tahoma" pitchFamily="34" charset="0"/>
              </a:endParaRPr>
            </a:p>
          </p:txBody>
        </p:sp>
        <p:cxnSp>
          <p:nvCxnSpPr>
            <p:cNvPr id="56" name="Straight Connector 55"/>
            <p:cNvCxnSpPr/>
            <p:nvPr/>
          </p:nvCxnSpPr>
          <p:spPr bwMode="auto">
            <a:xfrm>
              <a:off x="4370540" y="5289822"/>
              <a:ext cx="320991" cy="0"/>
            </a:xfrm>
            <a:prstGeom prst="line">
              <a:avLst/>
            </a:prstGeom>
            <a:noFill/>
            <a:ln w="15875" cap="flat" cmpd="sng" algn="ctr">
              <a:solidFill>
                <a:srgbClr val="FF0000"/>
              </a:solidFill>
              <a:prstDash val="solid"/>
              <a:round/>
              <a:headEnd type="none" w="med" len="med"/>
              <a:tailEnd type="triangle" w="med" len="med"/>
            </a:ln>
            <a:effectLst/>
          </p:spPr>
        </p:cxnSp>
      </p:grpSp>
      <p:grpSp>
        <p:nvGrpSpPr>
          <p:cNvPr id="89" name="Group 88"/>
          <p:cNvGrpSpPr/>
          <p:nvPr/>
        </p:nvGrpSpPr>
        <p:grpSpPr>
          <a:xfrm>
            <a:off x="7247856" y="2866425"/>
            <a:ext cx="1820171" cy="1573575"/>
            <a:chOff x="6574757" y="3120493"/>
            <a:chExt cx="1820171" cy="1573575"/>
          </a:xfrm>
        </p:grpSpPr>
        <p:grpSp>
          <p:nvGrpSpPr>
            <p:cNvPr id="90" name="Group 89"/>
            <p:cNvGrpSpPr/>
            <p:nvPr/>
          </p:nvGrpSpPr>
          <p:grpSpPr>
            <a:xfrm>
              <a:off x="6574757" y="3210724"/>
              <a:ext cx="1820171" cy="1483344"/>
              <a:chOff x="3965600" y="4325257"/>
              <a:chExt cx="5344390" cy="2529966"/>
            </a:xfrm>
          </p:grpSpPr>
          <p:grpSp>
            <p:nvGrpSpPr>
              <p:cNvPr id="94" name="Group 93"/>
              <p:cNvGrpSpPr/>
              <p:nvPr/>
            </p:nvGrpSpPr>
            <p:grpSpPr>
              <a:xfrm>
                <a:off x="3965600" y="4387254"/>
                <a:ext cx="5344390" cy="2467969"/>
                <a:chOff x="3762404" y="4314684"/>
                <a:chExt cx="5344390" cy="2467969"/>
              </a:xfrm>
            </p:grpSpPr>
            <p:graphicFrame>
              <p:nvGraphicFramePr>
                <p:cNvPr id="101" name="Object 100"/>
                <p:cNvGraphicFramePr>
                  <a:graphicFrameLocks noChangeAspect="1"/>
                </p:cNvGraphicFramePr>
                <p:nvPr>
                  <p:extLst>
                    <p:ext uri="{D42A27DB-BD31-4B8C-83A1-F6EECF244321}">
                      <p14:modId xmlns:p14="http://schemas.microsoft.com/office/powerpoint/2010/main" val="2610598576"/>
                    </p:ext>
                  </p:extLst>
                </p:nvPr>
              </p:nvGraphicFramePr>
              <p:xfrm>
                <a:off x="4570758" y="6265789"/>
                <a:ext cx="918259" cy="490079"/>
              </p:xfrm>
              <a:graphic>
                <a:graphicData uri="http://schemas.openxmlformats.org/presentationml/2006/ole">
                  <mc:AlternateContent xmlns:mc="http://schemas.openxmlformats.org/markup-compatibility/2006">
                    <mc:Choice xmlns:v="urn:schemas-microsoft-com:vml" Requires="v">
                      <p:oleObj spid="_x0000_s841966" name="משוואה" r:id="rId40" imgW="190440" imgH="228600" progId="Equation.3">
                        <p:embed/>
                      </p:oleObj>
                    </mc:Choice>
                    <mc:Fallback>
                      <p:oleObj name="משוואה" r:id="rId40" imgW="190440" imgH="228600" progId="Equation.3">
                        <p:embed/>
                        <p:pic>
                          <p:nvPicPr>
                            <p:cNvPr id="0" name=""/>
                            <p:cNvPicPr>
                              <a:picLocks noChangeAspect="1" noChangeArrowheads="1"/>
                            </p:cNvPicPr>
                            <p:nvPr/>
                          </p:nvPicPr>
                          <p:blipFill>
                            <a:blip r:embed="rId41"/>
                            <a:srcRect/>
                            <a:stretch>
                              <a:fillRect/>
                            </a:stretch>
                          </p:blipFill>
                          <p:spPr bwMode="auto">
                            <a:xfrm>
                              <a:off x="4570758" y="6265789"/>
                              <a:ext cx="918259" cy="490079"/>
                            </a:xfrm>
                            <a:prstGeom prst="rect">
                              <a:avLst/>
                            </a:prstGeom>
                            <a:noFill/>
                            <a:ln>
                              <a:noFill/>
                            </a:ln>
                            <a:extLst/>
                          </p:spPr>
                        </p:pic>
                      </p:oleObj>
                    </mc:Fallback>
                  </mc:AlternateContent>
                </a:graphicData>
              </a:graphic>
            </p:graphicFrame>
            <p:graphicFrame>
              <p:nvGraphicFramePr>
                <p:cNvPr id="102" name="Object 101"/>
                <p:cNvGraphicFramePr>
                  <a:graphicFrameLocks noChangeAspect="1"/>
                </p:cNvGraphicFramePr>
                <p:nvPr>
                  <p:extLst>
                    <p:ext uri="{D42A27DB-BD31-4B8C-83A1-F6EECF244321}">
                      <p14:modId xmlns:p14="http://schemas.microsoft.com/office/powerpoint/2010/main" val="3923301533"/>
                    </p:ext>
                  </p:extLst>
                </p:nvPr>
              </p:nvGraphicFramePr>
              <p:xfrm>
                <a:off x="8616257" y="6064252"/>
                <a:ext cx="490537" cy="517525"/>
              </p:xfrm>
              <a:graphic>
                <a:graphicData uri="http://schemas.openxmlformats.org/presentationml/2006/ole">
                  <mc:AlternateContent xmlns:mc="http://schemas.openxmlformats.org/markup-compatibility/2006">
                    <mc:Choice xmlns:v="urn:schemas-microsoft-com:vml" Requires="v">
                      <p:oleObj spid="_x0000_s841967" name="משוואה" r:id="rId42" imgW="190440" imgH="241200" progId="Equation.3">
                        <p:embed/>
                      </p:oleObj>
                    </mc:Choice>
                    <mc:Fallback>
                      <p:oleObj name="משוואה" r:id="rId42" imgW="190440" imgH="241200" progId="Equation.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616257" y="6064252"/>
                              <a:ext cx="4905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 name="Object 102"/>
                <p:cNvGraphicFramePr>
                  <a:graphicFrameLocks noChangeAspect="1"/>
                </p:cNvGraphicFramePr>
                <p:nvPr>
                  <p:extLst>
                    <p:ext uri="{D42A27DB-BD31-4B8C-83A1-F6EECF244321}">
                      <p14:modId xmlns:p14="http://schemas.microsoft.com/office/powerpoint/2010/main" val="2507265882"/>
                    </p:ext>
                  </p:extLst>
                </p:nvPr>
              </p:nvGraphicFramePr>
              <p:xfrm>
                <a:off x="3843611" y="6292576"/>
                <a:ext cx="764440" cy="490077"/>
              </p:xfrm>
              <a:graphic>
                <a:graphicData uri="http://schemas.openxmlformats.org/presentationml/2006/ole">
                  <mc:AlternateContent xmlns:mc="http://schemas.openxmlformats.org/markup-compatibility/2006">
                    <mc:Choice xmlns:v="urn:schemas-microsoft-com:vml" Requires="v">
                      <p:oleObj spid="_x0000_s841968" name="משוואה" r:id="rId44" imgW="190440" imgH="228600" progId="Equation.3">
                        <p:embed/>
                      </p:oleObj>
                    </mc:Choice>
                    <mc:Fallback>
                      <p:oleObj name="משוואה" r:id="rId44" imgW="190440" imgH="228600" progId="Equation.3">
                        <p:embed/>
                        <p:pic>
                          <p:nvPicPr>
                            <p:cNvPr id="0" name=""/>
                            <p:cNvPicPr>
                              <a:picLocks noChangeAspect="1" noChangeArrowheads="1"/>
                            </p:cNvPicPr>
                            <p:nvPr/>
                          </p:nvPicPr>
                          <p:blipFill>
                            <a:blip r:embed="rId45"/>
                            <a:srcRect/>
                            <a:stretch>
                              <a:fillRect/>
                            </a:stretch>
                          </p:blipFill>
                          <p:spPr bwMode="auto">
                            <a:xfrm>
                              <a:off x="3843611" y="6292576"/>
                              <a:ext cx="764440" cy="490077"/>
                            </a:xfrm>
                            <a:prstGeom prst="rect">
                              <a:avLst/>
                            </a:prstGeom>
                            <a:noFill/>
                            <a:ln>
                              <a:noFill/>
                            </a:ln>
                            <a:extLst/>
                          </p:spPr>
                        </p:pic>
                      </p:oleObj>
                    </mc:Fallback>
                  </mc:AlternateContent>
                </a:graphicData>
              </a:graphic>
            </p:graphicFrame>
            <p:grpSp>
              <p:nvGrpSpPr>
                <p:cNvPr id="104" name="Group 103"/>
                <p:cNvGrpSpPr/>
                <p:nvPr/>
              </p:nvGrpSpPr>
              <p:grpSpPr>
                <a:xfrm>
                  <a:off x="3762404" y="4314684"/>
                  <a:ext cx="4840046" cy="2136923"/>
                  <a:chOff x="3762404" y="4314684"/>
                  <a:chExt cx="4840046" cy="2136923"/>
                </a:xfrm>
              </p:grpSpPr>
              <p:pic>
                <p:nvPicPr>
                  <p:cNvPr id="105" name="Picture 4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762404" y="4314684"/>
                    <a:ext cx="4840046" cy="213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6" name="Straight Connector 105"/>
                  <p:cNvCxnSpPr/>
                  <p:nvPr/>
                </p:nvCxnSpPr>
                <p:spPr bwMode="auto">
                  <a:xfrm flipV="1">
                    <a:off x="4302680" y="6187008"/>
                    <a:ext cx="0" cy="210457"/>
                  </a:xfrm>
                  <a:prstGeom prst="line">
                    <a:avLst/>
                  </a:prstGeom>
                  <a:noFill/>
                  <a:ln w="25400" cap="flat" cmpd="sng" algn="ctr">
                    <a:solidFill>
                      <a:schemeClr val="tx1"/>
                    </a:solidFill>
                    <a:prstDash val="solid"/>
                    <a:round/>
                    <a:headEnd type="none" w="med" len="med"/>
                    <a:tailEnd type="none" w="med" len="med"/>
                  </a:ln>
                  <a:effectLst/>
                </p:spPr>
              </p:cxnSp>
            </p:grpSp>
          </p:grpSp>
          <p:cxnSp>
            <p:nvCxnSpPr>
              <p:cNvPr id="99" name="Straight Connector 98"/>
              <p:cNvCxnSpPr/>
              <p:nvPr/>
            </p:nvCxnSpPr>
            <p:spPr bwMode="auto">
              <a:xfrm flipV="1">
                <a:off x="4807431" y="4325257"/>
                <a:ext cx="0" cy="1992378"/>
              </a:xfrm>
              <a:prstGeom prst="line">
                <a:avLst/>
              </a:prstGeom>
              <a:noFill/>
              <a:ln w="25400" cap="flat" cmpd="sng" algn="ctr">
                <a:solidFill>
                  <a:schemeClr val="tx1"/>
                </a:solidFill>
                <a:prstDash val="dash"/>
                <a:round/>
                <a:headEnd type="none" w="med" len="med"/>
                <a:tailEnd type="none" w="med" len="med"/>
              </a:ln>
              <a:effectLst/>
            </p:spPr>
          </p:cxnSp>
        </p:grpSp>
        <p:sp>
          <p:nvSpPr>
            <p:cNvPr id="91" name="Rectangle 126"/>
            <p:cNvSpPr>
              <a:spLocks noChangeArrowheads="1"/>
            </p:cNvSpPr>
            <p:nvPr/>
          </p:nvSpPr>
          <p:spPr bwMode="auto">
            <a:xfrm>
              <a:off x="7082147" y="3120493"/>
              <a:ext cx="1286933" cy="366088"/>
            </a:xfrm>
            <a:prstGeom prst="rect">
              <a:avLst/>
            </a:prstGeom>
            <a:noFill/>
            <a:ln w="9525">
              <a:noFill/>
              <a:miter lim="800000"/>
              <a:headEnd/>
              <a:tailEnd/>
            </a:ln>
            <a:effectLst/>
          </p:spPr>
          <p:txBody>
            <a:bodyPr/>
            <a:lstStyle/>
            <a:p>
              <a:pPr marL="609600" indent="-609600" algn="ctr"/>
              <a:r>
                <a:rPr lang="en-US" sz="1400" dirty="0" err="1" smtClean="0">
                  <a:solidFill>
                    <a:srgbClr val="FF0000"/>
                  </a:solidFill>
                  <a:cs typeface="Tahoma" pitchFamily="34" charset="0"/>
                </a:rPr>
                <a:t>bandgap</a:t>
              </a:r>
              <a:endParaRPr lang="en-US" sz="1400" dirty="0">
                <a:solidFill>
                  <a:srgbClr val="FF0000"/>
                </a:solidFill>
                <a:cs typeface="Tahoma" pitchFamily="34" charset="0"/>
              </a:endParaRPr>
            </a:p>
          </p:txBody>
        </p:sp>
        <p:cxnSp>
          <p:nvCxnSpPr>
            <p:cNvPr id="93" name="Straight Connector 92"/>
            <p:cNvCxnSpPr/>
            <p:nvPr/>
          </p:nvCxnSpPr>
          <p:spPr bwMode="auto">
            <a:xfrm flipH="1">
              <a:off x="6717160" y="3371415"/>
              <a:ext cx="800457" cy="507673"/>
            </a:xfrm>
            <a:prstGeom prst="line">
              <a:avLst/>
            </a:prstGeom>
            <a:noFill/>
            <a:ln w="15875" cap="flat" cmpd="sng" algn="ctr">
              <a:solidFill>
                <a:srgbClr val="FF0000"/>
              </a:solidFill>
              <a:prstDash val="solid"/>
              <a:round/>
              <a:headEnd type="none" w="med" len="med"/>
              <a:tailEnd type="triangle" w="med" len="med"/>
            </a:ln>
            <a:effectLst/>
          </p:spPr>
        </p:cxnSp>
      </p:grpSp>
      <p:pic>
        <p:nvPicPr>
          <p:cNvPr id="107" name="Picture 8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438303" y="4831624"/>
            <a:ext cx="2145861" cy="90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Rectangle 126"/>
          <p:cNvSpPr>
            <a:spLocks noChangeArrowheads="1"/>
          </p:cNvSpPr>
          <p:nvPr/>
        </p:nvSpPr>
        <p:spPr bwMode="auto">
          <a:xfrm>
            <a:off x="5744812" y="5724299"/>
            <a:ext cx="3185961" cy="445731"/>
          </a:xfrm>
          <a:prstGeom prst="rect">
            <a:avLst/>
          </a:prstGeom>
          <a:noFill/>
          <a:ln w="9525">
            <a:noFill/>
            <a:miter lim="800000"/>
            <a:headEnd/>
            <a:tailEnd/>
          </a:ln>
          <a:effectLst/>
        </p:spPr>
        <p:txBody>
          <a:bodyPr/>
          <a:lstStyle/>
          <a:p>
            <a:pPr marL="609600" indent="-609600" algn="ctr" rtl="0">
              <a:spcBef>
                <a:spcPct val="20000"/>
              </a:spcBef>
            </a:pPr>
            <a:r>
              <a:rPr lang="en-US" sz="1600" dirty="0" err="1" smtClean="0">
                <a:cs typeface="Tahoma" pitchFamily="34" charset="0"/>
              </a:rPr>
              <a:t>Rauschenbeutel</a:t>
            </a:r>
            <a:r>
              <a:rPr lang="en-US" sz="1600" dirty="0" smtClean="0">
                <a:cs typeface="Tahoma" pitchFamily="34" charset="0"/>
              </a:rPr>
              <a:t>, Kimble</a:t>
            </a:r>
            <a:endParaRPr lang="en-US" sz="2400" b="1" dirty="0">
              <a:solidFill>
                <a:srgbClr val="2D2DB9"/>
              </a:solidFill>
              <a:cs typeface="Tahoma" pitchFamily="34" charset="0"/>
            </a:endParaRPr>
          </a:p>
        </p:txBody>
      </p:sp>
      <p:graphicFrame>
        <p:nvGraphicFramePr>
          <p:cNvPr id="112" name="Object 111"/>
          <p:cNvGraphicFramePr>
            <a:graphicFrameLocks noChangeAspect="1"/>
          </p:cNvGraphicFramePr>
          <p:nvPr>
            <p:extLst>
              <p:ext uri="{D42A27DB-BD31-4B8C-83A1-F6EECF244321}">
                <p14:modId xmlns:p14="http://schemas.microsoft.com/office/powerpoint/2010/main" val="3688626383"/>
              </p:ext>
            </p:extLst>
          </p:nvPr>
        </p:nvGraphicFramePr>
        <p:xfrm>
          <a:off x="6393038" y="2933700"/>
          <a:ext cx="788987" cy="620713"/>
        </p:xfrm>
        <a:graphic>
          <a:graphicData uri="http://schemas.openxmlformats.org/presentationml/2006/ole">
            <mc:AlternateContent xmlns:mc="http://schemas.openxmlformats.org/markup-compatibility/2006">
              <mc:Choice xmlns:v="urn:schemas-microsoft-com:vml" Requires="v">
                <p:oleObj spid="_x0000_s841969" name="משוואה" r:id="rId48" imgW="571320" imgH="444240" progId="Equation.3">
                  <p:embed/>
                </p:oleObj>
              </mc:Choice>
              <mc:Fallback>
                <p:oleObj name="משוואה" r:id="rId48" imgW="571320" imgH="444240" progId="Equation.3">
                  <p:embed/>
                  <p:pic>
                    <p:nvPicPr>
                      <p:cNvPr id="0" name=""/>
                      <p:cNvPicPr>
                        <a:picLocks noChangeAspect="1" noChangeArrowheads="1"/>
                      </p:cNvPicPr>
                      <p:nvPr/>
                    </p:nvPicPr>
                    <p:blipFill>
                      <a:blip r:embed="rId49"/>
                      <a:srcRect/>
                      <a:stretch>
                        <a:fillRect/>
                      </a:stretch>
                    </p:blipFill>
                    <p:spPr bwMode="auto">
                      <a:xfrm>
                        <a:off x="6393038" y="2933700"/>
                        <a:ext cx="7889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 name="Rectangle 126"/>
          <p:cNvSpPr>
            <a:spLocks noChangeArrowheads="1"/>
          </p:cNvSpPr>
          <p:nvPr/>
        </p:nvSpPr>
        <p:spPr bwMode="auto">
          <a:xfrm>
            <a:off x="6078745" y="6306183"/>
            <a:ext cx="3716176" cy="370035"/>
          </a:xfrm>
          <a:prstGeom prst="rect">
            <a:avLst/>
          </a:prstGeom>
        </p:spPr>
        <p:txBody>
          <a:bodyPr/>
          <a:lstStyle/>
          <a:p>
            <a:pPr marL="609600" indent="-609600"/>
            <a:r>
              <a:rPr lang="en-US" sz="1400" dirty="0" smtClean="0">
                <a:cs typeface="Tahoma" pitchFamily="34" charset="0"/>
              </a:rPr>
              <a:t>ES &amp; Kurizki, PRA 87, 033831 (2013)</a:t>
            </a:r>
            <a:endParaRPr lang="en-US" sz="1400" dirty="0">
              <a:cs typeface="Tahoma" pitchFamily="34" charset="0"/>
            </a:endParaRPr>
          </a:p>
        </p:txBody>
      </p:sp>
      <p:pic>
        <p:nvPicPr>
          <p:cNvPr id="75" name="Picture 2"/>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802375" y="4811808"/>
            <a:ext cx="1251657" cy="95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ectangle 126"/>
          <p:cNvSpPr>
            <a:spLocks noChangeArrowheads="1"/>
          </p:cNvSpPr>
          <p:nvPr/>
        </p:nvSpPr>
        <p:spPr bwMode="auto">
          <a:xfrm>
            <a:off x="6078745" y="6550023"/>
            <a:ext cx="3716176" cy="370035"/>
          </a:xfrm>
          <a:prstGeom prst="rect">
            <a:avLst/>
          </a:prstGeom>
        </p:spPr>
        <p:txBody>
          <a:bodyPr/>
          <a:lstStyle/>
          <a:p>
            <a:pPr marL="609600" indent="-609600"/>
            <a:r>
              <a:rPr lang="en-US" sz="1400" dirty="0" smtClean="0">
                <a:cs typeface="Tahoma" pitchFamily="34" charset="0"/>
              </a:rPr>
              <a:t>See also works by Darrick Chang</a:t>
            </a:r>
            <a:endParaRPr lang="en-US" sz="1400" dirty="0">
              <a:cs typeface="Tahoma" pitchFamily="34" charset="0"/>
            </a:endParaRPr>
          </a:p>
        </p:txBody>
      </p:sp>
    </p:spTree>
    <p:extLst>
      <p:ext uri="{BB962C8B-B14F-4D97-AF65-F5344CB8AC3E}">
        <p14:creationId xmlns:p14="http://schemas.microsoft.com/office/powerpoint/2010/main" val="179943962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p:cNvCxnSpPr/>
          <p:nvPr/>
        </p:nvCxnSpPr>
        <p:spPr bwMode="auto">
          <a:xfrm flipH="1">
            <a:off x="5162145" y="4969290"/>
            <a:ext cx="209979" cy="0"/>
          </a:xfrm>
          <a:prstGeom prst="line">
            <a:avLst/>
          </a:prstGeom>
          <a:noFill/>
          <a:ln w="9525" cap="flat" cmpd="sng" algn="ctr">
            <a:noFill/>
            <a:prstDash val="solid"/>
            <a:round/>
            <a:headEnd type="none" w="med" len="med"/>
            <a:tailEnd type="none" w="med" len="med"/>
          </a:ln>
          <a:effectLst/>
        </p:spPr>
      </p:cxnSp>
      <p:sp>
        <p:nvSpPr>
          <p:cNvPr id="156" name="Rectangle 4"/>
          <p:cNvSpPr>
            <a:spLocks noChangeArrowheads="1"/>
          </p:cNvSpPr>
          <p:nvPr/>
        </p:nvSpPr>
        <p:spPr bwMode="auto">
          <a:xfrm>
            <a:off x="336184" y="288874"/>
            <a:ext cx="7784382"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Mapping to 2d spin (XY) model</a:t>
            </a:r>
            <a:endParaRPr lang="en-US" sz="3000" dirty="0">
              <a:solidFill>
                <a:schemeClr val="bg1"/>
              </a:solidFill>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07117285"/>
              </p:ext>
            </p:extLst>
          </p:nvPr>
        </p:nvGraphicFramePr>
        <p:xfrm>
          <a:off x="3013075" y="1563688"/>
          <a:ext cx="1346200" cy="295275"/>
        </p:xfrm>
        <a:graphic>
          <a:graphicData uri="http://schemas.openxmlformats.org/presentationml/2006/ole">
            <mc:AlternateContent xmlns:mc="http://schemas.openxmlformats.org/markup-compatibility/2006">
              <mc:Choice xmlns:v="urn:schemas-microsoft-com:vml" Requires="v">
                <p:oleObj spid="_x0000_s845914" name="משוואה" r:id="rId4" imgW="761760" imgH="203040" progId="Equation.3">
                  <p:embed/>
                </p:oleObj>
              </mc:Choice>
              <mc:Fallback>
                <p:oleObj name="משוואה" r:id="rId4" imgW="761760" imgH="203040" progId="Equation.3">
                  <p:embed/>
                  <p:pic>
                    <p:nvPicPr>
                      <p:cNvPr id="0" name=""/>
                      <p:cNvPicPr>
                        <a:picLocks noChangeAspect="1" noChangeArrowheads="1"/>
                      </p:cNvPicPr>
                      <p:nvPr/>
                    </p:nvPicPr>
                    <p:blipFill>
                      <a:blip r:embed="rId5"/>
                      <a:srcRect/>
                      <a:stretch>
                        <a:fillRect/>
                      </a:stretch>
                    </p:blipFill>
                    <p:spPr bwMode="auto">
                      <a:xfrm>
                        <a:off x="3013075" y="1563688"/>
                        <a:ext cx="1346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26" name="Rectangle 126"/>
          <p:cNvSpPr>
            <a:spLocks noChangeArrowheads="1"/>
          </p:cNvSpPr>
          <p:nvPr/>
        </p:nvSpPr>
        <p:spPr bwMode="auto">
          <a:xfrm>
            <a:off x="183805" y="4177438"/>
            <a:ext cx="3273449" cy="532333"/>
          </a:xfrm>
          <a:prstGeom prst="rect">
            <a:avLst/>
          </a:prstGeom>
          <a:noFill/>
          <a:ln w="9525">
            <a:noFill/>
            <a:miter lim="800000"/>
            <a:headEnd/>
            <a:tailEnd/>
          </a:ln>
          <a:effectLst/>
        </p:spPr>
        <p:txBody>
          <a:bodyPr/>
          <a:lstStyle/>
          <a:p>
            <a:pPr marL="609600" indent="-609600"/>
            <a:r>
              <a:rPr lang="en-US" sz="1800" dirty="0" smtClean="0">
                <a:cs typeface="Tahoma" pitchFamily="34" charset="0"/>
                <a:sym typeface="Wingdings" pitchFamily="2" charset="2"/>
              </a:rPr>
              <a:t> </a:t>
            </a:r>
            <a:r>
              <a:rPr lang="en-US" sz="1800" dirty="0" smtClean="0">
                <a:solidFill>
                  <a:schemeClr val="accent6"/>
                </a:solidFill>
                <a:cs typeface="Tahoma" pitchFamily="34" charset="0"/>
              </a:rPr>
              <a:t>known spin (XY) model</a:t>
            </a:r>
            <a:r>
              <a:rPr lang="en-US" sz="1800" dirty="0" smtClean="0">
                <a:solidFill>
                  <a:srgbClr val="7030A0"/>
                </a:solidFill>
                <a:cs typeface="Tahoma" pitchFamily="34" charset="0"/>
              </a:rPr>
              <a:t>! </a:t>
            </a:r>
            <a:endParaRPr lang="en-US" sz="1800" dirty="0">
              <a:solidFill>
                <a:srgbClr val="7030A0"/>
              </a:solidFill>
              <a:cs typeface="Tahoma" pitchFamily="34" charset="0"/>
            </a:endParaRPr>
          </a:p>
        </p:txBody>
      </p:sp>
      <p:sp>
        <p:nvSpPr>
          <p:cNvPr id="155" name="Rectangle 126"/>
          <p:cNvSpPr>
            <a:spLocks noChangeArrowheads="1"/>
          </p:cNvSpPr>
          <p:nvPr/>
        </p:nvSpPr>
        <p:spPr bwMode="auto">
          <a:xfrm>
            <a:off x="291124" y="1487093"/>
            <a:ext cx="3978721" cy="532333"/>
          </a:xfrm>
          <a:prstGeom prst="rect">
            <a:avLst/>
          </a:prstGeom>
          <a:noFill/>
          <a:ln w="9525">
            <a:noFill/>
            <a:miter lim="800000"/>
            <a:headEnd/>
            <a:tailEnd/>
          </a:ln>
          <a:effectLst/>
        </p:spPr>
        <p:txBody>
          <a:bodyPr/>
          <a:lstStyle/>
          <a:p>
            <a:pPr marL="609600" indent="-609600"/>
            <a:r>
              <a:rPr lang="en-US" sz="2000" b="1" dirty="0" smtClean="0">
                <a:solidFill>
                  <a:schemeClr val="accent6"/>
                </a:solidFill>
                <a:cs typeface="Tahoma" pitchFamily="34" charset="0"/>
              </a:rPr>
              <a:t>LI-DDI</a:t>
            </a:r>
            <a:r>
              <a:rPr lang="en-US" sz="2000" dirty="0" smtClean="0">
                <a:cs typeface="Tahoma" pitchFamily="34" charset="0"/>
              </a:rPr>
              <a:t>  for may-atoms</a:t>
            </a:r>
            <a:endParaRPr lang="en-US" sz="2000" dirty="0">
              <a:cs typeface="Tahoma"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764782418"/>
              </p:ext>
            </p:extLst>
          </p:nvPr>
        </p:nvGraphicFramePr>
        <p:xfrm>
          <a:off x="844734" y="5181599"/>
          <a:ext cx="2325759" cy="491939"/>
        </p:xfrm>
        <a:graphic>
          <a:graphicData uri="http://schemas.openxmlformats.org/presentationml/2006/ole">
            <mc:AlternateContent xmlns:mc="http://schemas.openxmlformats.org/markup-compatibility/2006">
              <mc:Choice xmlns:v="urn:schemas-microsoft-com:vml" Requires="v">
                <p:oleObj spid="_x0000_s845915" name="משוואה" r:id="rId6" imgW="990360" imgH="253800" progId="Equation.3">
                  <p:embed/>
                </p:oleObj>
              </mc:Choice>
              <mc:Fallback>
                <p:oleObj name="משוואה" r:id="rId6" imgW="990360" imgH="253800" progId="Equation.3">
                  <p:embed/>
                  <p:pic>
                    <p:nvPicPr>
                      <p:cNvPr id="0" name=""/>
                      <p:cNvPicPr>
                        <a:picLocks noChangeAspect="1" noChangeArrowheads="1"/>
                      </p:cNvPicPr>
                      <p:nvPr/>
                    </p:nvPicPr>
                    <p:blipFill>
                      <a:blip r:embed="rId7"/>
                      <a:srcRect/>
                      <a:stretch>
                        <a:fillRect/>
                      </a:stretch>
                    </p:blipFill>
                    <p:spPr bwMode="auto">
                      <a:xfrm>
                        <a:off x="844734" y="5181599"/>
                        <a:ext cx="2325759" cy="491939"/>
                      </a:xfrm>
                      <a:prstGeom prst="rect">
                        <a:avLst/>
                      </a:prstGeom>
                      <a:noFill/>
                      <a:ln>
                        <a:noFill/>
                      </a:ln>
                    </p:spPr>
                  </p:pic>
                </p:oleObj>
              </mc:Fallback>
            </mc:AlternateContent>
          </a:graphicData>
        </a:graphic>
      </p:graphicFrame>
      <p:grpSp>
        <p:nvGrpSpPr>
          <p:cNvPr id="33" name="Group 32"/>
          <p:cNvGrpSpPr/>
          <p:nvPr/>
        </p:nvGrpSpPr>
        <p:grpSpPr>
          <a:xfrm>
            <a:off x="508040" y="2975448"/>
            <a:ext cx="5783763" cy="778223"/>
            <a:chOff x="5637513" y="3069220"/>
            <a:chExt cx="5236288" cy="544353"/>
          </a:xfrm>
        </p:grpSpPr>
        <p:grpSp>
          <p:nvGrpSpPr>
            <p:cNvPr id="32" name="Group 31"/>
            <p:cNvGrpSpPr/>
            <p:nvPr/>
          </p:nvGrpSpPr>
          <p:grpSpPr>
            <a:xfrm>
              <a:off x="5637513" y="3069220"/>
              <a:ext cx="3150033" cy="544353"/>
              <a:chOff x="6112304" y="3068314"/>
              <a:chExt cx="3150033" cy="544353"/>
            </a:xfrm>
          </p:grpSpPr>
          <p:graphicFrame>
            <p:nvGraphicFramePr>
              <p:cNvPr id="12" name="Object 11"/>
              <p:cNvGraphicFramePr>
                <a:graphicFrameLocks noChangeAspect="1"/>
              </p:cNvGraphicFramePr>
              <p:nvPr>
                <p:extLst>
                  <p:ext uri="{D42A27DB-BD31-4B8C-83A1-F6EECF244321}">
                    <p14:modId xmlns:p14="http://schemas.microsoft.com/office/powerpoint/2010/main" val="664014267"/>
                  </p:ext>
                </p:extLst>
              </p:nvPr>
            </p:nvGraphicFramePr>
            <p:xfrm>
              <a:off x="9060725" y="3387600"/>
              <a:ext cx="201612" cy="165100"/>
            </p:xfrm>
            <a:graphic>
              <a:graphicData uri="http://schemas.openxmlformats.org/presentationml/2006/ole">
                <mc:AlternateContent xmlns:mc="http://schemas.openxmlformats.org/markup-compatibility/2006">
                  <mc:Choice xmlns:v="urn:schemas-microsoft-com:vml" Requires="v">
                    <p:oleObj spid="_x0000_s845916" name="משוואה" r:id="rId8" imgW="126720" imgH="126720" progId="Equation.3">
                      <p:embed/>
                    </p:oleObj>
                  </mc:Choice>
                  <mc:Fallback>
                    <p:oleObj name="משוואה" r:id="rId8" imgW="126720" imgH="126720" progId="Equation.3">
                      <p:embed/>
                      <p:pic>
                        <p:nvPicPr>
                          <p:cNvPr id="0" name=""/>
                          <p:cNvPicPr>
                            <a:picLocks noChangeAspect="1" noChangeArrowheads="1"/>
                          </p:cNvPicPr>
                          <p:nvPr/>
                        </p:nvPicPr>
                        <p:blipFill>
                          <a:blip r:embed="rId9"/>
                          <a:srcRect/>
                          <a:stretch>
                            <a:fillRect/>
                          </a:stretch>
                        </p:blipFill>
                        <p:spPr bwMode="auto">
                          <a:xfrm>
                            <a:off x="9060725" y="3387600"/>
                            <a:ext cx="20161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1" name="Group 30"/>
              <p:cNvGrpSpPr/>
              <p:nvPr/>
            </p:nvGrpSpPr>
            <p:grpSpPr>
              <a:xfrm>
                <a:off x="6112304" y="3068314"/>
                <a:ext cx="2982638" cy="544353"/>
                <a:chOff x="6073804" y="3068314"/>
                <a:chExt cx="2982638" cy="544353"/>
              </a:xfrm>
            </p:grpSpPr>
            <p:grpSp>
              <p:nvGrpSpPr>
                <p:cNvPr id="9" name="Group 8"/>
                <p:cNvGrpSpPr/>
                <p:nvPr/>
              </p:nvGrpSpPr>
              <p:grpSpPr>
                <a:xfrm>
                  <a:off x="6073804" y="3452958"/>
                  <a:ext cx="2982638" cy="159709"/>
                  <a:chOff x="5246054" y="3404833"/>
                  <a:chExt cx="2982638" cy="159709"/>
                </a:xfrm>
              </p:grpSpPr>
              <p:cxnSp>
                <p:nvCxnSpPr>
                  <p:cNvPr id="44" name="Straight Arrow Connector 43"/>
                  <p:cNvCxnSpPr/>
                  <p:nvPr/>
                </p:nvCxnSpPr>
                <p:spPr>
                  <a:xfrm flipV="1">
                    <a:off x="7631768" y="3429977"/>
                    <a:ext cx="596924" cy="1803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246054" y="3404833"/>
                    <a:ext cx="2052817" cy="159709"/>
                    <a:chOff x="4447179" y="3416451"/>
                    <a:chExt cx="2052817" cy="175679"/>
                  </a:xfrm>
                </p:grpSpPr>
                <p:grpSp>
                  <p:nvGrpSpPr>
                    <p:cNvPr id="6" name="Group 5"/>
                    <p:cNvGrpSpPr/>
                    <p:nvPr/>
                  </p:nvGrpSpPr>
                  <p:grpSpPr>
                    <a:xfrm>
                      <a:off x="4447179" y="3416451"/>
                      <a:ext cx="2052817" cy="175679"/>
                      <a:chOff x="4447179" y="3416451"/>
                      <a:chExt cx="2052817" cy="175679"/>
                    </a:xfrm>
                  </p:grpSpPr>
                  <p:grpSp>
                    <p:nvGrpSpPr>
                      <p:cNvPr id="5" name="Group 4"/>
                      <p:cNvGrpSpPr/>
                      <p:nvPr/>
                    </p:nvGrpSpPr>
                    <p:grpSpPr>
                      <a:xfrm>
                        <a:off x="4447179" y="3416451"/>
                        <a:ext cx="2052817" cy="167676"/>
                        <a:chOff x="4437554" y="3416451"/>
                        <a:chExt cx="2052817" cy="167676"/>
                      </a:xfrm>
                    </p:grpSpPr>
                    <p:sp>
                      <p:nvSpPr>
                        <p:cNvPr id="43" name="Oval 42"/>
                        <p:cNvSpPr/>
                        <p:nvPr/>
                      </p:nvSpPr>
                      <p:spPr>
                        <a:xfrm rot="732604">
                          <a:off x="4437554" y="3488877"/>
                          <a:ext cx="95250" cy="95250"/>
                        </a:xfrm>
                        <a:prstGeom prst="ellipse">
                          <a:avLst/>
                        </a:prstGeom>
                        <a:noFill/>
                        <a:ln>
                          <a:solidFill>
                            <a:schemeClr val="tx2">
                              <a:lumMod val="60000"/>
                              <a:lumOff val="40000"/>
                            </a:schemeClr>
                          </a:solidFill>
                        </a:ln>
                        <a:scene3d>
                          <a:camera prst="orthographicFront">
                            <a:rot lat="678801" lon="3399355" rev="396107"/>
                          </a:camera>
                          <a:lightRig rig="soft" dir="t"/>
                        </a:scene3d>
                        <a:sp3d extrusionH="3048000" prstMaterial="matte">
                          <a:extrusionClr>
                            <a:schemeClr val="bg1">
                              <a:lumMod val="85000"/>
                            </a:schemeClr>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732604">
                          <a:off x="4742929" y="3451726"/>
                          <a:ext cx="71067" cy="727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732604">
                          <a:off x="5326854" y="3467776"/>
                          <a:ext cx="71067" cy="727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732604">
                          <a:off x="5901154" y="3416451"/>
                          <a:ext cx="71067" cy="727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732604">
                          <a:off x="6419304" y="3424476"/>
                          <a:ext cx="71067" cy="727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p:nvSpPr>
                    <p:spPr>
                      <a:xfrm rot="732604">
                        <a:off x="4770204" y="3519427"/>
                        <a:ext cx="71067" cy="72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732604">
                        <a:off x="5912379" y="3475801"/>
                        <a:ext cx="71067" cy="727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p:cNvSpPr/>
                    <p:nvPr/>
                  </p:nvSpPr>
                  <p:spPr>
                    <a:xfrm rot="732604">
                      <a:off x="4715654" y="3512039"/>
                      <a:ext cx="71067" cy="72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16" name="Object 15"/>
                <p:cNvGraphicFramePr>
                  <a:graphicFrameLocks noChangeAspect="1"/>
                </p:cNvGraphicFramePr>
                <p:nvPr>
                  <p:extLst>
                    <p:ext uri="{D42A27DB-BD31-4B8C-83A1-F6EECF244321}">
                      <p14:modId xmlns:p14="http://schemas.microsoft.com/office/powerpoint/2010/main" val="2926783092"/>
                    </p:ext>
                  </p:extLst>
                </p:nvPr>
              </p:nvGraphicFramePr>
              <p:xfrm>
                <a:off x="7568132" y="3068314"/>
                <a:ext cx="449325" cy="216116"/>
              </p:xfrm>
              <a:graphic>
                <a:graphicData uri="http://schemas.openxmlformats.org/presentationml/2006/ole">
                  <mc:AlternateContent xmlns:mc="http://schemas.openxmlformats.org/markup-compatibility/2006">
                    <mc:Choice xmlns:v="urn:schemas-microsoft-com:vml" Requires="v">
                      <p:oleObj spid="_x0000_s845917" name="משוואה" r:id="rId10" imgW="368280" imgH="215640" progId="Equation.3">
                        <p:embed/>
                      </p:oleObj>
                    </mc:Choice>
                    <mc:Fallback>
                      <p:oleObj name="משוואה" r:id="rId10" imgW="368280" imgH="215640" progId="Equation.3">
                        <p:embed/>
                        <p:pic>
                          <p:nvPicPr>
                            <p:cNvPr id="0" name=""/>
                            <p:cNvPicPr>
                              <a:picLocks noChangeAspect="1" noChangeArrowheads="1"/>
                            </p:cNvPicPr>
                            <p:nvPr/>
                          </p:nvPicPr>
                          <p:blipFill>
                            <a:blip r:embed="rId11"/>
                            <a:srcRect/>
                            <a:stretch>
                              <a:fillRect/>
                            </a:stretch>
                          </p:blipFill>
                          <p:spPr bwMode="auto">
                            <a:xfrm>
                              <a:off x="7568132" y="3068314"/>
                              <a:ext cx="449325" cy="216116"/>
                            </a:xfrm>
                            <a:prstGeom prst="rect">
                              <a:avLst/>
                            </a:prstGeom>
                            <a:noFill/>
                            <a:ln>
                              <a:noFill/>
                            </a:ln>
                          </p:spPr>
                        </p:pic>
                      </p:oleObj>
                    </mc:Fallback>
                  </mc:AlternateContent>
                </a:graphicData>
              </a:graphic>
            </p:graphicFrame>
            <p:cxnSp>
              <p:nvCxnSpPr>
                <p:cNvPr id="61" name="Straight Arrow Connector 60"/>
                <p:cNvCxnSpPr/>
                <p:nvPr/>
              </p:nvCxnSpPr>
              <p:spPr>
                <a:xfrm flipV="1">
                  <a:off x="7560093" y="3347531"/>
                  <a:ext cx="537400" cy="2307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6998637" y="3359069"/>
                  <a:ext cx="537400" cy="2307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419518" y="3370607"/>
                  <a:ext cx="537400" cy="2307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441600908"/>
                    </p:ext>
                  </p:extLst>
                </p:nvPr>
              </p:nvGraphicFramePr>
              <p:xfrm>
                <a:off x="7052331" y="3068422"/>
                <a:ext cx="449262" cy="215900"/>
              </p:xfrm>
              <a:graphic>
                <a:graphicData uri="http://schemas.openxmlformats.org/presentationml/2006/ole">
                  <mc:AlternateContent xmlns:mc="http://schemas.openxmlformats.org/markup-compatibility/2006">
                    <mc:Choice xmlns:v="urn:schemas-microsoft-com:vml" Requires="v">
                      <p:oleObj spid="_x0000_s845918" name="משוואה" r:id="rId12" imgW="368280" imgH="215640" progId="Equation.3">
                        <p:embed/>
                      </p:oleObj>
                    </mc:Choice>
                    <mc:Fallback>
                      <p:oleObj name="משוואה" r:id="rId12" imgW="36828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52331" y="3068422"/>
                              <a:ext cx="449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938209114"/>
                    </p:ext>
                  </p:extLst>
                </p:nvPr>
              </p:nvGraphicFramePr>
              <p:xfrm>
                <a:off x="6500147" y="3077151"/>
                <a:ext cx="449263" cy="215900"/>
              </p:xfrm>
              <a:graphic>
                <a:graphicData uri="http://schemas.openxmlformats.org/presentationml/2006/ole">
                  <mc:AlternateContent xmlns:mc="http://schemas.openxmlformats.org/markup-compatibility/2006">
                    <mc:Choice xmlns:v="urn:schemas-microsoft-com:vml" Requires="v">
                      <p:oleObj spid="_x0000_s845919" name="משוואה" r:id="rId14" imgW="368140" imgH="215806" progId="Equation.3">
                        <p:embed/>
                      </p:oleObj>
                    </mc:Choice>
                    <mc:Fallback>
                      <p:oleObj name="משוואה" r:id="rId14" imgW="368140" imgH="215806"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0147" y="3077151"/>
                              <a:ext cx="4492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77" name="Rectangle 126"/>
            <p:cNvSpPr>
              <a:spLocks noChangeArrowheads="1"/>
            </p:cNvSpPr>
            <p:nvPr/>
          </p:nvSpPr>
          <p:spPr bwMode="auto">
            <a:xfrm>
              <a:off x="8954148" y="3155863"/>
              <a:ext cx="1919653" cy="395186"/>
            </a:xfrm>
            <a:prstGeom prst="rect">
              <a:avLst/>
            </a:prstGeom>
            <a:noFill/>
            <a:ln w="9525">
              <a:noFill/>
              <a:miter lim="800000"/>
              <a:headEnd/>
              <a:tailEnd/>
            </a:ln>
            <a:effectLst/>
          </p:spPr>
          <p:txBody>
            <a:bodyPr/>
            <a:lstStyle/>
            <a:p>
              <a:pPr marL="609600" indent="-609600"/>
              <a:r>
                <a:rPr lang="en-US" sz="1800" dirty="0" smtClean="0">
                  <a:solidFill>
                    <a:srgbClr val="7030A0"/>
                  </a:solidFill>
                  <a:cs typeface="Tahoma" pitchFamily="34" charset="0"/>
                </a:rPr>
                <a:t>ordered state</a:t>
              </a:r>
              <a:endParaRPr lang="en-US" sz="1800" dirty="0">
                <a:solidFill>
                  <a:srgbClr val="7030A0"/>
                </a:solidFill>
                <a:cs typeface="Tahoma" pitchFamily="34" charset="0"/>
              </a:endParaRPr>
            </a:p>
          </p:txBody>
        </p:sp>
      </p:grpSp>
      <p:sp>
        <p:nvSpPr>
          <p:cNvPr id="85" name="Rectangle 126"/>
          <p:cNvSpPr>
            <a:spLocks noChangeArrowheads="1"/>
          </p:cNvSpPr>
          <p:nvPr/>
        </p:nvSpPr>
        <p:spPr bwMode="auto">
          <a:xfrm>
            <a:off x="241496" y="4649982"/>
            <a:ext cx="4003298" cy="532333"/>
          </a:xfrm>
          <a:prstGeom prst="rect">
            <a:avLst/>
          </a:prstGeom>
          <a:noFill/>
          <a:ln w="9525">
            <a:noFill/>
            <a:miter lim="800000"/>
            <a:headEnd/>
            <a:tailEnd/>
          </a:ln>
          <a:effectLst/>
        </p:spPr>
        <p:txBody>
          <a:bodyPr/>
          <a:lstStyle/>
          <a:p>
            <a:pPr marL="609600" indent="-609600"/>
            <a:r>
              <a:rPr lang="en-US" sz="1800" dirty="0" smtClean="0">
                <a:cs typeface="Tahoma" pitchFamily="34" charset="0"/>
                <a:sym typeface="Wingdings" pitchFamily="2" charset="2"/>
              </a:rPr>
              <a:t> </a:t>
            </a:r>
            <a:r>
              <a:rPr lang="en-US" sz="1800" dirty="0" smtClean="0">
                <a:solidFill>
                  <a:schemeClr val="accent6"/>
                </a:solidFill>
                <a:cs typeface="Tahoma" pitchFamily="34" charset="0"/>
                <a:sym typeface="Wingdings" pitchFamily="2" charset="2"/>
              </a:rPr>
              <a:t>slow </a:t>
            </a:r>
            <a:r>
              <a:rPr lang="en-US" sz="1800" dirty="0">
                <a:solidFill>
                  <a:schemeClr val="accent6"/>
                </a:solidFill>
                <a:cs typeface="Tahoma" pitchFamily="34" charset="0"/>
                <a:sym typeface="Wingdings" pitchFamily="2" charset="2"/>
              </a:rPr>
              <a:t>relaxation </a:t>
            </a:r>
            <a:r>
              <a:rPr lang="en-US" sz="1800" dirty="0">
                <a:cs typeface="Tahoma" pitchFamily="34" charset="0"/>
                <a:sym typeface="Wingdings" pitchFamily="2" charset="2"/>
              </a:rPr>
              <a:t>in</a:t>
            </a:r>
            <a:r>
              <a:rPr lang="en-US" sz="1800" dirty="0">
                <a:solidFill>
                  <a:schemeClr val="accent6"/>
                </a:solidFill>
                <a:cs typeface="Tahoma" pitchFamily="34" charset="0"/>
                <a:sym typeface="Wingdings" pitchFamily="2" charset="2"/>
              </a:rPr>
              <a:t> </a:t>
            </a:r>
            <a:r>
              <a:rPr lang="en-US" sz="2000" b="1" u="sng" dirty="0" smtClean="0">
                <a:solidFill>
                  <a:schemeClr val="accent6"/>
                </a:solidFill>
                <a:latin typeface="Symbol" pitchFamily="18" charset="2"/>
                <a:cs typeface="Tahoma" pitchFamily="34" charset="0"/>
                <a:sym typeface="Wingdings" pitchFamily="2" charset="2"/>
              </a:rPr>
              <a:t>m</a:t>
            </a:r>
            <a:r>
              <a:rPr lang="en-US" sz="2000" u="sng" dirty="0" smtClean="0">
                <a:solidFill>
                  <a:schemeClr val="accent6"/>
                </a:solidFill>
                <a:cs typeface="Tahoma" pitchFamily="34" charset="0"/>
                <a:sym typeface="Wingdings" pitchFamily="2" charset="2"/>
              </a:rPr>
              <a:t>-canonical</a:t>
            </a:r>
            <a:r>
              <a:rPr lang="en-US" sz="1600" dirty="0" smtClean="0">
                <a:cs typeface="Tahoma" pitchFamily="34" charset="0"/>
                <a:sym typeface="Wingdings" pitchFamily="2" charset="2"/>
              </a:rPr>
              <a:t> [*]</a:t>
            </a:r>
            <a:r>
              <a:rPr lang="en-US" sz="1800" dirty="0" smtClean="0">
                <a:cs typeface="Tahoma" pitchFamily="34" charset="0"/>
              </a:rPr>
              <a:t> </a:t>
            </a:r>
            <a:endParaRPr lang="en-US" sz="1800" dirty="0">
              <a:cs typeface="Tahoma"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504543725"/>
              </p:ext>
            </p:extLst>
          </p:nvPr>
        </p:nvGraphicFramePr>
        <p:xfrm>
          <a:off x="4703024" y="2251650"/>
          <a:ext cx="1618414" cy="680231"/>
        </p:xfrm>
        <a:graphic>
          <a:graphicData uri="http://schemas.openxmlformats.org/presentationml/2006/ole">
            <mc:AlternateContent xmlns:mc="http://schemas.openxmlformats.org/markup-compatibility/2006">
              <mc:Choice xmlns:v="urn:schemas-microsoft-com:vml" Requires="v">
                <p:oleObj spid="_x0000_s845920" name="משוואה" r:id="rId15" imgW="850680" imgH="431640" progId="Equation.3">
                  <p:embed/>
                </p:oleObj>
              </mc:Choice>
              <mc:Fallback>
                <p:oleObj name="משוואה" r:id="rId15" imgW="85068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03024" y="2251650"/>
                        <a:ext cx="1618414" cy="680231"/>
                      </a:xfrm>
                      <a:prstGeom prst="rect">
                        <a:avLst/>
                      </a:prstGeom>
                      <a:noFill/>
                      <a:ln>
                        <a:noFill/>
                      </a:ln>
                      <a:extLst/>
                    </p:spPr>
                  </p:pic>
                </p:oleObj>
              </mc:Fallback>
            </mc:AlternateContent>
          </a:graphicData>
        </a:graphic>
      </p:graphicFrame>
      <p:sp>
        <p:nvSpPr>
          <p:cNvPr id="37" name="Rectangle 126"/>
          <p:cNvSpPr>
            <a:spLocks noChangeArrowheads="1"/>
          </p:cNvSpPr>
          <p:nvPr/>
        </p:nvSpPr>
        <p:spPr bwMode="auto">
          <a:xfrm>
            <a:off x="162036" y="2355934"/>
            <a:ext cx="4809917" cy="532333"/>
          </a:xfrm>
          <a:prstGeom prst="rect">
            <a:avLst/>
          </a:prstGeom>
          <a:noFill/>
          <a:ln w="9525">
            <a:noFill/>
            <a:miter lim="800000"/>
            <a:headEnd/>
            <a:tailEnd/>
          </a:ln>
          <a:effectLst/>
        </p:spPr>
        <p:txBody>
          <a:bodyPr/>
          <a:lstStyle/>
          <a:p>
            <a:pPr marL="609600" indent="-609600"/>
            <a:r>
              <a:rPr lang="en-US" sz="1800" dirty="0">
                <a:solidFill>
                  <a:schemeClr val="accent6"/>
                </a:solidFill>
                <a:cs typeface="Tahoma" pitchFamily="34" charset="0"/>
                <a:sym typeface="Wingdings" pitchFamily="2" charset="2"/>
              </a:rPr>
              <a:t>a</a:t>
            </a:r>
            <a:r>
              <a:rPr lang="en-US" sz="1800" dirty="0" smtClean="0">
                <a:solidFill>
                  <a:schemeClr val="accent6"/>
                </a:solidFill>
                <a:cs typeface="Tahoma" pitchFamily="34" charset="0"/>
                <a:sym typeface="Wingdings" pitchFamily="2" charset="2"/>
              </a:rPr>
              <a:t>tom position             2d spin orientation</a:t>
            </a:r>
            <a:endParaRPr lang="en-US" sz="1800" dirty="0">
              <a:solidFill>
                <a:schemeClr val="accent6"/>
              </a:solidFill>
              <a:cs typeface="Tahoma" pitchFamily="34" charset="0"/>
            </a:endParaRPr>
          </a:p>
        </p:txBody>
      </p:sp>
      <p:grpSp>
        <p:nvGrpSpPr>
          <p:cNvPr id="38" name="Group 37"/>
          <p:cNvGrpSpPr/>
          <p:nvPr/>
        </p:nvGrpSpPr>
        <p:grpSpPr>
          <a:xfrm>
            <a:off x="6589483" y="1509481"/>
            <a:ext cx="2540002" cy="1172059"/>
            <a:chOff x="6411647" y="3278182"/>
            <a:chExt cx="2253576" cy="1051000"/>
          </a:xfrm>
        </p:grpSpPr>
        <p:pic>
          <p:nvPicPr>
            <p:cNvPr id="40" name="Picture 4" descr="http://www.google.com/url?sa=i&amp;source=images&amp;cd=&amp;docid=AoQuIHCOV9oK8M&amp;tbnid=Nb8NxXXBBQtJsM:&amp;ved=0CAUQjBw&amp;url=http%3A%2F%2Fehs.ucsc.edu%2Fprograms%2Fimages%2Flaser-icon.jpg&amp;ei=O9fGUumSKISr4AT4w4HABA&amp;psig=AFQjCNFdJRIH6o5DdOSE90xSBGcx0EiFJQ&amp;ust=138884933969544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0677665">
              <a:off x="6411647" y="3889576"/>
              <a:ext cx="649259" cy="358097"/>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6933224" y="3278182"/>
              <a:ext cx="1731999" cy="1051000"/>
              <a:chOff x="1521520" y="3106992"/>
              <a:chExt cx="3464363" cy="1764999"/>
            </a:xfrm>
          </p:grpSpPr>
          <p:pic>
            <p:nvPicPr>
              <p:cNvPr id="41"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21520" y="3106992"/>
                <a:ext cx="3464363" cy="176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Oval 45"/>
              <p:cNvSpPr>
                <a:spLocks noChangeArrowheads="1"/>
              </p:cNvSpPr>
              <p:nvPr/>
            </p:nvSpPr>
            <p:spPr bwMode="auto">
              <a:xfrm flipH="1">
                <a:off x="2506528" y="3726619"/>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47" name="Oval 46"/>
              <p:cNvSpPr>
                <a:spLocks noChangeArrowheads="1"/>
              </p:cNvSpPr>
              <p:nvPr/>
            </p:nvSpPr>
            <p:spPr bwMode="auto">
              <a:xfrm flipH="1">
                <a:off x="3218344" y="3567037"/>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48" name="Oval 47"/>
              <p:cNvSpPr>
                <a:spLocks noChangeArrowheads="1"/>
              </p:cNvSpPr>
              <p:nvPr/>
            </p:nvSpPr>
            <p:spPr bwMode="auto">
              <a:xfrm flipH="1">
                <a:off x="3553630" y="3504277"/>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55" name="Oval 54"/>
              <p:cNvSpPr>
                <a:spLocks noChangeArrowheads="1"/>
              </p:cNvSpPr>
              <p:nvPr/>
            </p:nvSpPr>
            <p:spPr bwMode="auto">
              <a:xfrm flipH="1">
                <a:off x="2142544" y="3792955"/>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sp>
            <p:nvSpPr>
              <p:cNvPr id="56" name="Oval 55"/>
              <p:cNvSpPr>
                <a:spLocks noChangeArrowheads="1"/>
              </p:cNvSpPr>
              <p:nvPr/>
            </p:nvSpPr>
            <p:spPr bwMode="auto">
              <a:xfrm flipH="1">
                <a:off x="2692990" y="3687163"/>
                <a:ext cx="112956" cy="105660"/>
              </a:xfrm>
              <a:prstGeom prst="ellipse">
                <a:avLst/>
              </a:prstGeom>
              <a:solidFill>
                <a:schemeClr val="tx1"/>
              </a:solidFill>
              <a:ln w="9525">
                <a:solidFill>
                  <a:schemeClr val="tx1"/>
                </a:solidFill>
                <a:round/>
                <a:headEnd/>
                <a:tailEnd/>
              </a:ln>
              <a:effectLst/>
              <a:extLst/>
            </p:spPr>
            <p:txBody>
              <a:bodyPr wrap="none" anchor="ctr"/>
              <a:lstStyle/>
              <a:p>
                <a:endParaRPr lang="en-US"/>
              </a:p>
            </p:txBody>
          </p:sp>
        </p:grpSp>
      </p:grpSp>
      <p:cxnSp>
        <p:nvCxnSpPr>
          <p:cNvPr id="57" name="Straight Arrow Connector 56"/>
          <p:cNvCxnSpPr/>
          <p:nvPr/>
        </p:nvCxnSpPr>
        <p:spPr>
          <a:xfrm>
            <a:off x="1795869" y="2547955"/>
            <a:ext cx="630631" cy="2607"/>
          </a:xfrm>
          <a:prstGeom prst="straightConnector1">
            <a:avLst/>
          </a:prstGeom>
          <a:ln w="50800">
            <a:solidFill>
              <a:schemeClr val="accent2">
                <a:lumMod val="75000"/>
                <a:alpha val="48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2478403960"/>
              </p:ext>
            </p:extLst>
          </p:nvPr>
        </p:nvGraphicFramePr>
        <p:xfrm>
          <a:off x="4327298" y="1543050"/>
          <a:ext cx="2820174" cy="346075"/>
        </p:xfrm>
        <a:graphic>
          <a:graphicData uri="http://schemas.openxmlformats.org/presentationml/2006/ole">
            <mc:AlternateContent xmlns:mc="http://schemas.openxmlformats.org/markup-compatibility/2006">
              <mc:Choice xmlns:v="urn:schemas-microsoft-com:vml" Requires="v">
                <p:oleObj spid="_x0000_s845921" name="משוואה" r:id="rId19" imgW="1739880" imgH="215640" progId="Equation.3">
                  <p:embed/>
                </p:oleObj>
              </mc:Choice>
              <mc:Fallback>
                <p:oleObj name="משוואה" r:id="rId19" imgW="1739880" imgH="215640" progId="Equation.3">
                  <p:embed/>
                  <p:pic>
                    <p:nvPicPr>
                      <p:cNvPr id="0" name=""/>
                      <p:cNvPicPr>
                        <a:picLocks noChangeAspect="1" noChangeArrowheads="1"/>
                      </p:cNvPicPr>
                      <p:nvPr/>
                    </p:nvPicPr>
                    <p:blipFill>
                      <a:blip r:embed="rId20"/>
                      <a:srcRect/>
                      <a:stretch>
                        <a:fillRect/>
                      </a:stretch>
                    </p:blipFill>
                    <p:spPr bwMode="auto">
                      <a:xfrm>
                        <a:off x="4327298" y="1543050"/>
                        <a:ext cx="2820174" cy="346075"/>
                      </a:xfrm>
                      <a:prstGeom prst="rect">
                        <a:avLst/>
                      </a:prstGeom>
                      <a:noFill/>
                      <a:ln>
                        <a:noFill/>
                      </a:ln>
                    </p:spPr>
                  </p:pic>
                </p:oleObj>
              </mc:Fallback>
            </mc:AlternateContent>
          </a:graphicData>
        </a:graphic>
      </p:graphicFrame>
      <p:sp>
        <p:nvSpPr>
          <p:cNvPr id="58" name="Rectangle 126"/>
          <p:cNvSpPr>
            <a:spLocks noChangeArrowheads="1"/>
          </p:cNvSpPr>
          <p:nvPr/>
        </p:nvSpPr>
        <p:spPr bwMode="auto">
          <a:xfrm>
            <a:off x="5343310" y="6494090"/>
            <a:ext cx="3956718" cy="378656"/>
          </a:xfrm>
          <a:prstGeom prst="rect">
            <a:avLst/>
          </a:prstGeom>
          <a:noFill/>
          <a:ln w="9525">
            <a:noFill/>
            <a:miter lim="800000"/>
            <a:headEnd/>
            <a:tailEnd/>
          </a:ln>
          <a:effectLst/>
        </p:spPr>
        <p:txBody>
          <a:bodyPr/>
          <a:lstStyle/>
          <a:p>
            <a:pPr marL="609600" indent="-609600"/>
            <a:r>
              <a:rPr lang="en-US" sz="1400" dirty="0" smtClean="0">
                <a:cs typeface="Tahoma" pitchFamily="34" charset="0"/>
              </a:rPr>
              <a:t>[*] Yamaguchi et al., </a:t>
            </a:r>
            <a:r>
              <a:rPr lang="en-US" sz="1400" dirty="0" err="1" smtClean="0">
                <a:cs typeface="Tahoma" pitchFamily="34" charset="0"/>
              </a:rPr>
              <a:t>Physica</a:t>
            </a:r>
            <a:r>
              <a:rPr lang="en-US" sz="1400" dirty="0" smtClean="0">
                <a:cs typeface="Tahoma" pitchFamily="34" charset="0"/>
              </a:rPr>
              <a:t> A 337, 36 (2004)</a:t>
            </a:r>
            <a:endParaRPr lang="en-US" sz="1400" dirty="0">
              <a:cs typeface="Tahoma" pitchFamily="34" charset="0"/>
            </a:endParaRPr>
          </a:p>
        </p:txBody>
      </p:sp>
      <p:sp>
        <p:nvSpPr>
          <p:cNvPr id="59" name="Rectangle 126"/>
          <p:cNvSpPr>
            <a:spLocks noChangeArrowheads="1"/>
          </p:cNvSpPr>
          <p:nvPr/>
        </p:nvSpPr>
        <p:spPr bwMode="auto">
          <a:xfrm>
            <a:off x="3122074" y="5286875"/>
            <a:ext cx="1976304" cy="378656"/>
          </a:xfrm>
          <a:prstGeom prst="rect">
            <a:avLst/>
          </a:prstGeom>
          <a:noFill/>
          <a:ln w="9525">
            <a:noFill/>
            <a:miter lim="800000"/>
            <a:headEnd/>
            <a:tailEnd/>
          </a:ln>
          <a:effectLst/>
        </p:spPr>
        <p:txBody>
          <a:bodyPr/>
          <a:lstStyle/>
          <a:p>
            <a:pPr marL="609600" indent="-609600"/>
            <a:r>
              <a:rPr lang="en-US" sz="1800" dirty="0" smtClean="0">
                <a:cs typeface="Tahoma" pitchFamily="34" charset="0"/>
              </a:rPr>
              <a:t>~ system size!</a:t>
            </a:r>
            <a:endParaRPr lang="en-US" sz="1800" dirty="0">
              <a:cs typeface="Tahoma" pitchFamily="34" charset="0"/>
            </a:endParaRPr>
          </a:p>
        </p:txBody>
      </p:sp>
      <p:pic>
        <p:nvPicPr>
          <p:cNvPr id="60" name="Picture 15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63481" y="3494145"/>
            <a:ext cx="3346263" cy="257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Rectangle 126"/>
          <p:cNvSpPr>
            <a:spLocks noChangeArrowheads="1"/>
          </p:cNvSpPr>
          <p:nvPr/>
        </p:nvSpPr>
        <p:spPr bwMode="auto">
          <a:xfrm>
            <a:off x="1583105" y="5990959"/>
            <a:ext cx="2350253" cy="532333"/>
          </a:xfrm>
          <a:prstGeom prst="rect">
            <a:avLst/>
          </a:prstGeom>
          <a:noFill/>
          <a:ln w="9525">
            <a:noFill/>
            <a:miter lim="800000"/>
            <a:headEnd/>
            <a:tailEnd/>
          </a:ln>
          <a:effectLst/>
        </p:spPr>
        <p:txBody>
          <a:bodyPr/>
          <a:lstStyle/>
          <a:p>
            <a:pPr marL="609600" indent="-609600"/>
            <a:r>
              <a:rPr lang="en-US" sz="2000" dirty="0">
                <a:solidFill>
                  <a:schemeClr val="accent1">
                    <a:lumMod val="50000"/>
                  </a:schemeClr>
                </a:solidFill>
                <a:cs typeface="Tahoma" pitchFamily="34" charset="0"/>
              </a:rPr>
              <a:t>n</a:t>
            </a:r>
            <a:r>
              <a:rPr lang="en-US" sz="2000" dirty="0" smtClean="0">
                <a:solidFill>
                  <a:schemeClr val="accent1">
                    <a:lumMod val="50000"/>
                  </a:schemeClr>
                </a:solidFill>
                <a:cs typeface="Tahoma" pitchFamily="34" charset="0"/>
              </a:rPr>
              <a:t>ever observed! </a:t>
            </a:r>
            <a:endParaRPr lang="en-US" sz="2000" dirty="0">
              <a:solidFill>
                <a:schemeClr val="accent1">
                  <a:lumMod val="50000"/>
                </a:schemeClr>
              </a:solidFill>
              <a:cs typeface="Tahoma" pitchFamily="34" charset="0"/>
            </a:endParaRPr>
          </a:p>
        </p:txBody>
      </p:sp>
      <p:sp>
        <p:nvSpPr>
          <p:cNvPr id="63" name="Rectangle 126"/>
          <p:cNvSpPr>
            <a:spLocks noChangeArrowheads="1"/>
          </p:cNvSpPr>
          <p:nvPr/>
        </p:nvSpPr>
        <p:spPr bwMode="auto">
          <a:xfrm>
            <a:off x="5188082" y="6199068"/>
            <a:ext cx="4356988" cy="252091"/>
          </a:xfrm>
          <a:prstGeom prst="rect">
            <a:avLst/>
          </a:prstGeom>
        </p:spPr>
        <p:txBody>
          <a:bodyPr/>
          <a:lstStyle/>
          <a:p>
            <a:pPr marL="609600" indent="-609600"/>
            <a:r>
              <a:rPr lang="en-US" sz="1400" dirty="0" smtClean="0">
                <a:cs typeface="Tahoma" pitchFamily="34" charset="0"/>
              </a:rPr>
              <a:t>ES, Mazets &amp; Kurizki, </a:t>
            </a:r>
            <a:r>
              <a:rPr lang="en-US" sz="1400" dirty="0" smtClean="0"/>
              <a:t>Opt. </a:t>
            </a:r>
            <a:r>
              <a:rPr lang="en-US" sz="1400" dirty="0" err="1" smtClean="0"/>
              <a:t>Lett</a:t>
            </a:r>
            <a:r>
              <a:rPr lang="en-US" sz="1400" dirty="0" smtClean="0"/>
              <a:t>. </a:t>
            </a:r>
            <a:r>
              <a:rPr lang="en-US" sz="1400" dirty="0"/>
              <a:t>39, 3674 (2014)</a:t>
            </a:r>
            <a:endParaRPr lang="en-US" sz="1400" dirty="0">
              <a:cs typeface="Tahoma" pitchFamily="34" charset="0"/>
            </a:endParaRPr>
          </a:p>
        </p:txBody>
      </p:sp>
      <p:sp>
        <p:nvSpPr>
          <p:cNvPr id="66" name="Rectangle 201"/>
          <p:cNvSpPr>
            <a:spLocks noChangeArrowheads="1"/>
          </p:cNvSpPr>
          <p:nvPr/>
        </p:nvSpPr>
        <p:spPr bwMode="auto">
          <a:xfrm>
            <a:off x="6526233" y="-14288"/>
            <a:ext cx="2973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2. Long-range DDI</a:t>
            </a:r>
            <a:endParaRPr lang="en-US" sz="2000" b="1" dirty="0">
              <a:solidFill>
                <a:schemeClr val="bg1"/>
              </a:solidFill>
              <a:cs typeface="Arial" pitchFamily="34" charset="0"/>
            </a:endParaRPr>
          </a:p>
        </p:txBody>
      </p:sp>
    </p:spTree>
    <p:extLst>
      <p:ext uri="{BB962C8B-B14F-4D97-AF65-F5344CB8AC3E}">
        <p14:creationId xmlns:p14="http://schemas.microsoft.com/office/powerpoint/2010/main" val="1992047027"/>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p:cNvCxnSpPr/>
          <p:nvPr/>
        </p:nvCxnSpPr>
        <p:spPr bwMode="auto">
          <a:xfrm flipH="1">
            <a:off x="5162145" y="4969290"/>
            <a:ext cx="209979" cy="0"/>
          </a:xfrm>
          <a:prstGeom prst="line">
            <a:avLst/>
          </a:prstGeom>
          <a:noFill/>
          <a:ln w="9525" cap="flat" cmpd="sng" algn="ctr">
            <a:noFill/>
            <a:prstDash val="solid"/>
            <a:round/>
            <a:headEnd type="none" w="med" len="med"/>
            <a:tailEnd type="none" w="med" len="med"/>
          </a:ln>
          <a:effectLst/>
        </p:spPr>
      </p:cxnSp>
      <p:sp>
        <p:nvSpPr>
          <p:cNvPr id="156" name="Rectangle 4"/>
          <p:cNvSpPr>
            <a:spLocks noChangeArrowheads="1"/>
          </p:cNvSpPr>
          <p:nvPr/>
        </p:nvSpPr>
        <p:spPr bwMode="auto">
          <a:xfrm>
            <a:off x="336184" y="288874"/>
            <a:ext cx="7784382"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Battle of relaxations</a:t>
            </a:r>
            <a:endParaRPr lang="en-US" sz="3000" dirty="0">
              <a:solidFill>
                <a:schemeClr val="bg1"/>
              </a:solidFill>
              <a:cs typeface="Arial" pitchFamily="34" charset="0"/>
            </a:endParaRPr>
          </a:p>
        </p:txBody>
      </p:sp>
      <p:sp>
        <p:nvSpPr>
          <p:cNvPr id="126" name="Rectangle 126"/>
          <p:cNvSpPr>
            <a:spLocks noChangeArrowheads="1"/>
          </p:cNvSpPr>
          <p:nvPr/>
        </p:nvSpPr>
        <p:spPr bwMode="auto">
          <a:xfrm>
            <a:off x="199289" y="1974414"/>
            <a:ext cx="3671891" cy="403022"/>
          </a:xfrm>
          <a:prstGeom prst="rect">
            <a:avLst/>
          </a:prstGeom>
          <a:noFill/>
          <a:ln w="9525">
            <a:noFill/>
            <a:miter lim="800000"/>
            <a:headEnd/>
            <a:tailEnd/>
          </a:ln>
          <a:effectLst/>
        </p:spPr>
        <p:txBody>
          <a:bodyPr/>
          <a:lstStyle/>
          <a:p>
            <a:pPr marL="609600" indent="-609600"/>
            <a:r>
              <a:rPr lang="en-US" sz="2000" u="sng" dirty="0" smtClean="0">
                <a:solidFill>
                  <a:schemeClr val="accent6"/>
                </a:solidFill>
                <a:latin typeface="Symbol" pitchFamily="18" charset="2"/>
                <a:cs typeface="Tahoma" pitchFamily="34" charset="0"/>
                <a:sym typeface="Wingdings" pitchFamily="2" charset="2"/>
              </a:rPr>
              <a:t>m</a:t>
            </a:r>
            <a:r>
              <a:rPr lang="en-US" sz="2000" u="sng" dirty="0" smtClean="0">
                <a:solidFill>
                  <a:schemeClr val="accent6"/>
                </a:solidFill>
                <a:cs typeface="Tahoma" pitchFamily="34" charset="0"/>
                <a:sym typeface="Wingdings" pitchFamily="2" charset="2"/>
              </a:rPr>
              <a:t>-canonical </a:t>
            </a:r>
            <a:r>
              <a:rPr lang="en-US" sz="1800" dirty="0" smtClean="0">
                <a:cs typeface="Tahoma" pitchFamily="34" charset="0"/>
                <a:sym typeface="Wingdings" pitchFamily="2" charset="2"/>
              </a:rPr>
              <a:t>(slow) relaxation</a:t>
            </a:r>
            <a:endParaRPr lang="en-US" sz="1800" dirty="0">
              <a:cs typeface="Tahoma"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678622163"/>
              </p:ext>
            </p:extLst>
          </p:nvPr>
        </p:nvGraphicFramePr>
        <p:xfrm>
          <a:off x="945436" y="3544109"/>
          <a:ext cx="1925637" cy="609600"/>
        </p:xfrm>
        <a:graphic>
          <a:graphicData uri="http://schemas.openxmlformats.org/presentationml/2006/ole">
            <mc:AlternateContent xmlns:mc="http://schemas.openxmlformats.org/markup-compatibility/2006">
              <mc:Choice xmlns:v="urn:schemas-microsoft-com:vml" Requires="v">
                <p:oleObj spid="_x0000_s846949" name="משוואה" r:id="rId4" imgW="1028520" imgH="393480" progId="Equation.3">
                  <p:embed/>
                </p:oleObj>
              </mc:Choice>
              <mc:Fallback>
                <p:oleObj name="משוואה" r:id="rId4" imgW="1028520" imgH="393480" progId="Equation.3">
                  <p:embed/>
                  <p:pic>
                    <p:nvPicPr>
                      <p:cNvPr id="0" name=""/>
                      <p:cNvPicPr>
                        <a:picLocks noChangeAspect="1" noChangeArrowheads="1"/>
                      </p:cNvPicPr>
                      <p:nvPr/>
                    </p:nvPicPr>
                    <p:blipFill>
                      <a:blip r:embed="rId5"/>
                      <a:srcRect/>
                      <a:stretch>
                        <a:fillRect/>
                      </a:stretch>
                    </p:blipFill>
                    <p:spPr bwMode="auto">
                      <a:xfrm>
                        <a:off x="945436" y="3544109"/>
                        <a:ext cx="1925637" cy="609600"/>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364585637"/>
              </p:ext>
            </p:extLst>
          </p:nvPr>
        </p:nvGraphicFramePr>
        <p:xfrm>
          <a:off x="3233738" y="1443038"/>
          <a:ext cx="2506662" cy="638175"/>
        </p:xfrm>
        <a:graphic>
          <a:graphicData uri="http://schemas.openxmlformats.org/presentationml/2006/ole">
            <mc:AlternateContent xmlns:mc="http://schemas.openxmlformats.org/markup-compatibility/2006">
              <mc:Choice xmlns:v="urn:schemas-microsoft-com:vml" Requires="v">
                <p:oleObj spid="_x0000_s846950" name="משוואה" r:id="rId6" imgW="1396800" imgH="431640" progId="Equation.3">
                  <p:embed/>
                </p:oleObj>
              </mc:Choice>
              <mc:Fallback>
                <p:oleObj name="משוואה" r:id="rId6" imgW="1396800" imgH="431640" progId="Equation.3">
                  <p:embed/>
                  <p:pic>
                    <p:nvPicPr>
                      <p:cNvPr id="0" name=""/>
                      <p:cNvPicPr>
                        <a:picLocks noChangeAspect="1" noChangeArrowheads="1"/>
                      </p:cNvPicPr>
                      <p:nvPr/>
                    </p:nvPicPr>
                    <p:blipFill>
                      <a:blip r:embed="rId7"/>
                      <a:srcRect/>
                      <a:stretch>
                        <a:fillRect/>
                      </a:stretch>
                    </p:blipFill>
                    <p:spPr bwMode="auto">
                      <a:xfrm>
                        <a:off x="3233738" y="1443038"/>
                        <a:ext cx="2506662" cy="638175"/>
                      </a:xfrm>
                      <a:prstGeom prst="rect">
                        <a:avLst/>
                      </a:prstGeom>
                      <a:noFill/>
                      <a:ln>
                        <a:noFill/>
                      </a:ln>
                    </p:spPr>
                  </p:pic>
                </p:oleObj>
              </mc:Fallback>
            </mc:AlternateContent>
          </a:graphicData>
        </a:graphic>
      </p:graphicFrame>
      <p:sp>
        <p:nvSpPr>
          <p:cNvPr id="2" name="Oval 1"/>
          <p:cNvSpPr/>
          <p:nvPr/>
        </p:nvSpPr>
        <p:spPr bwMode="auto">
          <a:xfrm>
            <a:off x="4053367" y="1390092"/>
            <a:ext cx="548642" cy="742771"/>
          </a:xfrm>
          <a:prstGeom prst="ellipse">
            <a:avLst/>
          </a:prstGeom>
          <a:noFill/>
          <a:ln w="222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40" name="Oval 39"/>
          <p:cNvSpPr/>
          <p:nvPr/>
        </p:nvSpPr>
        <p:spPr bwMode="auto">
          <a:xfrm>
            <a:off x="4733362" y="1495312"/>
            <a:ext cx="379794" cy="473338"/>
          </a:xfrm>
          <a:prstGeom prst="ellipse">
            <a:avLst/>
          </a:prstGeom>
          <a:noFill/>
          <a:ln w="222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72905913"/>
              </p:ext>
            </p:extLst>
          </p:nvPr>
        </p:nvGraphicFramePr>
        <p:xfrm>
          <a:off x="7522313" y="3186934"/>
          <a:ext cx="1196505" cy="667638"/>
        </p:xfrm>
        <a:graphic>
          <a:graphicData uri="http://schemas.openxmlformats.org/presentationml/2006/ole">
            <mc:AlternateContent xmlns:mc="http://schemas.openxmlformats.org/markup-compatibility/2006">
              <mc:Choice xmlns:v="urn:schemas-microsoft-com:vml" Requires="v">
                <p:oleObj spid="_x0000_s846951" name="משוואה" r:id="rId8" imgW="622080" imgH="419040" progId="Equation.3">
                  <p:embed/>
                </p:oleObj>
              </mc:Choice>
              <mc:Fallback>
                <p:oleObj name="משוואה" r:id="rId8" imgW="622080" imgH="419040" progId="Equation.3">
                  <p:embed/>
                  <p:pic>
                    <p:nvPicPr>
                      <p:cNvPr id="0" name=""/>
                      <p:cNvPicPr>
                        <a:picLocks noChangeAspect="1" noChangeArrowheads="1"/>
                      </p:cNvPicPr>
                      <p:nvPr/>
                    </p:nvPicPr>
                    <p:blipFill>
                      <a:blip r:embed="rId9"/>
                      <a:srcRect/>
                      <a:stretch>
                        <a:fillRect/>
                      </a:stretch>
                    </p:blipFill>
                    <p:spPr bwMode="auto">
                      <a:xfrm>
                        <a:off x="7522313" y="3186934"/>
                        <a:ext cx="1196505" cy="667638"/>
                      </a:xfrm>
                      <a:prstGeom prst="rect">
                        <a:avLst/>
                      </a:prstGeom>
                      <a:noFill/>
                      <a:ln>
                        <a:noFill/>
                      </a:ln>
                    </p:spPr>
                  </p:pic>
                </p:oleObj>
              </mc:Fallback>
            </mc:AlternateContent>
          </a:graphicData>
        </a:graphic>
      </p:graphicFrame>
      <p:sp>
        <p:nvSpPr>
          <p:cNvPr id="43" name="Rectangle 126"/>
          <p:cNvSpPr>
            <a:spLocks noChangeArrowheads="1"/>
          </p:cNvSpPr>
          <p:nvPr/>
        </p:nvSpPr>
        <p:spPr bwMode="auto">
          <a:xfrm>
            <a:off x="1444358" y="1495312"/>
            <a:ext cx="1398618" cy="532333"/>
          </a:xfrm>
          <a:prstGeom prst="rect">
            <a:avLst/>
          </a:prstGeom>
          <a:noFill/>
          <a:ln w="9525">
            <a:noFill/>
            <a:miter lim="800000"/>
            <a:headEnd/>
            <a:tailEnd/>
          </a:ln>
          <a:effectLst/>
        </p:spPr>
        <p:txBody>
          <a:bodyPr/>
          <a:lstStyle/>
          <a:p>
            <a:pPr marL="609600" indent="-609600"/>
            <a:r>
              <a:rPr lang="en-US" sz="1800" dirty="0" smtClean="0">
                <a:cs typeface="Tahoma" pitchFamily="34" charset="0"/>
                <a:sym typeface="Wingdings" pitchFamily="2" charset="2"/>
              </a:rPr>
              <a:t>Dynamics:</a:t>
            </a:r>
            <a:endParaRPr lang="en-US" sz="1800" dirty="0">
              <a:cs typeface="Tahoma" pitchFamily="34" charset="0"/>
            </a:endParaRPr>
          </a:p>
        </p:txBody>
      </p:sp>
      <p:sp>
        <p:nvSpPr>
          <p:cNvPr id="44" name="Rectangle 126"/>
          <p:cNvSpPr>
            <a:spLocks noChangeArrowheads="1"/>
          </p:cNvSpPr>
          <p:nvPr/>
        </p:nvSpPr>
        <p:spPr bwMode="auto">
          <a:xfrm>
            <a:off x="6033093" y="2031159"/>
            <a:ext cx="2597215" cy="532333"/>
          </a:xfrm>
          <a:prstGeom prst="rect">
            <a:avLst/>
          </a:prstGeom>
          <a:noFill/>
          <a:ln w="9525">
            <a:noFill/>
            <a:miter lim="800000"/>
            <a:headEnd/>
            <a:tailEnd/>
          </a:ln>
          <a:effectLst/>
        </p:spPr>
        <p:txBody>
          <a:bodyPr/>
          <a:lstStyle/>
          <a:p>
            <a:pPr marL="609600" indent="-609600"/>
            <a:r>
              <a:rPr lang="en-US" sz="2000" u="sng" dirty="0" smtClean="0">
                <a:solidFill>
                  <a:srgbClr val="C00000"/>
                </a:solidFill>
                <a:cs typeface="Tahoma" pitchFamily="34" charset="0"/>
                <a:sym typeface="Wingdings" pitchFamily="2" charset="2"/>
              </a:rPr>
              <a:t>canonical </a:t>
            </a:r>
            <a:r>
              <a:rPr lang="en-US" sz="1800" dirty="0" smtClean="0">
                <a:cs typeface="Tahoma" pitchFamily="34" charset="0"/>
                <a:sym typeface="Wingdings" pitchFamily="2" charset="2"/>
              </a:rPr>
              <a:t>relaxation</a:t>
            </a:r>
            <a:r>
              <a:rPr lang="en-US" sz="1800" u="sng" dirty="0" smtClean="0">
                <a:cs typeface="Tahoma" pitchFamily="34" charset="0"/>
              </a:rPr>
              <a:t> </a:t>
            </a:r>
            <a:endParaRPr lang="en-US" sz="1800" u="sng" dirty="0">
              <a:cs typeface="Tahoma"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193847898"/>
              </p:ext>
            </p:extLst>
          </p:nvPr>
        </p:nvGraphicFramePr>
        <p:xfrm>
          <a:off x="6147684" y="3618991"/>
          <a:ext cx="1004887" cy="395288"/>
        </p:xfrm>
        <a:graphic>
          <a:graphicData uri="http://schemas.openxmlformats.org/presentationml/2006/ole">
            <mc:AlternateContent xmlns:mc="http://schemas.openxmlformats.org/markup-compatibility/2006">
              <mc:Choice xmlns:v="urn:schemas-microsoft-com:vml" Requires="v">
                <p:oleObj spid="_x0000_s846952" name="משוואה" r:id="rId10" imgW="507960" imgH="241200" progId="Equation.3">
                  <p:embed/>
                </p:oleObj>
              </mc:Choice>
              <mc:Fallback>
                <p:oleObj name="משוואה" r:id="rId10" imgW="507960" imgH="241200" progId="Equation.3">
                  <p:embed/>
                  <p:pic>
                    <p:nvPicPr>
                      <p:cNvPr id="0" name=""/>
                      <p:cNvPicPr>
                        <a:picLocks noChangeAspect="1" noChangeArrowheads="1"/>
                      </p:cNvPicPr>
                      <p:nvPr/>
                    </p:nvPicPr>
                    <p:blipFill>
                      <a:blip r:embed="rId11"/>
                      <a:srcRect/>
                      <a:stretch>
                        <a:fillRect/>
                      </a:stretch>
                    </p:blipFill>
                    <p:spPr bwMode="auto">
                      <a:xfrm>
                        <a:off x="6147684" y="3618991"/>
                        <a:ext cx="100488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37287230"/>
              </p:ext>
            </p:extLst>
          </p:nvPr>
        </p:nvGraphicFramePr>
        <p:xfrm>
          <a:off x="1848476" y="4333341"/>
          <a:ext cx="1614424" cy="403006"/>
        </p:xfrm>
        <a:graphic>
          <a:graphicData uri="http://schemas.openxmlformats.org/presentationml/2006/ole">
            <mc:AlternateContent xmlns:mc="http://schemas.openxmlformats.org/markup-compatibility/2006">
              <mc:Choice xmlns:v="urn:schemas-microsoft-com:vml" Requires="v">
                <p:oleObj spid="_x0000_s846953" name="משוואה" r:id="rId12" imgW="799920" imgH="241200" progId="Equation.3">
                  <p:embed/>
                </p:oleObj>
              </mc:Choice>
              <mc:Fallback>
                <p:oleObj name="משוואה" r:id="rId12" imgW="799920" imgH="241200" progId="Equation.3">
                  <p:embed/>
                  <p:pic>
                    <p:nvPicPr>
                      <p:cNvPr id="0" name=""/>
                      <p:cNvPicPr>
                        <a:picLocks noChangeAspect="1" noChangeArrowheads="1"/>
                      </p:cNvPicPr>
                      <p:nvPr/>
                    </p:nvPicPr>
                    <p:blipFill>
                      <a:blip r:embed="rId13"/>
                      <a:srcRect/>
                      <a:stretch>
                        <a:fillRect/>
                      </a:stretch>
                    </p:blipFill>
                    <p:spPr bwMode="auto">
                      <a:xfrm>
                        <a:off x="1848476" y="4333341"/>
                        <a:ext cx="1614424" cy="403006"/>
                      </a:xfrm>
                      <a:prstGeom prst="rect">
                        <a:avLst/>
                      </a:prstGeom>
                      <a:noFill/>
                      <a:ln>
                        <a:noFill/>
                      </a:ln>
                    </p:spPr>
                  </p:pic>
                </p:oleObj>
              </mc:Fallback>
            </mc:AlternateContent>
          </a:graphicData>
        </a:graphic>
      </p:graphicFrame>
      <p:pic>
        <p:nvPicPr>
          <p:cNvPr id="721978" name="Picture 5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03011" y="4179341"/>
            <a:ext cx="5309977" cy="238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Oval 47"/>
          <p:cNvSpPr/>
          <p:nvPr/>
        </p:nvSpPr>
        <p:spPr bwMode="auto">
          <a:xfrm>
            <a:off x="5459890" y="1525320"/>
            <a:ext cx="305643" cy="473338"/>
          </a:xfrm>
          <a:prstGeom prst="ellipse">
            <a:avLst/>
          </a:prstGeom>
          <a:noFill/>
          <a:ln w="222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49" name="Rectangle 126"/>
          <p:cNvSpPr>
            <a:spLocks noChangeArrowheads="1"/>
          </p:cNvSpPr>
          <p:nvPr/>
        </p:nvSpPr>
        <p:spPr bwMode="auto">
          <a:xfrm>
            <a:off x="163646" y="2448339"/>
            <a:ext cx="3558498" cy="532333"/>
          </a:xfrm>
          <a:prstGeom prst="rect">
            <a:avLst/>
          </a:prstGeom>
          <a:noFill/>
          <a:ln w="9525">
            <a:noFill/>
            <a:miter lim="800000"/>
            <a:headEnd/>
            <a:tailEnd/>
          </a:ln>
          <a:effectLst/>
        </p:spPr>
        <p:txBody>
          <a:bodyPr/>
          <a:lstStyle/>
          <a:p>
            <a:pPr marL="609600" indent="-609600"/>
            <a:r>
              <a:rPr lang="en-US" sz="1800" dirty="0" smtClean="0">
                <a:solidFill>
                  <a:schemeClr val="accent6"/>
                </a:solidFill>
                <a:cs typeface="Tahoma" pitchFamily="34" charset="0"/>
                <a:sym typeface="Wingdings" pitchFamily="2" charset="2"/>
              </a:rPr>
              <a:t>via</a:t>
            </a:r>
            <a:r>
              <a:rPr lang="en-US" sz="1800" dirty="0" smtClean="0">
                <a:cs typeface="Tahoma" pitchFamily="34" charset="0"/>
                <a:sym typeface="Wingdings" pitchFamily="2" charset="2"/>
              </a:rPr>
              <a:t>: atomic “collisions” (LI-DDI)</a:t>
            </a:r>
            <a:endParaRPr lang="en-US" sz="1800" dirty="0">
              <a:cs typeface="Tahoma" pitchFamily="34" charset="0"/>
            </a:endParaRPr>
          </a:p>
        </p:txBody>
      </p:sp>
      <p:sp>
        <p:nvSpPr>
          <p:cNvPr id="50" name="Rectangle 126"/>
          <p:cNvSpPr>
            <a:spLocks noChangeArrowheads="1"/>
          </p:cNvSpPr>
          <p:nvPr/>
        </p:nvSpPr>
        <p:spPr bwMode="auto">
          <a:xfrm>
            <a:off x="174404" y="2891598"/>
            <a:ext cx="3042131" cy="532333"/>
          </a:xfrm>
          <a:prstGeom prst="rect">
            <a:avLst/>
          </a:prstGeom>
          <a:noFill/>
          <a:ln w="9525">
            <a:noFill/>
            <a:miter lim="800000"/>
            <a:headEnd/>
            <a:tailEnd/>
          </a:ln>
          <a:effectLst/>
        </p:spPr>
        <p:txBody>
          <a:bodyPr/>
          <a:lstStyle/>
          <a:p>
            <a:pPr marL="609600" indent="-609600"/>
            <a:r>
              <a:rPr lang="en-US" sz="1800" dirty="0" smtClean="0">
                <a:solidFill>
                  <a:schemeClr val="accent6"/>
                </a:solidFill>
                <a:cs typeface="Tahoma" pitchFamily="34" charset="0"/>
                <a:sym typeface="Wingdings" pitchFamily="2" charset="2"/>
              </a:rPr>
              <a:t>to: </a:t>
            </a:r>
            <a:r>
              <a:rPr lang="en-US" sz="1800" dirty="0" smtClean="0">
                <a:cs typeface="Tahoma" pitchFamily="34" charset="0"/>
                <a:sym typeface="Wingdings" pitchFamily="2" charset="2"/>
              </a:rPr>
              <a:t>equilibrium determined by sys. initial state</a:t>
            </a:r>
            <a:endParaRPr lang="en-US" sz="1800" dirty="0">
              <a:cs typeface="Tahoma" pitchFamily="34" charset="0"/>
            </a:endParaRPr>
          </a:p>
        </p:txBody>
      </p:sp>
      <p:sp>
        <p:nvSpPr>
          <p:cNvPr id="51" name="Rectangle 126"/>
          <p:cNvSpPr>
            <a:spLocks noChangeArrowheads="1"/>
          </p:cNvSpPr>
          <p:nvPr/>
        </p:nvSpPr>
        <p:spPr bwMode="auto">
          <a:xfrm>
            <a:off x="174404" y="3604259"/>
            <a:ext cx="918018" cy="532333"/>
          </a:xfrm>
          <a:prstGeom prst="rect">
            <a:avLst/>
          </a:prstGeom>
          <a:noFill/>
          <a:ln w="9525">
            <a:noFill/>
            <a:miter lim="800000"/>
            <a:headEnd/>
            <a:tailEnd/>
          </a:ln>
          <a:effectLst/>
        </p:spPr>
        <p:txBody>
          <a:bodyPr/>
          <a:lstStyle/>
          <a:p>
            <a:pPr marL="609600" indent="-609600"/>
            <a:r>
              <a:rPr lang="en-US" sz="1800" dirty="0">
                <a:solidFill>
                  <a:schemeClr val="accent6"/>
                </a:solidFill>
                <a:cs typeface="Tahoma" pitchFamily="34" charset="0"/>
                <a:sym typeface="Wingdings" pitchFamily="2" charset="2"/>
              </a:rPr>
              <a:t>t</a:t>
            </a:r>
            <a:r>
              <a:rPr lang="en-US" sz="1800" dirty="0" smtClean="0">
                <a:solidFill>
                  <a:schemeClr val="accent6"/>
                </a:solidFill>
                <a:cs typeface="Tahoma" pitchFamily="34" charset="0"/>
                <a:sym typeface="Wingdings" pitchFamily="2" charset="2"/>
              </a:rPr>
              <a:t>ime:</a:t>
            </a:r>
            <a:endParaRPr lang="en-US" sz="1800" dirty="0">
              <a:solidFill>
                <a:schemeClr val="accent6"/>
              </a:solidFill>
              <a:cs typeface="Tahoma" pitchFamily="34" charset="0"/>
            </a:endParaRPr>
          </a:p>
        </p:txBody>
      </p:sp>
      <p:sp>
        <p:nvSpPr>
          <p:cNvPr id="52" name="Rectangle 126"/>
          <p:cNvSpPr>
            <a:spLocks noChangeArrowheads="1"/>
          </p:cNvSpPr>
          <p:nvPr/>
        </p:nvSpPr>
        <p:spPr bwMode="auto">
          <a:xfrm>
            <a:off x="5452166" y="2437581"/>
            <a:ext cx="2529148" cy="379933"/>
          </a:xfrm>
          <a:prstGeom prst="rect">
            <a:avLst/>
          </a:prstGeom>
          <a:noFill/>
          <a:ln w="9525">
            <a:noFill/>
            <a:miter lim="800000"/>
            <a:headEnd/>
            <a:tailEnd/>
          </a:ln>
          <a:effectLst/>
        </p:spPr>
        <p:txBody>
          <a:bodyPr/>
          <a:lstStyle/>
          <a:p>
            <a:pPr marL="609600" indent="-609600"/>
            <a:r>
              <a:rPr lang="en-US" sz="1800" dirty="0" smtClean="0">
                <a:solidFill>
                  <a:srgbClr val="C00000"/>
                </a:solidFill>
                <a:cs typeface="Tahoma" pitchFamily="34" charset="0"/>
                <a:sym typeface="Wingdings" pitchFamily="2" charset="2"/>
              </a:rPr>
              <a:t>via: </a:t>
            </a:r>
            <a:r>
              <a:rPr lang="en-US" sz="1800" dirty="0" smtClean="0">
                <a:cs typeface="Tahoma" pitchFamily="34" charset="0"/>
                <a:sym typeface="Wingdings" pitchFamily="2" charset="2"/>
              </a:rPr>
              <a:t>photon scattering </a:t>
            </a:r>
            <a:endParaRPr lang="en-US" sz="1800" dirty="0">
              <a:cs typeface="Tahoma" pitchFamily="34" charset="0"/>
            </a:endParaRPr>
          </a:p>
        </p:txBody>
      </p:sp>
      <p:sp>
        <p:nvSpPr>
          <p:cNvPr id="53" name="Rectangle 126"/>
          <p:cNvSpPr>
            <a:spLocks noChangeArrowheads="1"/>
          </p:cNvSpPr>
          <p:nvPr/>
        </p:nvSpPr>
        <p:spPr bwMode="auto">
          <a:xfrm>
            <a:off x="5449697" y="2872110"/>
            <a:ext cx="3479162" cy="379933"/>
          </a:xfrm>
          <a:prstGeom prst="rect">
            <a:avLst/>
          </a:prstGeom>
          <a:noFill/>
          <a:ln w="9525">
            <a:noFill/>
            <a:miter lim="800000"/>
            <a:headEnd/>
            <a:tailEnd/>
          </a:ln>
          <a:effectLst/>
        </p:spPr>
        <p:txBody>
          <a:bodyPr/>
          <a:lstStyle/>
          <a:p>
            <a:pPr marL="609600" indent="-609600"/>
            <a:r>
              <a:rPr lang="en-US" sz="1800" dirty="0" smtClean="0">
                <a:solidFill>
                  <a:srgbClr val="C00000"/>
                </a:solidFill>
                <a:cs typeface="Tahoma" pitchFamily="34" charset="0"/>
                <a:sym typeface="Wingdings" pitchFamily="2" charset="2"/>
              </a:rPr>
              <a:t>to: </a:t>
            </a:r>
            <a:r>
              <a:rPr lang="en-US" sz="1800" dirty="0" smtClean="0">
                <a:cs typeface="Tahoma" pitchFamily="34" charset="0"/>
                <a:sym typeface="Wingdings" pitchFamily="2" charset="2"/>
              </a:rPr>
              <a:t>equilibrium determined by effective T</a:t>
            </a:r>
            <a:endParaRPr lang="en-US" sz="1800" dirty="0">
              <a:cs typeface="Tahoma" pitchFamily="34" charset="0"/>
            </a:endParaRPr>
          </a:p>
        </p:txBody>
      </p:sp>
      <p:sp>
        <p:nvSpPr>
          <p:cNvPr id="54" name="Rectangle 126"/>
          <p:cNvSpPr>
            <a:spLocks noChangeArrowheads="1"/>
          </p:cNvSpPr>
          <p:nvPr/>
        </p:nvSpPr>
        <p:spPr bwMode="auto">
          <a:xfrm>
            <a:off x="5417746" y="3612408"/>
            <a:ext cx="1165939" cy="379933"/>
          </a:xfrm>
          <a:prstGeom prst="rect">
            <a:avLst/>
          </a:prstGeom>
          <a:noFill/>
          <a:ln w="9525">
            <a:noFill/>
            <a:miter lim="800000"/>
            <a:headEnd/>
            <a:tailEnd/>
          </a:ln>
          <a:effectLst/>
        </p:spPr>
        <p:txBody>
          <a:bodyPr/>
          <a:lstStyle/>
          <a:p>
            <a:pPr marL="609600" indent="-609600"/>
            <a:r>
              <a:rPr lang="en-US" sz="1800" dirty="0" smtClean="0">
                <a:solidFill>
                  <a:srgbClr val="C00000"/>
                </a:solidFill>
                <a:cs typeface="Tahoma" pitchFamily="34" charset="0"/>
                <a:sym typeface="Wingdings" pitchFamily="2" charset="2"/>
              </a:rPr>
              <a:t>time:</a:t>
            </a:r>
            <a:endParaRPr lang="en-US" sz="1800" dirty="0">
              <a:cs typeface="Tahoma" pitchFamily="34" charset="0"/>
            </a:endParaRPr>
          </a:p>
        </p:txBody>
      </p:sp>
      <p:sp>
        <p:nvSpPr>
          <p:cNvPr id="55" name="Rectangle 126"/>
          <p:cNvSpPr>
            <a:spLocks noChangeArrowheads="1"/>
          </p:cNvSpPr>
          <p:nvPr/>
        </p:nvSpPr>
        <p:spPr bwMode="auto">
          <a:xfrm>
            <a:off x="4067004" y="2478310"/>
            <a:ext cx="657866" cy="532333"/>
          </a:xfrm>
          <a:prstGeom prst="rect">
            <a:avLst/>
          </a:prstGeom>
          <a:noFill/>
          <a:ln w="9525">
            <a:noFill/>
            <a:miter lim="800000"/>
            <a:headEnd/>
            <a:tailEnd/>
          </a:ln>
          <a:effectLst/>
        </p:spPr>
        <p:txBody>
          <a:bodyPr/>
          <a:lstStyle/>
          <a:p>
            <a:pPr marL="609600" indent="-609600"/>
            <a:r>
              <a:rPr lang="en-US" dirty="0">
                <a:cs typeface="Tahoma" pitchFamily="34" charset="0"/>
                <a:sym typeface="Wingdings" pitchFamily="2" charset="2"/>
              </a:rPr>
              <a:t>v</a:t>
            </a:r>
            <a:r>
              <a:rPr lang="en-US" dirty="0" smtClean="0">
                <a:cs typeface="Tahoma" pitchFamily="34" charset="0"/>
                <a:sym typeface="Wingdings" pitchFamily="2" charset="2"/>
              </a:rPr>
              <a:t>s.</a:t>
            </a:r>
            <a:endParaRPr lang="en-US" dirty="0">
              <a:cs typeface="Tahoma" pitchFamily="34" charset="0"/>
            </a:endParaRPr>
          </a:p>
        </p:txBody>
      </p:sp>
      <p:sp>
        <p:nvSpPr>
          <p:cNvPr id="56" name="Rectangle 126"/>
          <p:cNvSpPr>
            <a:spLocks noChangeArrowheads="1"/>
          </p:cNvSpPr>
          <p:nvPr/>
        </p:nvSpPr>
        <p:spPr bwMode="auto">
          <a:xfrm>
            <a:off x="106457" y="4927226"/>
            <a:ext cx="3686019" cy="532333"/>
          </a:xfrm>
          <a:prstGeom prst="rect">
            <a:avLst/>
          </a:prstGeom>
          <a:noFill/>
          <a:ln w="9525">
            <a:noFill/>
            <a:miter lim="800000"/>
            <a:headEnd/>
            <a:tailEnd/>
          </a:ln>
          <a:effectLst/>
        </p:spPr>
        <p:txBody>
          <a:bodyPr/>
          <a:lstStyle/>
          <a:p>
            <a:pPr marL="609600" indent="-609600"/>
            <a:r>
              <a:rPr lang="en-US" sz="1800" dirty="0" smtClean="0">
                <a:solidFill>
                  <a:schemeClr val="accent6"/>
                </a:solidFill>
                <a:cs typeface="Tahoma" pitchFamily="34" charset="0"/>
                <a:sym typeface="Wingdings" pitchFamily="2" charset="2"/>
              </a:rPr>
              <a:t> Can experimentally probe slow relaxation!</a:t>
            </a:r>
            <a:endParaRPr lang="en-US" sz="1800" dirty="0">
              <a:solidFill>
                <a:schemeClr val="accent6"/>
              </a:solidFill>
              <a:cs typeface="Tahoma" pitchFamily="34" charset="0"/>
            </a:endParaRPr>
          </a:p>
        </p:txBody>
      </p:sp>
      <p:sp>
        <p:nvSpPr>
          <p:cNvPr id="57" name="Rectangle 126"/>
          <p:cNvSpPr>
            <a:spLocks noChangeArrowheads="1"/>
          </p:cNvSpPr>
          <p:nvPr/>
        </p:nvSpPr>
        <p:spPr bwMode="auto">
          <a:xfrm>
            <a:off x="16780" y="4314663"/>
            <a:ext cx="4017337" cy="532333"/>
          </a:xfrm>
          <a:prstGeom prst="rect">
            <a:avLst/>
          </a:prstGeom>
          <a:noFill/>
          <a:ln w="9525">
            <a:noFill/>
            <a:miter lim="800000"/>
            <a:headEnd/>
            <a:tailEnd/>
          </a:ln>
          <a:effectLst/>
        </p:spPr>
        <p:txBody>
          <a:bodyPr/>
          <a:lstStyle/>
          <a:p>
            <a:pPr marL="609600" indent="-609600"/>
            <a:r>
              <a:rPr lang="en-US" sz="1600" dirty="0" smtClean="0">
                <a:cs typeface="Tahoma" pitchFamily="34" charset="0"/>
                <a:sym typeface="Wingdings" pitchFamily="2" charset="2"/>
              </a:rPr>
              <a:t>For Cs atoms: </a:t>
            </a:r>
            <a:endParaRPr lang="en-US" sz="1600" dirty="0">
              <a:cs typeface="Tahoma" pitchFamily="34" charset="0"/>
            </a:endParaRPr>
          </a:p>
        </p:txBody>
      </p:sp>
      <p:sp>
        <p:nvSpPr>
          <p:cNvPr id="58" name="Rectangle 126"/>
          <p:cNvSpPr>
            <a:spLocks noChangeArrowheads="1"/>
          </p:cNvSpPr>
          <p:nvPr/>
        </p:nvSpPr>
        <p:spPr bwMode="auto">
          <a:xfrm>
            <a:off x="2713880" y="3687162"/>
            <a:ext cx="1976304" cy="378656"/>
          </a:xfrm>
          <a:prstGeom prst="rect">
            <a:avLst/>
          </a:prstGeom>
          <a:noFill/>
          <a:ln w="9525">
            <a:noFill/>
            <a:miter lim="800000"/>
            <a:headEnd/>
            <a:tailEnd/>
          </a:ln>
          <a:effectLst/>
        </p:spPr>
        <p:txBody>
          <a:bodyPr/>
          <a:lstStyle/>
          <a:p>
            <a:pPr marL="609600" indent="-609600"/>
            <a:r>
              <a:rPr lang="en-US" sz="1800" dirty="0" smtClean="0">
                <a:solidFill>
                  <a:schemeClr val="accent6"/>
                </a:solidFill>
                <a:cs typeface="Tahoma" pitchFamily="34" charset="0"/>
              </a:rPr>
              <a:t>~ system size!</a:t>
            </a:r>
            <a:endParaRPr lang="en-US" sz="1800" dirty="0">
              <a:solidFill>
                <a:schemeClr val="accent6"/>
              </a:solidFill>
              <a:cs typeface="Tahoma" pitchFamily="34" charset="0"/>
            </a:endParaRPr>
          </a:p>
        </p:txBody>
      </p:sp>
      <p:sp>
        <p:nvSpPr>
          <p:cNvPr id="59" name="Rectangle 126"/>
          <p:cNvSpPr>
            <a:spLocks noChangeArrowheads="1"/>
          </p:cNvSpPr>
          <p:nvPr/>
        </p:nvSpPr>
        <p:spPr bwMode="auto">
          <a:xfrm>
            <a:off x="549495" y="5931418"/>
            <a:ext cx="2925213" cy="811082"/>
          </a:xfrm>
          <a:prstGeom prst="rect">
            <a:avLst/>
          </a:prstGeom>
          <a:noFill/>
          <a:ln w="31750">
            <a:solidFill>
              <a:schemeClr val="accent5">
                <a:lumMod val="50000"/>
              </a:schemeClr>
            </a:solidFill>
            <a:miter lim="800000"/>
            <a:headEnd/>
            <a:tailEnd/>
          </a:ln>
          <a:effectLst/>
        </p:spPr>
        <p:txBody>
          <a:bodyPr/>
          <a:lstStyle/>
          <a:p>
            <a:pPr marL="609600" indent="-609600" algn="ctr"/>
            <a:r>
              <a:rPr lang="en-US" sz="2000" dirty="0" smtClean="0">
                <a:solidFill>
                  <a:schemeClr val="accent5">
                    <a:lumMod val="50000"/>
                  </a:schemeClr>
                </a:solidFill>
                <a:cs typeface="Tahoma" pitchFamily="34" charset="0"/>
                <a:sym typeface="Wingdings" pitchFamily="2" charset="2"/>
              </a:rPr>
              <a:t>Probe many-body effect</a:t>
            </a:r>
          </a:p>
          <a:p>
            <a:pPr marL="609600" indent="-609600" algn="ctr"/>
            <a:r>
              <a:rPr lang="en-US" sz="2000" dirty="0" smtClean="0">
                <a:solidFill>
                  <a:schemeClr val="accent5">
                    <a:lumMod val="50000"/>
                  </a:schemeClr>
                </a:solidFill>
                <a:cs typeface="Tahoma" pitchFamily="34" charset="0"/>
                <a:sym typeface="Wingdings" pitchFamily="2" charset="2"/>
              </a:rPr>
              <a:t> </a:t>
            </a:r>
            <a:r>
              <a:rPr lang="en-US" sz="2000" dirty="0">
                <a:solidFill>
                  <a:schemeClr val="accent5">
                    <a:lumMod val="50000"/>
                  </a:schemeClr>
                </a:solidFill>
                <a:cs typeface="Tahoma" pitchFamily="34" charset="0"/>
                <a:sym typeface="Wingdings" pitchFamily="2" charset="2"/>
              </a:rPr>
              <a:t>of </a:t>
            </a:r>
            <a:r>
              <a:rPr lang="en-US" sz="2000" dirty="0" smtClean="0">
                <a:solidFill>
                  <a:schemeClr val="accent5">
                    <a:lumMod val="50000"/>
                  </a:schemeClr>
                </a:solidFill>
                <a:cs typeface="Tahoma" pitchFamily="34" charset="0"/>
                <a:sym typeface="Wingdings" pitchFamily="2" charset="2"/>
              </a:rPr>
              <a:t>long-range int.!</a:t>
            </a:r>
            <a:endParaRPr lang="en-US" sz="2000" dirty="0">
              <a:solidFill>
                <a:schemeClr val="accent5">
                  <a:lumMod val="50000"/>
                </a:schemeClr>
              </a:solidFill>
              <a:cs typeface="Tahoma" pitchFamily="34" charset="0"/>
            </a:endParaRPr>
          </a:p>
        </p:txBody>
      </p:sp>
      <p:sp>
        <p:nvSpPr>
          <p:cNvPr id="60" name="Rectangle 126"/>
          <p:cNvSpPr>
            <a:spLocks noChangeArrowheads="1"/>
          </p:cNvSpPr>
          <p:nvPr/>
        </p:nvSpPr>
        <p:spPr bwMode="auto">
          <a:xfrm>
            <a:off x="95222" y="5528063"/>
            <a:ext cx="4062892" cy="403355"/>
          </a:xfrm>
          <a:prstGeom prst="rect">
            <a:avLst/>
          </a:prstGeom>
          <a:noFill/>
          <a:ln w="9525">
            <a:noFill/>
            <a:miter lim="800000"/>
            <a:headEnd/>
            <a:tailEnd/>
          </a:ln>
          <a:effectLst/>
        </p:spPr>
        <p:txBody>
          <a:bodyPr/>
          <a:lstStyle/>
          <a:p>
            <a:pPr marL="609600" indent="-609600"/>
            <a:r>
              <a:rPr lang="en-US" sz="1800" dirty="0" smtClean="0">
                <a:solidFill>
                  <a:schemeClr val="accent6"/>
                </a:solidFill>
                <a:cs typeface="Tahoma" pitchFamily="34" charset="0"/>
                <a:sym typeface="Wingdings" pitchFamily="2" charset="2"/>
              </a:rPr>
              <a:t> </a:t>
            </a:r>
            <a:r>
              <a:rPr lang="en-US" sz="1800" dirty="0">
                <a:solidFill>
                  <a:schemeClr val="accent6"/>
                </a:solidFill>
                <a:cs typeface="Tahoma" pitchFamily="34" charset="0"/>
                <a:sym typeface="Wingdings" pitchFamily="2" charset="2"/>
              </a:rPr>
              <a:t>P</a:t>
            </a:r>
            <a:r>
              <a:rPr lang="en-US" sz="1800" dirty="0" smtClean="0">
                <a:solidFill>
                  <a:schemeClr val="accent6"/>
                </a:solidFill>
                <a:cs typeface="Tahoma" pitchFamily="34" charset="0"/>
                <a:sym typeface="Wingdings" pitchFamily="2" charset="2"/>
              </a:rPr>
              <a:t>robe this </a:t>
            </a:r>
            <a:r>
              <a:rPr lang="en-US" sz="1800" dirty="0" err="1" smtClean="0">
                <a:solidFill>
                  <a:schemeClr val="accent6"/>
                </a:solidFill>
                <a:cs typeface="Tahoma" pitchFamily="34" charset="0"/>
                <a:sym typeface="Wingdings" pitchFamily="2" charset="2"/>
              </a:rPr>
              <a:t>ensemb</a:t>
            </a:r>
            <a:r>
              <a:rPr lang="en-US" sz="1800" dirty="0" smtClean="0">
                <a:solidFill>
                  <a:schemeClr val="accent6"/>
                </a:solidFill>
                <a:cs typeface="Tahoma" pitchFamily="34" charset="0"/>
                <a:sym typeface="Wingdings" pitchFamily="2" charset="2"/>
              </a:rPr>
              <a:t>. </a:t>
            </a:r>
            <a:r>
              <a:rPr lang="en-US" sz="1800" dirty="0" err="1" smtClean="0">
                <a:solidFill>
                  <a:schemeClr val="accent6"/>
                </a:solidFill>
                <a:cs typeface="Tahoma" pitchFamily="34" charset="0"/>
                <a:sym typeface="Wingdings" pitchFamily="2" charset="2"/>
              </a:rPr>
              <a:t>inequivalence</a:t>
            </a:r>
            <a:endParaRPr lang="en-US" sz="1800" dirty="0">
              <a:solidFill>
                <a:schemeClr val="accent6"/>
              </a:solidFill>
              <a:cs typeface="Tahoma" pitchFamily="34" charset="0"/>
            </a:endParaRPr>
          </a:p>
        </p:txBody>
      </p:sp>
      <p:sp>
        <p:nvSpPr>
          <p:cNvPr id="33" name="Rectangle 126"/>
          <p:cNvSpPr>
            <a:spLocks noChangeArrowheads="1"/>
          </p:cNvSpPr>
          <p:nvPr/>
        </p:nvSpPr>
        <p:spPr bwMode="auto">
          <a:xfrm>
            <a:off x="3262603" y="1335720"/>
            <a:ext cx="340048" cy="236670"/>
          </a:xfrm>
          <a:prstGeom prst="rect">
            <a:avLst/>
          </a:prstGeom>
          <a:noFill/>
          <a:ln w="9525">
            <a:noFill/>
            <a:miter lim="800000"/>
            <a:headEnd/>
            <a:tailEnd/>
          </a:ln>
          <a:effectLst/>
        </p:spPr>
        <p:txBody>
          <a:bodyPr/>
          <a:lstStyle/>
          <a:p>
            <a:pPr marL="609600" indent="-609600"/>
            <a:r>
              <a:rPr lang="en-US" sz="1800" dirty="0" smtClean="0">
                <a:cs typeface="Tahoma" pitchFamily="34" charset="0"/>
                <a:sym typeface="Wingdings" pitchFamily="2" charset="2"/>
              </a:rPr>
              <a:t>.</a:t>
            </a:r>
            <a:endParaRPr lang="en-US" sz="1800" dirty="0">
              <a:cs typeface="Tahoma" pitchFamily="34" charset="0"/>
            </a:endParaRPr>
          </a:p>
        </p:txBody>
      </p:sp>
      <p:sp>
        <p:nvSpPr>
          <p:cNvPr id="34" name="Rectangle 126"/>
          <p:cNvSpPr>
            <a:spLocks noChangeArrowheads="1"/>
          </p:cNvSpPr>
          <p:nvPr/>
        </p:nvSpPr>
        <p:spPr bwMode="auto">
          <a:xfrm>
            <a:off x="3193628" y="1334120"/>
            <a:ext cx="340048" cy="236670"/>
          </a:xfrm>
          <a:prstGeom prst="rect">
            <a:avLst/>
          </a:prstGeom>
          <a:noFill/>
          <a:ln w="9525">
            <a:noFill/>
            <a:miter lim="800000"/>
            <a:headEnd/>
            <a:tailEnd/>
          </a:ln>
          <a:effectLst/>
        </p:spPr>
        <p:txBody>
          <a:bodyPr/>
          <a:lstStyle/>
          <a:p>
            <a:pPr marL="609600" indent="-609600"/>
            <a:r>
              <a:rPr lang="en-US" sz="1800" dirty="0" smtClean="0">
                <a:cs typeface="Tahoma" pitchFamily="34" charset="0"/>
                <a:sym typeface="Wingdings" pitchFamily="2" charset="2"/>
              </a:rPr>
              <a:t>.</a:t>
            </a:r>
            <a:endParaRPr lang="en-US" sz="1800" dirty="0">
              <a:cs typeface="Tahoma" pitchFamily="34" charset="0"/>
            </a:endParaRPr>
          </a:p>
        </p:txBody>
      </p:sp>
      <p:sp>
        <p:nvSpPr>
          <p:cNvPr id="35" name="Rectangle 126"/>
          <p:cNvSpPr>
            <a:spLocks noChangeArrowheads="1"/>
          </p:cNvSpPr>
          <p:nvPr/>
        </p:nvSpPr>
        <p:spPr bwMode="auto">
          <a:xfrm>
            <a:off x="4831722" y="1340249"/>
            <a:ext cx="340048" cy="236670"/>
          </a:xfrm>
          <a:prstGeom prst="rect">
            <a:avLst/>
          </a:prstGeom>
          <a:noFill/>
          <a:ln w="9525">
            <a:noFill/>
            <a:miter lim="800000"/>
            <a:headEnd/>
            <a:tailEnd/>
          </a:ln>
          <a:effectLst/>
        </p:spPr>
        <p:txBody>
          <a:bodyPr/>
          <a:lstStyle/>
          <a:p>
            <a:pPr marL="609600" indent="-609600"/>
            <a:r>
              <a:rPr lang="en-US" sz="1800" dirty="0" smtClean="0">
                <a:cs typeface="Tahoma" pitchFamily="34" charset="0"/>
                <a:sym typeface="Wingdings" pitchFamily="2" charset="2"/>
              </a:rPr>
              <a:t>.</a:t>
            </a:r>
            <a:endParaRPr lang="en-US" sz="1800" dirty="0">
              <a:cs typeface="Tahoma" pitchFamily="34" charset="0"/>
            </a:endParaRPr>
          </a:p>
        </p:txBody>
      </p:sp>
      <p:grpSp>
        <p:nvGrpSpPr>
          <p:cNvPr id="128" name="Group 127"/>
          <p:cNvGrpSpPr/>
          <p:nvPr/>
        </p:nvGrpSpPr>
        <p:grpSpPr>
          <a:xfrm>
            <a:off x="7199694" y="1341312"/>
            <a:ext cx="1914837" cy="654151"/>
            <a:chOff x="5521085" y="5061301"/>
            <a:chExt cx="3228204" cy="1041893"/>
          </a:xfrm>
        </p:grpSpPr>
        <p:graphicFrame>
          <p:nvGraphicFramePr>
            <p:cNvPr id="129" name="Object 14"/>
            <p:cNvGraphicFramePr>
              <a:graphicFrameLocks noChangeAspect="1"/>
            </p:cNvGraphicFramePr>
            <p:nvPr>
              <p:extLst>
                <p:ext uri="{D42A27DB-BD31-4B8C-83A1-F6EECF244321}">
                  <p14:modId xmlns:p14="http://schemas.microsoft.com/office/powerpoint/2010/main" val="978921535"/>
                </p:ext>
              </p:extLst>
            </p:nvPr>
          </p:nvGraphicFramePr>
          <p:xfrm>
            <a:off x="7214571" y="5461001"/>
            <a:ext cx="1156183" cy="520866"/>
          </p:xfrm>
          <a:graphic>
            <a:graphicData uri="http://schemas.openxmlformats.org/presentationml/2006/ole">
              <mc:AlternateContent xmlns:mc="http://schemas.openxmlformats.org/markup-compatibility/2006">
                <mc:Choice xmlns:v="urn:schemas-microsoft-com:vml" Requires="v">
                  <p:oleObj spid="_x0000_s846954" name="משוואה" r:id="rId15" imgW="571320" imgH="228600" progId="Equation.3">
                    <p:embed/>
                  </p:oleObj>
                </mc:Choice>
                <mc:Fallback>
                  <p:oleObj name="משוואה" r:id="rId15" imgW="571320" imgH="228600" progId="Equation.3">
                    <p:embed/>
                    <p:pic>
                      <p:nvPicPr>
                        <p:cNvPr id="0" name=""/>
                        <p:cNvPicPr>
                          <a:picLocks noChangeAspect="1" noChangeArrowheads="1"/>
                        </p:cNvPicPr>
                        <p:nvPr/>
                      </p:nvPicPr>
                      <p:blipFill>
                        <a:blip r:embed="rId16"/>
                        <a:srcRect/>
                        <a:stretch>
                          <a:fillRect/>
                        </a:stretch>
                      </p:blipFill>
                      <p:spPr bwMode="auto">
                        <a:xfrm>
                          <a:off x="7214571" y="5461001"/>
                          <a:ext cx="1156183" cy="520866"/>
                        </a:xfrm>
                        <a:prstGeom prst="rect">
                          <a:avLst/>
                        </a:prstGeom>
                        <a:noFill/>
                        <a:ln>
                          <a:noFill/>
                        </a:ln>
                        <a:effectLst/>
                        <a:extLst/>
                      </p:spPr>
                    </p:pic>
                  </p:oleObj>
                </mc:Fallback>
              </mc:AlternateContent>
            </a:graphicData>
          </a:graphic>
        </p:graphicFrame>
        <p:grpSp>
          <p:nvGrpSpPr>
            <p:cNvPr id="130" name="Group 129"/>
            <p:cNvGrpSpPr/>
            <p:nvPr/>
          </p:nvGrpSpPr>
          <p:grpSpPr>
            <a:xfrm>
              <a:off x="5521085" y="5061301"/>
              <a:ext cx="3228204" cy="1041893"/>
              <a:chOff x="5492210" y="5061301"/>
              <a:chExt cx="3228204" cy="1041893"/>
            </a:xfrm>
          </p:grpSpPr>
          <p:cxnSp>
            <p:nvCxnSpPr>
              <p:cNvPr id="132" name="Straight Arrow Connector 131"/>
              <p:cNvCxnSpPr/>
              <p:nvPr/>
            </p:nvCxnSpPr>
            <p:spPr>
              <a:xfrm>
                <a:off x="5649187" y="5079043"/>
                <a:ext cx="3071227" cy="0"/>
              </a:xfrm>
              <a:prstGeom prst="straightConnector1">
                <a:avLst/>
              </a:prstGeom>
              <a:ln w="133350">
                <a:solidFill>
                  <a:schemeClr val="accent6">
                    <a:alpha val="48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33" name="Group 132"/>
              <p:cNvGrpSpPr/>
              <p:nvPr/>
            </p:nvGrpSpPr>
            <p:grpSpPr>
              <a:xfrm>
                <a:off x="5938787" y="5082840"/>
                <a:ext cx="2158313" cy="1020354"/>
                <a:chOff x="5938787" y="5082840"/>
                <a:chExt cx="2158313" cy="1020354"/>
              </a:xfrm>
            </p:grpSpPr>
            <p:grpSp>
              <p:nvGrpSpPr>
                <p:cNvPr id="138" name="Group 137"/>
                <p:cNvGrpSpPr/>
                <p:nvPr/>
              </p:nvGrpSpPr>
              <p:grpSpPr>
                <a:xfrm>
                  <a:off x="5938787" y="5082840"/>
                  <a:ext cx="280283" cy="308578"/>
                  <a:chOff x="1115782" y="2919554"/>
                  <a:chExt cx="394041" cy="490171"/>
                </a:xfrm>
                <a:solidFill>
                  <a:schemeClr val="tx2">
                    <a:lumMod val="40000"/>
                    <a:lumOff val="60000"/>
                  </a:schemeClr>
                </a:solidFill>
              </p:grpSpPr>
              <p:sp>
                <p:nvSpPr>
                  <p:cNvPr id="167" name="Oval 166"/>
                  <p:cNvSpPr>
                    <a:spLocks noChangeArrowheads="1"/>
                  </p:cNvSpPr>
                  <p:nvPr/>
                </p:nvSpPr>
                <p:spPr bwMode="auto">
                  <a:xfrm>
                    <a:off x="1115782" y="2967847"/>
                    <a:ext cx="394041" cy="43946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68" name="Object 14"/>
                  <p:cNvGraphicFramePr>
                    <a:graphicFrameLocks noChangeAspect="1"/>
                  </p:cNvGraphicFramePr>
                  <p:nvPr>
                    <p:extLst>
                      <p:ext uri="{D42A27DB-BD31-4B8C-83A1-F6EECF244321}">
                        <p14:modId xmlns:p14="http://schemas.microsoft.com/office/powerpoint/2010/main" val="2925025723"/>
                      </p:ext>
                    </p:extLst>
                  </p:nvPr>
                </p:nvGraphicFramePr>
                <p:xfrm>
                  <a:off x="1214768" y="2919554"/>
                  <a:ext cx="207490" cy="490171"/>
                </p:xfrm>
                <a:graphic>
                  <a:graphicData uri="http://schemas.openxmlformats.org/presentationml/2006/ole">
                    <mc:AlternateContent xmlns:mc="http://schemas.openxmlformats.org/markup-compatibility/2006">
                      <mc:Choice xmlns:v="urn:schemas-microsoft-com:vml" Requires="v">
                        <p:oleObj spid="_x0000_s846955" name="משוואה" r:id="rId17" imgW="88560" imgH="164880" progId="Equation.3">
                          <p:embed/>
                        </p:oleObj>
                      </mc:Choice>
                      <mc:Fallback>
                        <p:oleObj name="משוואה" r:id="rId17" imgW="8856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4768" y="2919554"/>
                                <a:ext cx="207490" cy="49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39" name="Group 138"/>
                <p:cNvGrpSpPr/>
                <p:nvPr/>
              </p:nvGrpSpPr>
              <p:grpSpPr>
                <a:xfrm>
                  <a:off x="7816817" y="5082840"/>
                  <a:ext cx="280283" cy="308578"/>
                  <a:chOff x="3756046" y="2934042"/>
                  <a:chExt cx="394041" cy="490171"/>
                </a:xfrm>
                <a:solidFill>
                  <a:schemeClr val="tx2">
                    <a:lumMod val="40000"/>
                    <a:lumOff val="60000"/>
                  </a:schemeClr>
                </a:solidFill>
              </p:grpSpPr>
              <p:sp>
                <p:nvSpPr>
                  <p:cNvPr id="165" name="Oval 164"/>
                  <p:cNvSpPr>
                    <a:spLocks noChangeArrowheads="1"/>
                  </p:cNvSpPr>
                  <p:nvPr/>
                </p:nvSpPr>
                <p:spPr bwMode="auto">
                  <a:xfrm>
                    <a:off x="3756046" y="2967847"/>
                    <a:ext cx="394041" cy="43946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66" name="Object 165"/>
                  <p:cNvGraphicFramePr>
                    <a:graphicFrameLocks noChangeAspect="1"/>
                  </p:cNvGraphicFramePr>
                  <p:nvPr>
                    <p:extLst>
                      <p:ext uri="{D42A27DB-BD31-4B8C-83A1-F6EECF244321}">
                        <p14:modId xmlns:p14="http://schemas.microsoft.com/office/powerpoint/2010/main" val="3780526698"/>
                      </p:ext>
                    </p:extLst>
                  </p:nvPr>
                </p:nvGraphicFramePr>
                <p:xfrm>
                  <a:off x="3824575" y="2934042"/>
                  <a:ext cx="295055" cy="490171"/>
                </p:xfrm>
                <a:graphic>
                  <a:graphicData uri="http://schemas.openxmlformats.org/presentationml/2006/ole">
                    <mc:AlternateContent xmlns:mc="http://schemas.openxmlformats.org/markup-compatibility/2006">
                      <mc:Choice xmlns:v="urn:schemas-microsoft-com:vml" Requires="v">
                        <p:oleObj spid="_x0000_s846956" name="משוואה" r:id="rId19" imgW="126720" imgH="164880" progId="Equation.3">
                          <p:embed/>
                        </p:oleObj>
                      </mc:Choice>
                      <mc:Fallback>
                        <p:oleObj name="משוואה" r:id="rId19" imgW="126720" imgH="1648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24575" y="2934042"/>
                                <a:ext cx="295055" cy="49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40" name="Group 139"/>
                <p:cNvGrpSpPr/>
                <p:nvPr/>
              </p:nvGrpSpPr>
              <p:grpSpPr>
                <a:xfrm>
                  <a:off x="6279953" y="5251977"/>
                  <a:ext cx="1463436" cy="78560"/>
                  <a:chOff x="4249486" y="457200"/>
                  <a:chExt cx="3653108" cy="388836"/>
                </a:xfrm>
              </p:grpSpPr>
              <p:grpSp>
                <p:nvGrpSpPr>
                  <p:cNvPr id="147" name="Group 146"/>
                  <p:cNvGrpSpPr/>
                  <p:nvPr/>
                </p:nvGrpSpPr>
                <p:grpSpPr>
                  <a:xfrm>
                    <a:off x="4249486" y="457200"/>
                    <a:ext cx="3006606" cy="388836"/>
                    <a:chOff x="4245166" y="456092"/>
                    <a:chExt cx="3006606" cy="388836"/>
                  </a:xfrm>
                </p:grpSpPr>
                <p:grpSp>
                  <p:nvGrpSpPr>
                    <p:cNvPr id="150" name="Group 149"/>
                    <p:cNvGrpSpPr/>
                    <p:nvPr/>
                  </p:nvGrpSpPr>
                  <p:grpSpPr>
                    <a:xfrm>
                      <a:off x="4245166" y="456092"/>
                      <a:ext cx="1504017" cy="378552"/>
                      <a:chOff x="4245166" y="456092"/>
                      <a:chExt cx="1504017" cy="378552"/>
                    </a:xfrm>
                  </p:grpSpPr>
                  <p:grpSp>
                    <p:nvGrpSpPr>
                      <p:cNvPr id="159" name="Group 158"/>
                      <p:cNvGrpSpPr/>
                      <p:nvPr/>
                    </p:nvGrpSpPr>
                    <p:grpSpPr>
                      <a:xfrm>
                        <a:off x="4245166" y="457200"/>
                        <a:ext cx="753453" cy="377444"/>
                        <a:chOff x="3245978" y="511318"/>
                        <a:chExt cx="753453" cy="377444"/>
                      </a:xfrm>
                    </p:grpSpPr>
                    <p:sp>
                      <p:nvSpPr>
                        <p:cNvPr id="163" name="Freeform 162"/>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4995730" y="456092"/>
                        <a:ext cx="753453" cy="377444"/>
                        <a:chOff x="3245978" y="511318"/>
                        <a:chExt cx="753453" cy="377444"/>
                      </a:xfrm>
                    </p:grpSpPr>
                    <p:sp>
                      <p:nvSpPr>
                        <p:cNvPr id="161" name="Freeform 160"/>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 name="Group 150"/>
                    <p:cNvGrpSpPr/>
                    <p:nvPr/>
                  </p:nvGrpSpPr>
                  <p:grpSpPr>
                    <a:xfrm>
                      <a:off x="5747755" y="466376"/>
                      <a:ext cx="1504017" cy="378552"/>
                      <a:chOff x="4245166" y="456092"/>
                      <a:chExt cx="1504017" cy="378552"/>
                    </a:xfrm>
                  </p:grpSpPr>
                  <p:grpSp>
                    <p:nvGrpSpPr>
                      <p:cNvPr id="152" name="Group 151"/>
                      <p:cNvGrpSpPr/>
                      <p:nvPr/>
                    </p:nvGrpSpPr>
                    <p:grpSpPr>
                      <a:xfrm>
                        <a:off x="4245166" y="457200"/>
                        <a:ext cx="753453" cy="377444"/>
                        <a:chOff x="3245978" y="511318"/>
                        <a:chExt cx="753453" cy="377444"/>
                      </a:xfrm>
                    </p:grpSpPr>
                    <p:sp>
                      <p:nvSpPr>
                        <p:cNvPr id="157" name="Freeform 156"/>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4995730" y="456092"/>
                        <a:ext cx="753453" cy="377444"/>
                        <a:chOff x="3245978" y="511318"/>
                        <a:chExt cx="753453" cy="377444"/>
                      </a:xfrm>
                    </p:grpSpPr>
                    <p:sp>
                      <p:nvSpPr>
                        <p:cNvPr id="154" name="Freeform 153"/>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8" name="Freeform 147"/>
                  <p:cNvSpPr/>
                  <p:nvPr/>
                </p:nvSpPr>
                <p:spPr>
                  <a:xfrm>
                    <a:off x="7256092" y="675830"/>
                    <a:ext cx="76912" cy="162370"/>
                  </a:xfrm>
                  <a:custGeom>
                    <a:avLst/>
                    <a:gdLst>
                      <a:gd name="connsiteX0" fmla="*/ 0 w 76912"/>
                      <a:gd name="connsiteY0" fmla="*/ 162370 h 162370"/>
                      <a:gd name="connsiteX1" fmla="*/ 76912 w 76912"/>
                      <a:gd name="connsiteY1" fmla="*/ 0 h 162370"/>
                      <a:gd name="connsiteX2" fmla="*/ 76912 w 76912"/>
                      <a:gd name="connsiteY2" fmla="*/ 0 h 162370"/>
                    </a:gdLst>
                    <a:ahLst/>
                    <a:cxnLst>
                      <a:cxn ang="0">
                        <a:pos x="connsiteX0" y="connsiteY0"/>
                      </a:cxn>
                      <a:cxn ang="0">
                        <a:pos x="connsiteX1" y="connsiteY1"/>
                      </a:cxn>
                      <a:cxn ang="0">
                        <a:pos x="connsiteX2" y="connsiteY2"/>
                      </a:cxn>
                    </a:cxnLst>
                    <a:rect l="l" t="t" r="r" b="b"/>
                    <a:pathLst>
                      <a:path w="76912" h="162370">
                        <a:moveTo>
                          <a:pt x="0" y="162370"/>
                        </a:moveTo>
                        <a:lnTo>
                          <a:pt x="76912" y="0"/>
                        </a:lnTo>
                        <a:lnTo>
                          <a:pt x="76912" y="0"/>
                        </a:lnTo>
                      </a:path>
                    </a:pathLst>
                  </a:cu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ine 11"/>
                  <p:cNvSpPr>
                    <a:spLocks noChangeShapeType="1"/>
                  </p:cNvSpPr>
                  <p:nvPr/>
                </p:nvSpPr>
                <p:spPr bwMode="auto">
                  <a:xfrm flipV="1">
                    <a:off x="7324458" y="683919"/>
                    <a:ext cx="578136" cy="6867"/>
                  </a:xfrm>
                  <a:prstGeom prst="line">
                    <a:avLst/>
                  </a:prstGeom>
                  <a:noFill/>
                  <a:ln w="31750">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141" name="Object 14"/>
                <p:cNvGraphicFramePr>
                  <a:graphicFrameLocks noChangeAspect="1"/>
                </p:cNvGraphicFramePr>
                <p:nvPr>
                  <p:extLst>
                    <p:ext uri="{D42A27DB-BD31-4B8C-83A1-F6EECF244321}">
                      <p14:modId xmlns:p14="http://schemas.microsoft.com/office/powerpoint/2010/main" val="3022238191"/>
                    </p:ext>
                  </p:extLst>
                </p:nvPr>
              </p:nvGraphicFramePr>
              <p:xfrm>
                <a:off x="6506470" y="5571711"/>
                <a:ext cx="474642" cy="531483"/>
              </p:xfrm>
              <a:graphic>
                <a:graphicData uri="http://schemas.openxmlformats.org/presentationml/2006/ole">
                  <mc:AlternateContent xmlns:mc="http://schemas.openxmlformats.org/markup-compatibility/2006">
                    <mc:Choice xmlns:v="urn:schemas-microsoft-com:vml" Requires="v">
                      <p:oleObj spid="_x0000_s846957" name="משוואה" r:id="rId21" imgW="228600" imgH="228600" progId="Equation.3">
                        <p:embed/>
                      </p:oleObj>
                    </mc:Choice>
                    <mc:Fallback>
                      <p:oleObj name="משוואה" r:id="rId21" imgW="228600" imgH="228600" progId="Equation.3">
                        <p:embed/>
                        <p:pic>
                          <p:nvPicPr>
                            <p:cNvPr id="0" name=""/>
                            <p:cNvPicPr>
                              <a:picLocks noChangeAspect="1" noChangeArrowheads="1"/>
                            </p:cNvPicPr>
                            <p:nvPr/>
                          </p:nvPicPr>
                          <p:blipFill>
                            <a:blip r:embed="rId22"/>
                            <a:srcRect/>
                            <a:stretch>
                              <a:fillRect/>
                            </a:stretch>
                          </p:blipFill>
                          <p:spPr bwMode="auto">
                            <a:xfrm>
                              <a:off x="6506470" y="5571711"/>
                              <a:ext cx="474642" cy="531483"/>
                            </a:xfrm>
                            <a:prstGeom prst="rect">
                              <a:avLst/>
                            </a:prstGeom>
                            <a:noFill/>
                            <a:ln>
                              <a:noFill/>
                            </a:ln>
                            <a:effectLst/>
                            <a:extLst/>
                          </p:spPr>
                        </p:pic>
                      </p:oleObj>
                    </mc:Fallback>
                  </mc:AlternateContent>
                </a:graphicData>
              </a:graphic>
            </p:graphicFrame>
            <p:grpSp>
              <p:nvGrpSpPr>
                <p:cNvPr id="142" name="Group 141"/>
                <p:cNvGrpSpPr/>
                <p:nvPr/>
              </p:nvGrpSpPr>
              <p:grpSpPr>
                <a:xfrm rot="3385471">
                  <a:off x="5995634" y="5651035"/>
                  <a:ext cx="654170" cy="80755"/>
                  <a:chOff x="733920" y="2644543"/>
                  <a:chExt cx="751009" cy="87804"/>
                </a:xfrm>
              </p:grpSpPr>
              <p:sp>
                <p:nvSpPr>
                  <p:cNvPr id="143" name="Freeform 142"/>
                  <p:cNvSpPr/>
                  <p:nvPr/>
                </p:nvSpPr>
                <p:spPr>
                  <a:xfrm>
                    <a:off x="733920" y="2645057"/>
                    <a:ext cx="163781" cy="87290"/>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896443" y="2644543"/>
                    <a:ext cx="163781" cy="87290"/>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1060843" y="2644800"/>
                    <a:ext cx="163781" cy="87290"/>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ine 11"/>
                  <p:cNvSpPr>
                    <a:spLocks noChangeShapeType="1"/>
                  </p:cNvSpPr>
                  <p:nvPr/>
                </p:nvSpPr>
                <p:spPr bwMode="auto">
                  <a:xfrm flipV="1">
                    <a:off x="1233111" y="2726820"/>
                    <a:ext cx="251818" cy="1593"/>
                  </a:xfrm>
                  <a:prstGeom prst="line">
                    <a:avLst/>
                  </a:prstGeom>
                  <a:noFill/>
                  <a:ln w="31750">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34" name="Group 133"/>
              <p:cNvGrpSpPr/>
              <p:nvPr/>
            </p:nvGrpSpPr>
            <p:grpSpPr>
              <a:xfrm>
                <a:off x="5492210" y="5061301"/>
                <a:ext cx="2683713" cy="392090"/>
                <a:chOff x="5492210" y="5061301"/>
                <a:chExt cx="2683713" cy="392090"/>
              </a:xfrm>
            </p:grpSpPr>
            <p:sp>
              <p:nvSpPr>
                <p:cNvPr id="135" name="Oval 134"/>
                <p:cNvSpPr/>
                <p:nvPr/>
              </p:nvSpPr>
              <p:spPr bwMode="auto">
                <a:xfrm>
                  <a:off x="5492210" y="5086806"/>
                  <a:ext cx="338153" cy="366585"/>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Tahoma" pitchFamily="34" charset="0"/>
                    <a:cs typeface="Times New Roman" pitchFamily="18" charset="0"/>
                  </a:endParaRPr>
                </a:p>
              </p:txBody>
            </p:sp>
            <p:cxnSp>
              <p:nvCxnSpPr>
                <p:cNvPr id="136" name="Straight Connector 135"/>
                <p:cNvCxnSpPr/>
                <p:nvPr/>
              </p:nvCxnSpPr>
              <p:spPr bwMode="auto">
                <a:xfrm flipV="1">
                  <a:off x="5715185" y="5430335"/>
                  <a:ext cx="2416488" cy="23056"/>
                </a:xfrm>
                <a:prstGeom prst="line">
                  <a:avLst/>
                </a:prstGeom>
                <a:noFill/>
                <a:ln w="22225" cap="flat" cmpd="sng" algn="ctr">
                  <a:solidFill>
                    <a:schemeClr val="tx1"/>
                  </a:solidFill>
                  <a:prstDash val="solid"/>
                  <a:round/>
                  <a:headEnd type="none" w="med" len="med"/>
                  <a:tailEnd type="none" w="med" len="med"/>
                </a:ln>
                <a:effectLst/>
              </p:spPr>
            </p:cxnSp>
            <p:cxnSp>
              <p:nvCxnSpPr>
                <p:cNvPr id="137" name="Straight Connector 136"/>
                <p:cNvCxnSpPr>
                  <a:stCxn id="135" idx="0"/>
                </p:cNvCxnSpPr>
                <p:nvPr/>
              </p:nvCxnSpPr>
              <p:spPr bwMode="auto">
                <a:xfrm flipV="1">
                  <a:off x="5661287" y="5061301"/>
                  <a:ext cx="2514636" cy="25505"/>
                </a:xfrm>
                <a:prstGeom prst="line">
                  <a:avLst/>
                </a:prstGeom>
                <a:noFill/>
                <a:ln w="22225" cap="flat" cmpd="sng" algn="ctr">
                  <a:solidFill>
                    <a:schemeClr val="tx1"/>
                  </a:solidFill>
                  <a:prstDash val="solid"/>
                  <a:round/>
                  <a:headEnd type="none" w="med" len="med"/>
                  <a:tailEnd type="none" w="med" len="med"/>
                </a:ln>
                <a:effectLst/>
              </p:spPr>
            </p:cxnSp>
          </p:grpSp>
        </p:grpSp>
      </p:grpSp>
      <p:sp>
        <p:nvSpPr>
          <p:cNvPr id="169" name="Oval 168"/>
          <p:cNvSpPr/>
          <p:nvPr/>
        </p:nvSpPr>
        <p:spPr bwMode="auto">
          <a:xfrm>
            <a:off x="8133611" y="1368196"/>
            <a:ext cx="332702" cy="548659"/>
          </a:xfrm>
          <a:prstGeom prst="ellipse">
            <a:avLst/>
          </a:prstGeom>
          <a:noFill/>
          <a:ln w="222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170" name="Oval 169"/>
          <p:cNvSpPr/>
          <p:nvPr/>
        </p:nvSpPr>
        <p:spPr bwMode="auto">
          <a:xfrm>
            <a:off x="7669337" y="1625803"/>
            <a:ext cx="444005" cy="401842"/>
          </a:xfrm>
          <a:prstGeom prst="ellipse">
            <a:avLst/>
          </a:prstGeom>
          <a:noFill/>
          <a:ln w="222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74" name="Rectangle 126"/>
          <p:cNvSpPr>
            <a:spLocks noChangeArrowheads="1"/>
          </p:cNvSpPr>
          <p:nvPr/>
        </p:nvSpPr>
        <p:spPr bwMode="auto">
          <a:xfrm>
            <a:off x="5735602" y="6598368"/>
            <a:ext cx="3853009" cy="288212"/>
          </a:xfrm>
          <a:prstGeom prst="rect">
            <a:avLst/>
          </a:prstGeom>
        </p:spPr>
        <p:txBody>
          <a:bodyPr/>
          <a:lstStyle/>
          <a:p>
            <a:pPr marL="609600" indent="-609600"/>
            <a:r>
              <a:rPr lang="en-US" sz="1200" dirty="0" smtClean="0">
                <a:cs typeface="Tahoma" pitchFamily="34" charset="0"/>
              </a:rPr>
              <a:t>ES, Mazets &amp; Kurizki, </a:t>
            </a:r>
            <a:r>
              <a:rPr lang="en-US" sz="1200" dirty="0" smtClean="0"/>
              <a:t>Opt. </a:t>
            </a:r>
            <a:r>
              <a:rPr lang="en-US" sz="1200" dirty="0" err="1" smtClean="0"/>
              <a:t>Lett</a:t>
            </a:r>
            <a:r>
              <a:rPr lang="en-US" sz="1200" dirty="0" smtClean="0"/>
              <a:t>. </a:t>
            </a:r>
            <a:r>
              <a:rPr lang="en-US" sz="1200" dirty="0"/>
              <a:t>39, 3674 (2014)</a:t>
            </a:r>
            <a:endParaRPr lang="en-US" sz="1200" dirty="0">
              <a:cs typeface="Tahoma" pitchFamily="34" charset="0"/>
            </a:endParaRPr>
          </a:p>
        </p:txBody>
      </p:sp>
      <p:sp>
        <p:nvSpPr>
          <p:cNvPr id="75" name="Rectangle 201"/>
          <p:cNvSpPr>
            <a:spLocks noChangeArrowheads="1"/>
          </p:cNvSpPr>
          <p:nvPr/>
        </p:nvSpPr>
        <p:spPr bwMode="auto">
          <a:xfrm>
            <a:off x="6526233" y="-14288"/>
            <a:ext cx="2973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2. Long-range DDI</a:t>
            </a:r>
            <a:endParaRPr lang="en-US" sz="2000" b="1" dirty="0">
              <a:solidFill>
                <a:schemeClr val="bg1"/>
              </a:solidFill>
              <a:cs typeface="Arial" pitchFamily="34" charset="0"/>
            </a:endParaRPr>
          </a:p>
        </p:txBody>
      </p:sp>
    </p:spTree>
    <p:extLst>
      <p:ext uri="{BB962C8B-B14F-4D97-AF65-F5344CB8AC3E}">
        <p14:creationId xmlns:p14="http://schemas.microsoft.com/office/powerpoint/2010/main" val="396549939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ChangeArrowheads="1"/>
          </p:cNvSpPr>
          <p:nvPr/>
        </p:nvSpPr>
        <p:spPr bwMode="auto">
          <a:xfrm>
            <a:off x="283782" y="288816"/>
            <a:ext cx="9285889"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Geometry dependence of vacuum forces </a:t>
            </a:r>
            <a:endParaRPr lang="en-US" sz="3000" dirty="0">
              <a:solidFill>
                <a:schemeClr val="bg1"/>
              </a:solidFill>
              <a:cs typeface="Arial" pitchFamily="34" charset="0"/>
            </a:endParaRPr>
          </a:p>
        </p:txBody>
      </p:sp>
      <p:grpSp>
        <p:nvGrpSpPr>
          <p:cNvPr id="56" name="Group 55"/>
          <p:cNvGrpSpPr/>
          <p:nvPr/>
        </p:nvGrpSpPr>
        <p:grpSpPr>
          <a:xfrm>
            <a:off x="6076777" y="1233159"/>
            <a:ext cx="2996597" cy="931982"/>
            <a:chOff x="4917364" y="1289102"/>
            <a:chExt cx="4257676" cy="1165225"/>
          </a:xfrm>
        </p:grpSpPr>
        <p:grpSp>
          <p:nvGrpSpPr>
            <p:cNvPr id="67" name="Group 6"/>
            <p:cNvGrpSpPr>
              <a:grpSpLocks/>
            </p:cNvGrpSpPr>
            <p:nvPr/>
          </p:nvGrpSpPr>
          <p:grpSpPr bwMode="auto">
            <a:xfrm>
              <a:off x="4917364" y="1289102"/>
              <a:ext cx="4257676" cy="1165225"/>
              <a:chOff x="2979" y="1783"/>
              <a:chExt cx="2682" cy="734"/>
            </a:xfrm>
          </p:grpSpPr>
          <p:sp>
            <p:nvSpPr>
              <p:cNvPr id="69" name="Rectangle 7" descr="10%"/>
              <p:cNvSpPr>
                <a:spLocks noChangeArrowheads="1"/>
              </p:cNvSpPr>
              <p:nvPr/>
            </p:nvSpPr>
            <p:spPr bwMode="auto">
              <a:xfrm>
                <a:off x="2979" y="1783"/>
                <a:ext cx="2682" cy="734"/>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8"/>
              <p:cNvSpPr>
                <a:spLocks noChangeArrowheads="1"/>
              </p:cNvSpPr>
              <p:nvPr/>
            </p:nvSpPr>
            <p:spPr bwMode="auto">
              <a:xfrm>
                <a:off x="3365" y="2042"/>
                <a:ext cx="207" cy="18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9"/>
              <p:cNvSpPr>
                <a:spLocks noChangeArrowheads="1"/>
              </p:cNvSpPr>
              <p:nvPr/>
            </p:nvSpPr>
            <p:spPr bwMode="auto">
              <a:xfrm>
                <a:off x="4752" y="2042"/>
                <a:ext cx="207" cy="18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1"/>
              <p:cNvSpPr>
                <a:spLocks noChangeShapeType="1"/>
              </p:cNvSpPr>
              <p:nvPr/>
            </p:nvSpPr>
            <p:spPr bwMode="auto">
              <a:xfrm>
                <a:off x="3601" y="2162"/>
                <a:ext cx="1116" cy="0"/>
              </a:xfrm>
              <a:prstGeom prst="line">
                <a:avLst/>
              </a:prstGeom>
              <a:noFill/>
              <a:ln w="47625">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3" name="Object 14"/>
              <p:cNvGraphicFramePr>
                <a:graphicFrameLocks noChangeAspect="1"/>
              </p:cNvGraphicFramePr>
              <p:nvPr>
                <p:extLst>
                  <p:ext uri="{D42A27DB-BD31-4B8C-83A1-F6EECF244321}">
                    <p14:modId xmlns:p14="http://schemas.microsoft.com/office/powerpoint/2010/main" val="1262767887"/>
                  </p:ext>
                </p:extLst>
              </p:nvPr>
            </p:nvGraphicFramePr>
            <p:xfrm>
              <a:off x="2979" y="1966"/>
              <a:ext cx="359" cy="296"/>
            </p:xfrm>
            <a:graphic>
              <a:graphicData uri="http://schemas.openxmlformats.org/presentationml/2006/ole">
                <mc:AlternateContent xmlns:mc="http://schemas.openxmlformats.org/markup-compatibility/2006">
                  <mc:Choice xmlns:v="urn:schemas-microsoft-com:vml" Requires="v">
                    <p:oleObj spid="_x0000_s837767" name="Equation" r:id="rId4" imgW="279360" imgH="228600" progId="Equation.3">
                      <p:embed/>
                    </p:oleObj>
                  </mc:Choice>
                  <mc:Fallback>
                    <p:oleObj name="Equation" r:id="rId4" imgW="279360" imgH="228600" progId="Equation.3">
                      <p:embed/>
                      <p:pic>
                        <p:nvPicPr>
                          <p:cNvPr id="0" name=""/>
                          <p:cNvPicPr>
                            <a:picLocks noChangeAspect="1" noChangeArrowheads="1"/>
                          </p:cNvPicPr>
                          <p:nvPr/>
                        </p:nvPicPr>
                        <p:blipFill>
                          <a:blip r:embed="rId5"/>
                          <a:srcRect/>
                          <a:stretch>
                            <a:fillRect/>
                          </a:stretch>
                        </p:blipFill>
                        <p:spPr bwMode="auto">
                          <a:xfrm>
                            <a:off x="2979" y="1966"/>
                            <a:ext cx="359" cy="296"/>
                          </a:xfrm>
                          <a:prstGeom prst="rect">
                            <a:avLst/>
                          </a:prstGeom>
                          <a:noFill/>
                          <a:ln>
                            <a:noFill/>
                          </a:ln>
                          <a:effectLst/>
                          <a:extLst/>
                        </p:spPr>
                      </p:pic>
                    </p:oleObj>
                  </mc:Fallback>
                </mc:AlternateContent>
              </a:graphicData>
            </a:graphic>
          </p:graphicFrame>
          <p:graphicFrame>
            <p:nvGraphicFramePr>
              <p:cNvPr id="74" name="Object 14"/>
              <p:cNvGraphicFramePr>
                <a:graphicFrameLocks noChangeAspect="1"/>
              </p:cNvGraphicFramePr>
              <p:nvPr>
                <p:extLst>
                  <p:ext uri="{D42A27DB-BD31-4B8C-83A1-F6EECF244321}">
                    <p14:modId xmlns:p14="http://schemas.microsoft.com/office/powerpoint/2010/main" val="455037278"/>
                  </p:ext>
                </p:extLst>
              </p:nvPr>
            </p:nvGraphicFramePr>
            <p:xfrm>
              <a:off x="4187" y="2231"/>
              <a:ext cx="257" cy="256"/>
            </p:xfrm>
            <a:graphic>
              <a:graphicData uri="http://schemas.openxmlformats.org/presentationml/2006/ole">
                <mc:AlternateContent xmlns:mc="http://schemas.openxmlformats.org/markup-compatibility/2006">
                  <mc:Choice xmlns:v="urn:schemas-microsoft-com:vml" Requires="v">
                    <p:oleObj spid="_x0000_s837768" name="Equation" r:id="rId6" imgW="228600" imgH="228600" progId="Equation.3">
                      <p:embed/>
                    </p:oleObj>
                  </mc:Choice>
                  <mc:Fallback>
                    <p:oleObj name="Equation" r:id="rId6" imgW="228600" imgH="228600" progId="Equation.3">
                      <p:embed/>
                      <p:pic>
                        <p:nvPicPr>
                          <p:cNvPr id="0" name=""/>
                          <p:cNvPicPr>
                            <a:picLocks noChangeAspect="1" noChangeArrowheads="1"/>
                          </p:cNvPicPr>
                          <p:nvPr/>
                        </p:nvPicPr>
                        <p:blipFill>
                          <a:blip r:embed="rId7"/>
                          <a:srcRect/>
                          <a:stretch>
                            <a:fillRect/>
                          </a:stretch>
                        </p:blipFill>
                        <p:spPr bwMode="auto">
                          <a:xfrm>
                            <a:off x="4187" y="2231"/>
                            <a:ext cx="257" cy="256"/>
                          </a:xfrm>
                          <a:prstGeom prst="rect">
                            <a:avLst/>
                          </a:prstGeom>
                          <a:noFill/>
                          <a:ln>
                            <a:noFill/>
                          </a:ln>
                          <a:effectLst/>
                          <a:extLst/>
                        </p:spPr>
                      </p:pic>
                    </p:oleObj>
                  </mc:Fallback>
                </mc:AlternateContent>
              </a:graphicData>
            </a:graphic>
          </p:graphicFrame>
          <p:graphicFrame>
            <p:nvGraphicFramePr>
              <p:cNvPr id="75" name="Object 14"/>
              <p:cNvGraphicFramePr>
                <a:graphicFrameLocks noChangeAspect="1"/>
              </p:cNvGraphicFramePr>
              <p:nvPr>
                <p:extLst>
                  <p:ext uri="{D42A27DB-BD31-4B8C-83A1-F6EECF244321}">
                    <p14:modId xmlns:p14="http://schemas.microsoft.com/office/powerpoint/2010/main" val="3699451451"/>
                  </p:ext>
                </p:extLst>
              </p:nvPr>
            </p:nvGraphicFramePr>
            <p:xfrm>
              <a:off x="3417" y="2022"/>
              <a:ext cx="109" cy="203"/>
            </p:xfrm>
            <a:graphic>
              <a:graphicData uri="http://schemas.openxmlformats.org/presentationml/2006/ole">
                <mc:AlternateContent xmlns:mc="http://schemas.openxmlformats.org/markup-compatibility/2006">
                  <mc:Choice xmlns:v="urn:schemas-microsoft-com:vml" Requires="v">
                    <p:oleObj spid="_x0000_s837769" name="משוואה" r:id="rId8" imgW="88560" imgH="164880" progId="Equation.3">
                      <p:embed/>
                    </p:oleObj>
                  </mc:Choice>
                  <mc:Fallback>
                    <p:oleObj name="משוואה" r:id="rId8" imgW="8856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7" y="2022"/>
                            <a:ext cx="109" cy="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 name="Object 14"/>
              <p:cNvGraphicFramePr>
                <a:graphicFrameLocks noChangeAspect="1"/>
              </p:cNvGraphicFramePr>
              <p:nvPr/>
            </p:nvGraphicFramePr>
            <p:xfrm>
              <a:off x="4788" y="2028"/>
              <a:ext cx="155" cy="203"/>
            </p:xfrm>
            <a:graphic>
              <a:graphicData uri="http://schemas.openxmlformats.org/presentationml/2006/ole">
                <mc:AlternateContent xmlns:mc="http://schemas.openxmlformats.org/markup-compatibility/2006">
                  <mc:Choice xmlns:v="urn:schemas-microsoft-com:vml" Requires="v">
                    <p:oleObj spid="_x0000_s837770" name="משוואה" r:id="rId10" imgW="126720" imgH="164880" progId="Equation.3">
                      <p:embed/>
                    </p:oleObj>
                  </mc:Choice>
                  <mc:Fallback>
                    <p:oleObj name="משוואה" r:id="rId10" imgW="126720" imgH="1648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8" y="2028"/>
                            <a:ext cx="155" cy="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8" name="Object 14"/>
            <p:cNvGraphicFramePr>
              <a:graphicFrameLocks noChangeAspect="1"/>
            </p:cNvGraphicFramePr>
            <p:nvPr>
              <p:extLst>
                <p:ext uri="{D42A27DB-BD31-4B8C-83A1-F6EECF244321}">
                  <p14:modId xmlns:p14="http://schemas.microsoft.com/office/powerpoint/2010/main" val="2522241598"/>
                </p:ext>
              </p:extLst>
            </p:nvPr>
          </p:nvGraphicFramePr>
          <p:xfrm>
            <a:off x="8126134" y="1543687"/>
            <a:ext cx="554872" cy="456503"/>
          </p:xfrm>
          <a:graphic>
            <a:graphicData uri="http://schemas.openxmlformats.org/presentationml/2006/ole">
              <mc:AlternateContent xmlns:mc="http://schemas.openxmlformats.org/markup-compatibility/2006">
                <mc:Choice xmlns:v="urn:schemas-microsoft-com:vml" Requires="v">
                  <p:oleObj spid="_x0000_s837771" name="Equation" r:id="rId12" imgW="279360" imgH="228600" progId="Equation.3">
                    <p:embed/>
                  </p:oleObj>
                </mc:Choice>
                <mc:Fallback>
                  <p:oleObj name="Equation" r:id="rId12" imgW="279360" imgH="228600" progId="Equation.3">
                    <p:embed/>
                    <p:pic>
                      <p:nvPicPr>
                        <p:cNvPr id="0" name=""/>
                        <p:cNvPicPr>
                          <a:picLocks noChangeAspect="1" noChangeArrowheads="1"/>
                        </p:cNvPicPr>
                        <p:nvPr/>
                      </p:nvPicPr>
                      <p:blipFill>
                        <a:blip r:embed="rId13"/>
                        <a:srcRect/>
                        <a:stretch>
                          <a:fillRect/>
                        </a:stretch>
                      </p:blipFill>
                      <p:spPr bwMode="auto">
                        <a:xfrm>
                          <a:off x="8126134" y="1543687"/>
                          <a:ext cx="554872" cy="456503"/>
                        </a:xfrm>
                        <a:prstGeom prst="rect">
                          <a:avLst/>
                        </a:prstGeom>
                        <a:noFill/>
                        <a:ln>
                          <a:noFill/>
                        </a:ln>
                        <a:effectLst/>
                        <a:extLst/>
                      </p:spPr>
                    </p:pic>
                  </p:oleObj>
                </mc:Fallback>
              </mc:AlternateContent>
            </a:graphicData>
          </a:graphic>
        </p:graphicFrame>
      </p:grpSp>
      <p:sp>
        <p:nvSpPr>
          <p:cNvPr id="57" name="Rectangle 126"/>
          <p:cNvSpPr>
            <a:spLocks noChangeArrowheads="1"/>
          </p:cNvSpPr>
          <p:nvPr/>
        </p:nvSpPr>
        <p:spPr bwMode="auto">
          <a:xfrm>
            <a:off x="130323" y="1377759"/>
            <a:ext cx="8903724" cy="532333"/>
          </a:xfrm>
          <a:prstGeom prst="rect">
            <a:avLst/>
          </a:prstGeom>
          <a:noFill/>
          <a:ln w="9525">
            <a:noFill/>
            <a:miter lim="800000"/>
            <a:headEnd/>
            <a:tailEnd/>
          </a:ln>
          <a:effectLst/>
        </p:spPr>
        <p:txBody>
          <a:bodyPr/>
          <a:lstStyle/>
          <a:p>
            <a:pPr marL="609600" indent="-609600"/>
            <a:r>
              <a:rPr lang="en-US" sz="1800" dirty="0" smtClean="0">
                <a:solidFill>
                  <a:srgbClr val="7030A0"/>
                </a:solidFill>
                <a:cs typeface="Tahoma" pitchFamily="34" charset="0"/>
              </a:rPr>
              <a:t>Point dipoles: </a:t>
            </a:r>
            <a:r>
              <a:rPr lang="en-US" sz="1800" dirty="0" smtClean="0">
                <a:cs typeface="Tahoma" pitchFamily="34" charset="0"/>
              </a:rPr>
              <a:t>vacuum fluctuations </a:t>
            </a:r>
            <a:r>
              <a:rPr lang="en-US" sz="1800" dirty="0" smtClean="0">
                <a:cs typeface="Tahoma" pitchFamily="34" charset="0"/>
                <a:sym typeface="Wingdings" pitchFamily="2" charset="2"/>
              </a:rPr>
              <a:t>+ scattering</a:t>
            </a:r>
            <a:endParaRPr lang="en-US" sz="1800" dirty="0">
              <a:cs typeface="Tahoma" pitchFamily="34" charset="0"/>
            </a:endParaRPr>
          </a:p>
        </p:txBody>
      </p:sp>
      <p:graphicFrame>
        <p:nvGraphicFramePr>
          <p:cNvPr id="58" name="Object 57"/>
          <p:cNvGraphicFramePr>
            <a:graphicFrameLocks noChangeAspect="1"/>
          </p:cNvGraphicFramePr>
          <p:nvPr>
            <p:extLst>
              <p:ext uri="{D42A27DB-BD31-4B8C-83A1-F6EECF244321}">
                <p14:modId xmlns:p14="http://schemas.microsoft.com/office/powerpoint/2010/main" val="1153575019"/>
              </p:ext>
            </p:extLst>
          </p:nvPr>
        </p:nvGraphicFramePr>
        <p:xfrm>
          <a:off x="4057273" y="1825639"/>
          <a:ext cx="1355725" cy="398462"/>
        </p:xfrm>
        <a:graphic>
          <a:graphicData uri="http://schemas.openxmlformats.org/presentationml/2006/ole">
            <mc:AlternateContent xmlns:mc="http://schemas.openxmlformats.org/markup-compatibility/2006">
              <mc:Choice xmlns:v="urn:schemas-microsoft-com:vml" Requires="v">
                <p:oleObj spid="_x0000_s837772" name="Equation" r:id="rId14" imgW="596880" imgH="203040" progId="Equation.3">
                  <p:embed/>
                </p:oleObj>
              </mc:Choice>
              <mc:Fallback>
                <p:oleObj name="Equation" r:id="rId14" imgW="596880" imgH="203040" progId="Equation.3">
                  <p:embed/>
                  <p:pic>
                    <p:nvPicPr>
                      <p:cNvPr id="0" name=""/>
                      <p:cNvPicPr>
                        <a:picLocks noChangeAspect="1" noChangeArrowheads="1"/>
                      </p:cNvPicPr>
                      <p:nvPr/>
                    </p:nvPicPr>
                    <p:blipFill>
                      <a:blip r:embed="rId15"/>
                      <a:srcRect/>
                      <a:stretch>
                        <a:fillRect/>
                      </a:stretch>
                    </p:blipFill>
                    <p:spPr bwMode="auto">
                      <a:xfrm>
                        <a:off x="4057273" y="1825639"/>
                        <a:ext cx="1355725" cy="398462"/>
                      </a:xfrm>
                      <a:prstGeom prst="rect">
                        <a:avLst/>
                      </a:prstGeom>
                      <a:noFill/>
                      <a:ln>
                        <a:noFill/>
                      </a:ln>
                      <a:extLst/>
                    </p:spPr>
                  </p:pic>
                </p:oleObj>
              </mc:Fallback>
            </mc:AlternateContent>
          </a:graphicData>
        </a:graphic>
      </p:graphicFrame>
      <p:sp>
        <p:nvSpPr>
          <p:cNvPr id="59" name="Rectangle 126"/>
          <p:cNvSpPr>
            <a:spLocks noChangeArrowheads="1"/>
          </p:cNvSpPr>
          <p:nvPr/>
        </p:nvSpPr>
        <p:spPr bwMode="auto">
          <a:xfrm>
            <a:off x="312725" y="1858145"/>
            <a:ext cx="2358833" cy="378656"/>
          </a:xfrm>
          <a:prstGeom prst="rect">
            <a:avLst/>
          </a:prstGeom>
          <a:noFill/>
          <a:ln w="9525">
            <a:noFill/>
            <a:miter lim="800000"/>
            <a:headEnd/>
            <a:tailEnd/>
          </a:ln>
          <a:effectLst/>
        </p:spPr>
        <p:txBody>
          <a:bodyPr/>
          <a:lstStyle/>
          <a:p>
            <a:pPr marL="609600" indent="-609600"/>
            <a:r>
              <a:rPr lang="en-US" sz="1800" dirty="0" smtClean="0">
                <a:cs typeface="Tahoma" pitchFamily="34" charset="0"/>
              </a:rPr>
              <a:t>- </a:t>
            </a:r>
            <a:r>
              <a:rPr lang="en-US" sz="1800" dirty="0" err="1" smtClean="0">
                <a:cs typeface="Tahoma" pitchFamily="34" charset="0"/>
              </a:rPr>
              <a:t>quasistatic</a:t>
            </a:r>
            <a:r>
              <a:rPr lang="en-US" sz="1800" dirty="0" smtClean="0">
                <a:cs typeface="Tahoma" pitchFamily="34" charset="0"/>
              </a:rPr>
              <a:t> (</a:t>
            </a:r>
            <a:r>
              <a:rPr lang="en-US" sz="1800" dirty="0" err="1" smtClean="0">
                <a:cs typeface="Tahoma" pitchFamily="34" charset="0"/>
              </a:rPr>
              <a:t>vdW</a:t>
            </a:r>
            <a:r>
              <a:rPr lang="en-US" sz="1800" dirty="0" smtClean="0">
                <a:cs typeface="Tahoma" pitchFamily="34" charset="0"/>
              </a:rPr>
              <a:t>)</a:t>
            </a:r>
            <a:endParaRPr lang="en-US" sz="1800" dirty="0">
              <a:cs typeface="Tahoma" pitchFamily="34" charset="0"/>
            </a:endParaRPr>
          </a:p>
        </p:txBody>
      </p:sp>
      <p:sp>
        <p:nvSpPr>
          <p:cNvPr id="61" name="Rectangle 126"/>
          <p:cNvSpPr>
            <a:spLocks noChangeArrowheads="1"/>
          </p:cNvSpPr>
          <p:nvPr/>
        </p:nvSpPr>
        <p:spPr bwMode="auto">
          <a:xfrm>
            <a:off x="275154" y="2318430"/>
            <a:ext cx="4474786" cy="532333"/>
          </a:xfrm>
          <a:prstGeom prst="rect">
            <a:avLst/>
          </a:prstGeom>
          <a:noFill/>
          <a:ln w="9525">
            <a:noFill/>
            <a:miter lim="800000"/>
            <a:headEnd/>
            <a:tailEnd/>
          </a:ln>
          <a:effectLst/>
        </p:spPr>
        <p:txBody>
          <a:bodyPr/>
          <a:lstStyle/>
          <a:p>
            <a:pPr marL="609600" indent="-609600"/>
            <a:r>
              <a:rPr lang="en-US" sz="1800" dirty="0" smtClean="0">
                <a:cs typeface="Tahoma" pitchFamily="34" charset="0"/>
              </a:rPr>
              <a:t>- retarded (Casimir-Polder)</a:t>
            </a:r>
            <a:endParaRPr lang="en-US" sz="1800" dirty="0">
              <a:cs typeface="Tahoma" pitchFamily="34" charset="0"/>
            </a:endParaRPr>
          </a:p>
        </p:txBody>
      </p:sp>
      <p:graphicFrame>
        <p:nvGraphicFramePr>
          <p:cNvPr id="64" name="Object 63"/>
          <p:cNvGraphicFramePr>
            <a:graphicFrameLocks noChangeAspect="1"/>
          </p:cNvGraphicFramePr>
          <p:nvPr>
            <p:extLst>
              <p:ext uri="{D42A27DB-BD31-4B8C-83A1-F6EECF244321}">
                <p14:modId xmlns:p14="http://schemas.microsoft.com/office/powerpoint/2010/main" val="501373027"/>
              </p:ext>
            </p:extLst>
          </p:nvPr>
        </p:nvGraphicFramePr>
        <p:xfrm>
          <a:off x="4837267" y="2297023"/>
          <a:ext cx="1288314" cy="378834"/>
        </p:xfrm>
        <a:graphic>
          <a:graphicData uri="http://schemas.openxmlformats.org/presentationml/2006/ole">
            <mc:AlternateContent xmlns:mc="http://schemas.openxmlformats.org/markup-compatibility/2006">
              <mc:Choice xmlns:v="urn:schemas-microsoft-com:vml" Requires="v">
                <p:oleObj spid="_x0000_s837773" name="Equation" r:id="rId16" imgW="596880" imgH="203040" progId="Equation.3">
                  <p:embed/>
                </p:oleObj>
              </mc:Choice>
              <mc:Fallback>
                <p:oleObj name="Equation" r:id="rId16" imgW="596880" imgH="203040" progId="Equation.3">
                  <p:embed/>
                  <p:pic>
                    <p:nvPicPr>
                      <p:cNvPr id="0" name=""/>
                      <p:cNvPicPr>
                        <a:picLocks noChangeAspect="1" noChangeArrowheads="1"/>
                      </p:cNvPicPr>
                      <p:nvPr/>
                    </p:nvPicPr>
                    <p:blipFill>
                      <a:blip r:embed="rId17"/>
                      <a:srcRect/>
                      <a:stretch>
                        <a:fillRect/>
                      </a:stretch>
                    </p:blipFill>
                    <p:spPr bwMode="auto">
                      <a:xfrm>
                        <a:off x="4837267" y="2297023"/>
                        <a:ext cx="1288314" cy="378834"/>
                      </a:xfrm>
                      <a:prstGeom prst="rect">
                        <a:avLst/>
                      </a:prstGeom>
                      <a:noFill/>
                      <a:ln>
                        <a:noFill/>
                      </a:ln>
                      <a:extLst/>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2457944672"/>
              </p:ext>
            </p:extLst>
          </p:nvPr>
        </p:nvGraphicFramePr>
        <p:xfrm>
          <a:off x="2553817" y="1858398"/>
          <a:ext cx="1419704" cy="407812"/>
        </p:xfrm>
        <a:graphic>
          <a:graphicData uri="http://schemas.openxmlformats.org/presentationml/2006/ole">
            <mc:AlternateContent xmlns:mc="http://schemas.openxmlformats.org/markup-compatibility/2006">
              <mc:Choice xmlns:v="urn:schemas-microsoft-com:vml" Requires="v">
                <p:oleObj spid="_x0000_s837774" name="משוואה" r:id="rId18" imgW="723600" imgH="241200" progId="Equation.3">
                  <p:embed/>
                </p:oleObj>
              </mc:Choice>
              <mc:Fallback>
                <p:oleObj name="משוואה" r:id="rId18" imgW="723600" imgH="241200" progId="Equation.3">
                  <p:embed/>
                  <p:pic>
                    <p:nvPicPr>
                      <p:cNvPr id="0" name=""/>
                      <p:cNvPicPr>
                        <a:picLocks noChangeAspect="1" noChangeArrowheads="1"/>
                      </p:cNvPicPr>
                      <p:nvPr/>
                    </p:nvPicPr>
                    <p:blipFill>
                      <a:blip r:embed="rId19"/>
                      <a:srcRect/>
                      <a:stretch>
                        <a:fillRect/>
                      </a:stretch>
                    </p:blipFill>
                    <p:spPr bwMode="auto">
                      <a:xfrm>
                        <a:off x="2553817" y="1858398"/>
                        <a:ext cx="1419704" cy="407812"/>
                      </a:xfrm>
                      <a:prstGeom prst="rect">
                        <a:avLst/>
                      </a:prstGeom>
                      <a:noFill/>
                      <a:ln>
                        <a:noFill/>
                      </a:ln>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1058539232"/>
              </p:ext>
            </p:extLst>
          </p:nvPr>
        </p:nvGraphicFramePr>
        <p:xfrm>
          <a:off x="3393014" y="2319213"/>
          <a:ext cx="1375561" cy="395132"/>
        </p:xfrm>
        <a:graphic>
          <a:graphicData uri="http://schemas.openxmlformats.org/presentationml/2006/ole">
            <mc:AlternateContent xmlns:mc="http://schemas.openxmlformats.org/markup-compatibility/2006">
              <mc:Choice xmlns:v="urn:schemas-microsoft-com:vml" Requires="v">
                <p:oleObj spid="_x0000_s837775" name="משוואה" r:id="rId20" imgW="723600" imgH="241200" progId="Equation.3">
                  <p:embed/>
                </p:oleObj>
              </mc:Choice>
              <mc:Fallback>
                <p:oleObj name="משוואה" r:id="rId20" imgW="723600" imgH="241200" progId="Equation.3">
                  <p:embed/>
                  <p:pic>
                    <p:nvPicPr>
                      <p:cNvPr id="0" name=""/>
                      <p:cNvPicPr>
                        <a:picLocks noChangeAspect="1" noChangeArrowheads="1"/>
                      </p:cNvPicPr>
                      <p:nvPr/>
                    </p:nvPicPr>
                    <p:blipFill>
                      <a:blip r:embed="rId21"/>
                      <a:srcRect/>
                      <a:stretch>
                        <a:fillRect/>
                      </a:stretch>
                    </p:blipFill>
                    <p:spPr bwMode="auto">
                      <a:xfrm>
                        <a:off x="3393014" y="2319213"/>
                        <a:ext cx="1375561" cy="395132"/>
                      </a:xfrm>
                      <a:prstGeom prst="rect">
                        <a:avLst/>
                      </a:prstGeom>
                      <a:noFill/>
                      <a:ln>
                        <a:noFill/>
                      </a:ln>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470633056"/>
              </p:ext>
            </p:extLst>
          </p:nvPr>
        </p:nvGraphicFramePr>
        <p:xfrm>
          <a:off x="3414128" y="2881728"/>
          <a:ext cx="1240449" cy="417384"/>
        </p:xfrm>
        <a:graphic>
          <a:graphicData uri="http://schemas.openxmlformats.org/presentationml/2006/ole">
            <mc:AlternateContent xmlns:mc="http://schemas.openxmlformats.org/markup-compatibility/2006">
              <mc:Choice xmlns:v="urn:schemas-microsoft-com:vml" Requires="v">
                <p:oleObj spid="_x0000_s837776" name="משוואה" r:id="rId22" imgW="609480" imgH="203040" progId="Equation.3">
                  <p:embed/>
                </p:oleObj>
              </mc:Choice>
              <mc:Fallback>
                <p:oleObj name="משוואה" r:id="rId22" imgW="609480" imgH="203040" progId="Equation.3">
                  <p:embed/>
                  <p:pic>
                    <p:nvPicPr>
                      <p:cNvPr id="0" name=""/>
                      <p:cNvPicPr>
                        <a:picLocks noChangeAspect="1" noChangeArrowheads="1"/>
                      </p:cNvPicPr>
                      <p:nvPr/>
                    </p:nvPicPr>
                    <p:blipFill>
                      <a:blip r:embed="rId23"/>
                      <a:srcRect/>
                      <a:stretch>
                        <a:fillRect/>
                      </a:stretch>
                    </p:blipFill>
                    <p:spPr bwMode="auto">
                      <a:xfrm>
                        <a:off x="3414128" y="2881728"/>
                        <a:ext cx="1240449" cy="417384"/>
                      </a:xfrm>
                      <a:prstGeom prst="rect">
                        <a:avLst/>
                      </a:prstGeom>
                      <a:noFill/>
                      <a:ln>
                        <a:noFill/>
                      </a:ln>
                    </p:spPr>
                  </p:pic>
                </p:oleObj>
              </mc:Fallback>
            </mc:AlternateContent>
          </a:graphicData>
        </a:graphic>
      </p:graphicFrame>
      <p:sp>
        <p:nvSpPr>
          <p:cNvPr id="48" name="Rectangle 126"/>
          <p:cNvSpPr>
            <a:spLocks noChangeArrowheads="1"/>
          </p:cNvSpPr>
          <p:nvPr/>
        </p:nvSpPr>
        <p:spPr bwMode="auto">
          <a:xfrm>
            <a:off x="159385" y="2881728"/>
            <a:ext cx="3669632" cy="532333"/>
          </a:xfrm>
          <a:prstGeom prst="rect">
            <a:avLst/>
          </a:prstGeom>
          <a:noFill/>
          <a:ln w="9525">
            <a:noFill/>
            <a:miter lim="800000"/>
            <a:headEnd/>
            <a:tailEnd/>
          </a:ln>
          <a:effectLst/>
        </p:spPr>
        <p:txBody>
          <a:bodyPr/>
          <a:lstStyle/>
          <a:p>
            <a:pPr marL="609600" indent="-609600"/>
            <a:r>
              <a:rPr lang="en-US" sz="1800" dirty="0">
                <a:solidFill>
                  <a:srgbClr val="7030A0"/>
                </a:solidFill>
                <a:cs typeface="Tahoma" pitchFamily="34" charset="0"/>
              </a:rPr>
              <a:t>D</a:t>
            </a:r>
            <a:r>
              <a:rPr lang="en-US" sz="1800" dirty="0" smtClean="0">
                <a:solidFill>
                  <a:srgbClr val="7030A0"/>
                </a:solidFill>
                <a:cs typeface="Tahoma" pitchFamily="34" charset="0"/>
              </a:rPr>
              <a:t>ielectric/metallic mirrors:</a:t>
            </a:r>
            <a:endParaRPr lang="en-US" sz="1800" dirty="0">
              <a:cs typeface="Tahoma" pitchFamily="34" charset="0"/>
            </a:endParaRPr>
          </a:p>
        </p:txBody>
      </p:sp>
      <p:grpSp>
        <p:nvGrpSpPr>
          <p:cNvPr id="2" name="Group 1"/>
          <p:cNvGrpSpPr/>
          <p:nvPr/>
        </p:nvGrpSpPr>
        <p:grpSpPr>
          <a:xfrm>
            <a:off x="6571612" y="2503518"/>
            <a:ext cx="2272304" cy="879960"/>
            <a:chOff x="889231" y="5514498"/>
            <a:chExt cx="2272304" cy="1165464"/>
          </a:xfrm>
        </p:grpSpPr>
        <p:grpSp>
          <p:nvGrpSpPr>
            <p:cNvPr id="38" name="Group 37"/>
            <p:cNvGrpSpPr/>
            <p:nvPr/>
          </p:nvGrpSpPr>
          <p:grpSpPr>
            <a:xfrm>
              <a:off x="889231" y="5514498"/>
              <a:ext cx="2166999" cy="1165464"/>
              <a:chOff x="14637972" y="5871333"/>
              <a:chExt cx="3493796" cy="2366917"/>
            </a:xfrm>
          </p:grpSpPr>
          <p:sp>
            <p:nvSpPr>
              <p:cNvPr id="45" name="Rectangle 44"/>
              <p:cNvSpPr/>
              <p:nvPr/>
            </p:nvSpPr>
            <p:spPr>
              <a:xfrm>
                <a:off x="17529750" y="5871333"/>
                <a:ext cx="602018" cy="2366917"/>
              </a:xfrm>
              <a:prstGeom prst="rect">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14637972" y="5881164"/>
                <a:ext cx="767774" cy="2357083"/>
                <a:chOff x="16774452" y="5663042"/>
                <a:chExt cx="767774" cy="2544514"/>
              </a:xfrm>
            </p:grpSpPr>
            <p:sp>
              <p:nvSpPr>
                <p:cNvPr id="43" name="Rectangle 42"/>
                <p:cNvSpPr/>
                <p:nvPr/>
              </p:nvSpPr>
              <p:spPr>
                <a:xfrm>
                  <a:off x="16774452" y="5663042"/>
                  <a:ext cx="581008" cy="2544514"/>
                </a:xfrm>
                <a:prstGeom prst="rect">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Object 43"/>
                <p:cNvGraphicFramePr>
                  <a:graphicFrameLocks noChangeAspect="1"/>
                </p:cNvGraphicFramePr>
                <p:nvPr>
                  <p:extLst>
                    <p:ext uri="{D42A27DB-BD31-4B8C-83A1-F6EECF244321}">
                      <p14:modId xmlns:p14="http://schemas.microsoft.com/office/powerpoint/2010/main" val="3438662328"/>
                    </p:ext>
                  </p:extLst>
                </p:nvPr>
              </p:nvGraphicFramePr>
              <p:xfrm>
                <a:off x="16783323" y="6489652"/>
                <a:ext cx="758903" cy="1075114"/>
              </p:xfrm>
              <a:graphic>
                <a:graphicData uri="http://schemas.openxmlformats.org/presentationml/2006/ole">
                  <mc:AlternateContent xmlns:mc="http://schemas.openxmlformats.org/markup-compatibility/2006">
                    <mc:Choice xmlns:v="urn:schemas-microsoft-com:vml" Requires="v">
                      <p:oleObj spid="_x0000_s837777" name="משוואה" r:id="rId24" imgW="152280" imgH="215640" progId="Equation.3">
                        <p:embed/>
                      </p:oleObj>
                    </mc:Choice>
                    <mc:Fallback>
                      <p:oleObj name="משוואה" r:id="rId24" imgW="152280" imgH="215640" progId="Equation.3">
                        <p:embed/>
                        <p:pic>
                          <p:nvPicPr>
                            <p:cNvPr id="0" name=""/>
                            <p:cNvPicPr>
                              <a:picLocks noChangeAspect="1" noChangeArrowheads="1"/>
                            </p:cNvPicPr>
                            <p:nvPr/>
                          </p:nvPicPr>
                          <p:blipFill>
                            <a:blip r:embed="rId25"/>
                            <a:srcRect/>
                            <a:stretch>
                              <a:fillRect/>
                            </a:stretch>
                          </p:blipFill>
                          <p:spPr bwMode="auto">
                            <a:xfrm>
                              <a:off x="16783323" y="6489652"/>
                              <a:ext cx="758903" cy="1075114"/>
                            </a:xfrm>
                            <a:prstGeom prst="rect">
                              <a:avLst/>
                            </a:prstGeom>
                            <a:noFill/>
                            <a:ln>
                              <a:noFill/>
                            </a:ln>
                          </p:spPr>
                        </p:pic>
                      </p:oleObj>
                    </mc:Fallback>
                  </mc:AlternateContent>
                </a:graphicData>
              </a:graphic>
            </p:graphicFrame>
          </p:grpSp>
          <p:sp>
            <p:nvSpPr>
              <p:cNvPr id="41" name="Line 11"/>
              <p:cNvSpPr>
                <a:spLocks noChangeShapeType="1"/>
              </p:cNvSpPr>
              <p:nvPr/>
            </p:nvSpPr>
            <p:spPr bwMode="auto">
              <a:xfrm>
                <a:off x="15244256" y="7028749"/>
                <a:ext cx="2262096" cy="0"/>
              </a:xfrm>
              <a:prstGeom prst="line">
                <a:avLst/>
              </a:prstGeom>
              <a:noFill/>
              <a:ln w="38100">
                <a:solidFill>
                  <a:schemeClr val="tx1"/>
                </a:solidFill>
                <a:prstDash val="solid"/>
                <a:round/>
                <a:headEnd type="arrow"/>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982722111"/>
                  </p:ext>
                </p:extLst>
              </p:nvPr>
            </p:nvGraphicFramePr>
            <p:xfrm>
              <a:off x="16084880" y="6075122"/>
              <a:ext cx="834792" cy="917200"/>
            </p:xfrm>
            <a:graphic>
              <a:graphicData uri="http://schemas.openxmlformats.org/presentationml/2006/ole">
                <mc:AlternateContent xmlns:mc="http://schemas.openxmlformats.org/markup-compatibility/2006">
                  <mc:Choice xmlns:v="urn:schemas-microsoft-com:vml" Requires="v">
                    <p:oleObj spid="_x0000_s837778" name="משוואה" r:id="rId26" imgW="139680" imgH="177480" progId="Equation.3">
                      <p:embed/>
                    </p:oleObj>
                  </mc:Choice>
                  <mc:Fallback>
                    <p:oleObj name="משוואה" r:id="rId26" imgW="139680" imgH="177480" progId="Equation.3">
                      <p:embed/>
                      <p:pic>
                        <p:nvPicPr>
                          <p:cNvPr id="0" name=""/>
                          <p:cNvPicPr>
                            <a:picLocks noChangeAspect="1" noChangeArrowheads="1"/>
                          </p:cNvPicPr>
                          <p:nvPr/>
                        </p:nvPicPr>
                        <p:blipFill>
                          <a:blip r:embed="rId27"/>
                          <a:srcRect/>
                          <a:stretch>
                            <a:fillRect/>
                          </a:stretch>
                        </p:blipFill>
                        <p:spPr bwMode="auto">
                          <a:xfrm>
                            <a:off x="16084880" y="6075122"/>
                            <a:ext cx="834792" cy="917200"/>
                          </a:xfrm>
                          <a:prstGeom prst="rect">
                            <a:avLst/>
                          </a:prstGeom>
                          <a:noFill/>
                          <a:ln>
                            <a:noFill/>
                          </a:ln>
                          <a:extLst/>
                        </p:spPr>
                      </p:pic>
                    </p:oleObj>
                  </mc:Fallback>
                </mc:AlternateContent>
              </a:graphicData>
            </a:graphic>
          </p:graphicFrame>
        </p:grpSp>
        <p:graphicFrame>
          <p:nvGraphicFramePr>
            <p:cNvPr id="93" name="Object 92"/>
            <p:cNvGraphicFramePr>
              <a:graphicFrameLocks noChangeAspect="1"/>
            </p:cNvGraphicFramePr>
            <p:nvPr>
              <p:extLst>
                <p:ext uri="{D42A27DB-BD31-4B8C-83A1-F6EECF244321}">
                  <p14:modId xmlns:p14="http://schemas.microsoft.com/office/powerpoint/2010/main" val="3976927307"/>
                </p:ext>
              </p:extLst>
            </p:nvPr>
          </p:nvGraphicFramePr>
          <p:xfrm>
            <a:off x="2651948" y="5887638"/>
            <a:ext cx="509587" cy="488950"/>
          </p:xfrm>
          <a:graphic>
            <a:graphicData uri="http://schemas.openxmlformats.org/presentationml/2006/ole">
              <mc:AlternateContent xmlns:mc="http://schemas.openxmlformats.org/markup-compatibility/2006">
                <mc:Choice xmlns:v="urn:schemas-microsoft-com:vml" Requires="v">
                  <p:oleObj spid="_x0000_s837779" name="משוואה" r:id="rId28" imgW="164880" imgH="215640" progId="Equation.3">
                    <p:embed/>
                  </p:oleObj>
                </mc:Choice>
                <mc:Fallback>
                  <p:oleObj name="משוואה" r:id="rId28" imgW="164880" imgH="215640" progId="Equation.3">
                    <p:embed/>
                    <p:pic>
                      <p:nvPicPr>
                        <p:cNvPr id="0" name=""/>
                        <p:cNvPicPr>
                          <a:picLocks noChangeAspect="1" noChangeArrowheads="1"/>
                        </p:cNvPicPr>
                        <p:nvPr/>
                      </p:nvPicPr>
                      <p:blipFill>
                        <a:blip r:embed="rId29"/>
                        <a:srcRect/>
                        <a:stretch>
                          <a:fillRect/>
                        </a:stretch>
                      </p:blipFill>
                      <p:spPr bwMode="auto">
                        <a:xfrm>
                          <a:off x="2651948" y="5887638"/>
                          <a:ext cx="509587" cy="488950"/>
                        </a:xfrm>
                        <a:prstGeom prst="rect">
                          <a:avLst/>
                        </a:prstGeom>
                        <a:noFill/>
                        <a:ln>
                          <a:noFill/>
                        </a:ln>
                      </p:spPr>
                    </p:pic>
                  </p:oleObj>
                </mc:Fallback>
              </mc:AlternateContent>
            </a:graphicData>
          </a:graphic>
        </p:graphicFrame>
      </p:grpSp>
      <p:grpSp>
        <p:nvGrpSpPr>
          <p:cNvPr id="6" name="Group 5"/>
          <p:cNvGrpSpPr/>
          <p:nvPr/>
        </p:nvGrpSpPr>
        <p:grpSpPr>
          <a:xfrm>
            <a:off x="953562" y="3632613"/>
            <a:ext cx="7691270" cy="545228"/>
            <a:chOff x="217420" y="3974066"/>
            <a:chExt cx="7691270" cy="545228"/>
          </a:xfrm>
        </p:grpSpPr>
        <p:sp>
          <p:nvSpPr>
            <p:cNvPr id="54" name="Rectangle 126"/>
            <p:cNvSpPr>
              <a:spLocks noChangeArrowheads="1"/>
            </p:cNvSpPr>
            <p:nvPr/>
          </p:nvSpPr>
          <p:spPr bwMode="auto">
            <a:xfrm>
              <a:off x="217420" y="3974066"/>
              <a:ext cx="1878957" cy="469305"/>
            </a:xfrm>
            <a:prstGeom prst="rect">
              <a:avLst/>
            </a:prstGeom>
            <a:noFill/>
            <a:ln w="9525">
              <a:noFill/>
              <a:miter lim="800000"/>
              <a:headEnd/>
              <a:tailEnd/>
            </a:ln>
            <a:effectLst/>
          </p:spPr>
          <p:txBody>
            <a:bodyPr/>
            <a:lstStyle/>
            <a:p>
              <a:pPr marL="609600" indent="-609600"/>
              <a:r>
                <a:rPr lang="en-US" sz="2000" b="1" dirty="0" smtClean="0">
                  <a:solidFill>
                    <a:srgbClr val="5E24AC"/>
                  </a:solidFill>
                  <a:cs typeface="Tahoma" pitchFamily="34" charset="0"/>
                </a:rPr>
                <a:t>Key point:</a:t>
              </a:r>
              <a:endParaRPr lang="en-US" sz="2000" b="1" dirty="0">
                <a:solidFill>
                  <a:srgbClr val="5E24AC"/>
                </a:solidFill>
                <a:cs typeface="Tahoma" pitchFamily="34" charset="0"/>
              </a:endParaRPr>
            </a:p>
          </p:txBody>
        </p:sp>
        <p:sp>
          <p:nvSpPr>
            <p:cNvPr id="60" name="Rectangle 126"/>
            <p:cNvSpPr>
              <a:spLocks noChangeArrowheads="1"/>
            </p:cNvSpPr>
            <p:nvPr/>
          </p:nvSpPr>
          <p:spPr bwMode="auto">
            <a:xfrm>
              <a:off x="1655313" y="3985640"/>
              <a:ext cx="6253377" cy="533654"/>
            </a:xfrm>
            <a:prstGeom prst="rect">
              <a:avLst/>
            </a:prstGeom>
            <a:noFill/>
            <a:ln w="9525">
              <a:noFill/>
              <a:miter lim="800000"/>
              <a:headEnd/>
              <a:tailEnd/>
            </a:ln>
            <a:effectLst/>
          </p:spPr>
          <p:txBody>
            <a:bodyPr/>
            <a:lstStyle/>
            <a:p>
              <a:pPr marL="609600" indent="-609600"/>
              <a:r>
                <a:rPr lang="en-US" sz="2000" dirty="0" smtClean="0">
                  <a:solidFill>
                    <a:schemeClr val="accent2">
                      <a:lumMod val="75000"/>
                    </a:schemeClr>
                  </a:solidFill>
                  <a:cs typeface="Tahoma" pitchFamily="34" charset="0"/>
                </a:rPr>
                <a:t>interaction via virtual-photons </a:t>
              </a:r>
              <a:r>
                <a:rPr lang="en-US" sz="1600" dirty="0" smtClean="0">
                  <a:cs typeface="Tahoma" pitchFamily="34" charset="0"/>
                </a:rPr>
                <a:t>(from vacuum)</a:t>
              </a:r>
              <a:endParaRPr lang="en-US" sz="1600" dirty="0">
                <a:cs typeface="Tahoma" pitchFamily="34" charset="0"/>
              </a:endParaRPr>
            </a:p>
          </p:txBody>
        </p:sp>
      </p:grpSp>
      <p:sp>
        <p:nvSpPr>
          <p:cNvPr id="78" name="Rectangle 126"/>
          <p:cNvSpPr>
            <a:spLocks noChangeArrowheads="1"/>
          </p:cNvSpPr>
          <p:nvPr/>
        </p:nvSpPr>
        <p:spPr bwMode="auto">
          <a:xfrm>
            <a:off x="559883" y="4321978"/>
            <a:ext cx="7458760" cy="470600"/>
          </a:xfrm>
          <a:prstGeom prst="rect">
            <a:avLst/>
          </a:prstGeom>
          <a:noFill/>
          <a:ln w="25400">
            <a:noFill/>
            <a:miter lim="800000"/>
            <a:headEnd/>
            <a:tailEnd/>
          </a:ln>
          <a:effectLst/>
        </p:spPr>
        <p:txBody>
          <a:bodyPr/>
          <a:lstStyle/>
          <a:p>
            <a:pPr marL="609600" indent="-609600"/>
            <a:r>
              <a:rPr lang="en-US" sz="2000" dirty="0" smtClean="0">
                <a:cs typeface="Tahoma" pitchFamily="34" charset="0"/>
                <a:sym typeface="Wingdings" panose="05000000000000000000" pitchFamily="2" charset="2"/>
              </a:rPr>
              <a:t> </a:t>
            </a:r>
            <a:r>
              <a:rPr lang="en-US" sz="2000" dirty="0" smtClean="0">
                <a:cs typeface="Tahoma" pitchFamily="34" charset="0"/>
              </a:rPr>
              <a:t>v. photons propagation &amp; scattering </a:t>
            </a:r>
            <a:r>
              <a:rPr lang="en-US" sz="2000" dirty="0" smtClean="0">
                <a:cs typeface="Tahoma" pitchFamily="34" charset="0"/>
                <a:sym typeface="Wingdings" panose="05000000000000000000" pitchFamily="2" charset="2"/>
              </a:rPr>
              <a:t> </a:t>
            </a:r>
            <a:r>
              <a:rPr lang="en-US" sz="2000" b="1" dirty="0" smtClean="0">
                <a:solidFill>
                  <a:schemeClr val="accent2">
                    <a:lumMod val="75000"/>
                  </a:schemeClr>
                </a:solidFill>
                <a:cs typeface="Tahoma" pitchFamily="34" charset="0"/>
                <a:sym typeface="Wingdings" panose="05000000000000000000" pitchFamily="2" charset="2"/>
              </a:rPr>
              <a:t>space dependence</a:t>
            </a:r>
            <a:r>
              <a:rPr lang="en-US" sz="2000" b="1" dirty="0" smtClean="0">
                <a:solidFill>
                  <a:schemeClr val="accent2">
                    <a:lumMod val="75000"/>
                  </a:schemeClr>
                </a:solidFill>
                <a:cs typeface="Tahoma" pitchFamily="34" charset="0"/>
              </a:rPr>
              <a:t> </a:t>
            </a:r>
            <a:endParaRPr lang="en-US" sz="2000" b="1" dirty="0">
              <a:solidFill>
                <a:schemeClr val="accent2">
                  <a:lumMod val="75000"/>
                </a:schemeClr>
              </a:solidFill>
              <a:cs typeface="Tahoma" pitchFamily="34" charset="0"/>
            </a:endParaRPr>
          </a:p>
        </p:txBody>
      </p:sp>
      <p:sp>
        <p:nvSpPr>
          <p:cNvPr id="84" name="Rectangle 126"/>
          <p:cNvSpPr>
            <a:spLocks noChangeArrowheads="1"/>
          </p:cNvSpPr>
          <p:nvPr/>
        </p:nvSpPr>
        <p:spPr bwMode="auto">
          <a:xfrm>
            <a:off x="4239447" y="4975229"/>
            <a:ext cx="2818003" cy="489874"/>
          </a:xfrm>
          <a:prstGeom prst="rect">
            <a:avLst/>
          </a:prstGeom>
          <a:noFill/>
          <a:ln w="9525">
            <a:noFill/>
            <a:miter lim="800000"/>
            <a:headEnd/>
            <a:tailEnd/>
          </a:ln>
          <a:effectLst/>
        </p:spPr>
        <p:txBody>
          <a:bodyPr/>
          <a:lstStyle/>
          <a:p>
            <a:pPr marL="609600" indent="-609600"/>
            <a:r>
              <a:rPr lang="en-US" sz="2000" b="1" dirty="0">
                <a:cs typeface="Tahoma" pitchFamily="34" charset="0"/>
              </a:rPr>
              <a:t>e</a:t>
            </a:r>
            <a:r>
              <a:rPr lang="en-US" sz="2000" b="1" dirty="0" smtClean="0">
                <a:cs typeface="Tahoma" pitchFamily="34" charset="0"/>
              </a:rPr>
              <a:t>nvironment </a:t>
            </a:r>
            <a:r>
              <a:rPr lang="en-US" sz="1600" dirty="0" smtClean="0">
                <a:cs typeface="Tahoma" pitchFamily="34" charset="0"/>
              </a:rPr>
              <a:t>geometry</a:t>
            </a:r>
            <a:endParaRPr lang="en-US" sz="1600" dirty="0">
              <a:cs typeface="Tahoma" pitchFamily="34" charset="0"/>
            </a:endParaRPr>
          </a:p>
        </p:txBody>
      </p:sp>
      <p:sp>
        <p:nvSpPr>
          <p:cNvPr id="96" name="Rectangle 126"/>
          <p:cNvSpPr>
            <a:spLocks noChangeArrowheads="1"/>
          </p:cNvSpPr>
          <p:nvPr/>
        </p:nvSpPr>
        <p:spPr bwMode="auto">
          <a:xfrm>
            <a:off x="312725" y="5012679"/>
            <a:ext cx="1980547" cy="489874"/>
          </a:xfrm>
          <a:prstGeom prst="rect">
            <a:avLst/>
          </a:prstGeom>
          <a:noFill/>
          <a:ln w="9525">
            <a:noFill/>
            <a:miter lim="800000"/>
            <a:headEnd/>
            <a:tailEnd/>
          </a:ln>
          <a:effectLst/>
        </p:spPr>
        <p:txBody>
          <a:bodyPr/>
          <a:lstStyle/>
          <a:p>
            <a:pPr marL="609600" indent="-609600"/>
            <a:r>
              <a:rPr lang="en-US" sz="2000" b="1" dirty="0" smtClean="0">
                <a:cs typeface="Tahoma" pitchFamily="34" charset="0"/>
              </a:rPr>
              <a:t>object </a:t>
            </a:r>
            <a:r>
              <a:rPr lang="en-US" sz="1600" dirty="0" smtClean="0">
                <a:cs typeface="Tahoma" pitchFamily="34" charset="0"/>
              </a:rPr>
              <a:t>geometry</a:t>
            </a:r>
            <a:endParaRPr lang="en-US" sz="1600" dirty="0">
              <a:cs typeface="Tahoma" pitchFamily="34" charset="0"/>
            </a:endParaRPr>
          </a:p>
        </p:txBody>
      </p:sp>
      <p:grpSp>
        <p:nvGrpSpPr>
          <p:cNvPr id="4" name="Group 3"/>
          <p:cNvGrpSpPr/>
          <p:nvPr/>
        </p:nvGrpSpPr>
        <p:grpSpPr>
          <a:xfrm>
            <a:off x="390069" y="5641020"/>
            <a:ext cx="8216737" cy="522030"/>
            <a:chOff x="390069" y="5397966"/>
            <a:chExt cx="8216737" cy="522030"/>
          </a:xfrm>
        </p:grpSpPr>
        <p:sp>
          <p:nvSpPr>
            <p:cNvPr id="98" name="Rectangle 126"/>
            <p:cNvSpPr>
              <a:spLocks noChangeArrowheads="1"/>
            </p:cNvSpPr>
            <p:nvPr/>
          </p:nvSpPr>
          <p:spPr bwMode="auto">
            <a:xfrm>
              <a:off x="2337890" y="5404179"/>
              <a:ext cx="3050125" cy="486456"/>
            </a:xfrm>
            <a:prstGeom prst="rect">
              <a:avLst/>
            </a:prstGeom>
            <a:noFill/>
            <a:ln w="9525">
              <a:noFill/>
              <a:miter lim="800000"/>
              <a:headEnd/>
              <a:tailEnd/>
            </a:ln>
            <a:effectLst/>
          </p:spPr>
          <p:txBody>
            <a:bodyPr/>
            <a:lstStyle/>
            <a:p>
              <a:pPr marL="609600" indent="-609600"/>
              <a:r>
                <a:rPr lang="en-US" sz="2000" b="1" dirty="0" smtClean="0">
                  <a:cs typeface="Tahoma" pitchFamily="34" charset="0"/>
                </a:rPr>
                <a:t>objects: </a:t>
              </a:r>
              <a:r>
                <a:rPr lang="en-US" sz="2000" dirty="0" smtClean="0">
                  <a:cs typeface="Tahoma" pitchFamily="34" charset="0"/>
                </a:rPr>
                <a:t>dipoles (</a:t>
              </a:r>
              <a:r>
                <a:rPr lang="en-US" sz="2000" dirty="0" err="1" smtClean="0">
                  <a:cs typeface="Tahoma" pitchFamily="34" charset="0"/>
                </a:rPr>
                <a:t>vdW</a:t>
              </a:r>
              <a:r>
                <a:rPr lang="en-US" sz="2000" dirty="0" smtClean="0">
                  <a:cs typeface="Tahoma" pitchFamily="34" charset="0"/>
                </a:rPr>
                <a:t>),</a:t>
              </a:r>
              <a:endParaRPr lang="en-US" sz="2000" dirty="0">
                <a:cs typeface="Tahoma" pitchFamily="34" charset="0"/>
              </a:endParaRPr>
            </a:p>
          </p:txBody>
        </p:sp>
        <p:sp>
          <p:nvSpPr>
            <p:cNvPr id="99" name="Rectangle 126"/>
            <p:cNvSpPr>
              <a:spLocks noChangeArrowheads="1"/>
            </p:cNvSpPr>
            <p:nvPr/>
          </p:nvSpPr>
          <p:spPr bwMode="auto">
            <a:xfrm>
              <a:off x="390069" y="5397966"/>
              <a:ext cx="2109857" cy="522030"/>
            </a:xfrm>
            <a:prstGeom prst="rect">
              <a:avLst/>
            </a:prstGeom>
            <a:noFill/>
            <a:ln w="9525">
              <a:noFill/>
              <a:miter lim="800000"/>
              <a:headEnd/>
              <a:tailEnd/>
            </a:ln>
            <a:effectLst/>
          </p:spPr>
          <p:txBody>
            <a:bodyPr/>
            <a:lstStyle/>
            <a:p>
              <a:pPr marL="609600" indent="-609600"/>
              <a:r>
                <a:rPr lang="en-US" sz="2000" b="1" dirty="0" smtClean="0">
                  <a:solidFill>
                    <a:srgbClr val="5E24AC"/>
                  </a:solidFill>
                  <a:cs typeface="Tahoma" pitchFamily="34" charset="0"/>
                </a:rPr>
                <a:t>Our approach: </a:t>
              </a:r>
              <a:endParaRPr lang="en-US" sz="2000" b="1" dirty="0">
                <a:solidFill>
                  <a:srgbClr val="5E24AC"/>
                </a:solidFill>
                <a:cs typeface="Tahoma" pitchFamily="34" charset="0"/>
              </a:endParaRPr>
            </a:p>
          </p:txBody>
        </p:sp>
        <p:sp>
          <p:nvSpPr>
            <p:cNvPr id="100" name="Rectangle 126"/>
            <p:cNvSpPr>
              <a:spLocks noChangeArrowheads="1"/>
            </p:cNvSpPr>
            <p:nvPr/>
          </p:nvSpPr>
          <p:spPr bwMode="auto">
            <a:xfrm>
              <a:off x="5162834" y="5404179"/>
              <a:ext cx="3443972" cy="375302"/>
            </a:xfrm>
            <a:prstGeom prst="rect">
              <a:avLst/>
            </a:prstGeom>
            <a:noFill/>
            <a:ln w="9525">
              <a:noFill/>
              <a:miter lim="800000"/>
              <a:headEnd/>
              <a:tailEnd/>
            </a:ln>
            <a:effectLst/>
          </p:spPr>
          <p:txBody>
            <a:bodyPr/>
            <a:lstStyle/>
            <a:p>
              <a:pPr marL="609600" indent="-609600"/>
              <a:r>
                <a:rPr lang="en-US" sz="2000" b="1" dirty="0" smtClean="0">
                  <a:solidFill>
                    <a:schemeClr val="tx2"/>
                  </a:solidFill>
                  <a:cs typeface="Tahoma" pitchFamily="34" charset="0"/>
                </a:rPr>
                <a:t>environment:</a:t>
              </a:r>
              <a:r>
                <a:rPr lang="en-US" sz="2000" b="1" dirty="0" smtClean="0">
                  <a:solidFill>
                    <a:srgbClr val="7030A0"/>
                  </a:solidFill>
                  <a:cs typeface="Tahoma" pitchFamily="34" charset="0"/>
                </a:rPr>
                <a:t> 1d space!</a:t>
              </a:r>
              <a:endParaRPr lang="en-US" sz="2000" b="1" dirty="0">
                <a:solidFill>
                  <a:srgbClr val="7030A0"/>
                </a:solidFill>
                <a:cs typeface="Tahoma" pitchFamily="34" charset="0"/>
              </a:endParaRPr>
            </a:p>
          </p:txBody>
        </p:sp>
      </p:grpSp>
      <p:grpSp>
        <p:nvGrpSpPr>
          <p:cNvPr id="101" name="Group 100"/>
          <p:cNvGrpSpPr/>
          <p:nvPr/>
        </p:nvGrpSpPr>
        <p:grpSpPr>
          <a:xfrm>
            <a:off x="2402273" y="6163487"/>
            <a:ext cx="5115467" cy="543987"/>
            <a:chOff x="2051335" y="6112045"/>
            <a:chExt cx="5496742" cy="589799"/>
          </a:xfrm>
        </p:grpSpPr>
        <p:sp>
          <p:nvSpPr>
            <p:cNvPr id="102" name="Rectangle 126"/>
            <p:cNvSpPr>
              <a:spLocks noChangeArrowheads="1"/>
            </p:cNvSpPr>
            <p:nvPr/>
          </p:nvSpPr>
          <p:spPr bwMode="auto">
            <a:xfrm>
              <a:off x="2176459" y="6157857"/>
              <a:ext cx="5371618" cy="532333"/>
            </a:xfrm>
            <a:prstGeom prst="rect">
              <a:avLst/>
            </a:prstGeom>
            <a:noFill/>
            <a:ln w="9525">
              <a:noFill/>
              <a:miter lim="800000"/>
              <a:headEnd/>
              <a:tailEnd/>
            </a:ln>
            <a:effectLst/>
          </p:spPr>
          <p:txBody>
            <a:bodyPr/>
            <a:lstStyle/>
            <a:p>
              <a:pPr marL="609600" indent="-609600"/>
              <a:r>
                <a:rPr lang="en-US" sz="2200" b="1" i="1" dirty="0" smtClean="0">
                  <a:solidFill>
                    <a:srgbClr val="7030A0"/>
                  </a:solidFill>
                  <a:cs typeface="Tahoma" pitchFamily="34" charset="0"/>
                </a:rPr>
                <a:t>Giant </a:t>
              </a:r>
              <a:r>
                <a:rPr lang="en-US" sz="2200" b="1" i="1" dirty="0" err="1" smtClean="0">
                  <a:solidFill>
                    <a:srgbClr val="7030A0"/>
                  </a:solidFill>
                  <a:cs typeface="Tahoma" pitchFamily="34" charset="0"/>
                </a:rPr>
                <a:t>vdW</a:t>
              </a:r>
              <a:r>
                <a:rPr lang="en-US" sz="2200" b="1" i="1" dirty="0" smtClean="0">
                  <a:solidFill>
                    <a:srgbClr val="7030A0"/>
                  </a:solidFill>
                  <a:cs typeface="Tahoma" pitchFamily="34" charset="0"/>
                </a:rPr>
                <a:t> &amp; </a:t>
              </a:r>
              <a:r>
                <a:rPr lang="en-US" sz="2200" b="1" i="1" dirty="0" err="1" smtClean="0">
                  <a:solidFill>
                    <a:srgbClr val="7030A0"/>
                  </a:solidFill>
                  <a:cs typeface="Tahoma" pitchFamily="34" charset="0"/>
                </a:rPr>
                <a:t>Casimir</a:t>
              </a:r>
              <a:r>
                <a:rPr lang="en-US" sz="2200" b="1" i="1" dirty="0" smtClean="0">
                  <a:solidFill>
                    <a:srgbClr val="7030A0"/>
                  </a:solidFill>
                  <a:cs typeface="Tahoma" pitchFamily="34" charset="0"/>
                </a:rPr>
                <a:t> in 1d</a:t>
              </a:r>
              <a:endParaRPr lang="en-US" sz="2200" i="1" dirty="0">
                <a:cs typeface="Tahoma" pitchFamily="34" charset="0"/>
              </a:endParaRPr>
            </a:p>
          </p:txBody>
        </p:sp>
        <p:sp>
          <p:nvSpPr>
            <p:cNvPr id="103" name="Oval 102"/>
            <p:cNvSpPr/>
            <p:nvPr/>
          </p:nvSpPr>
          <p:spPr>
            <a:xfrm>
              <a:off x="2051335" y="6112045"/>
              <a:ext cx="4840354" cy="589799"/>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bwMode="auto">
          <a:xfrm>
            <a:off x="791526" y="3661548"/>
            <a:ext cx="6703080" cy="457731"/>
          </a:xfrm>
          <a:prstGeom prst="rect">
            <a:avLst/>
          </a:prstGeom>
          <a:no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he-IL"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104" name="Line 11"/>
          <p:cNvSpPr>
            <a:spLocks noChangeShapeType="1"/>
          </p:cNvSpPr>
          <p:nvPr/>
        </p:nvSpPr>
        <p:spPr bwMode="auto">
          <a:xfrm flipV="1">
            <a:off x="1171666" y="4792578"/>
            <a:ext cx="1340882" cy="226414"/>
          </a:xfrm>
          <a:prstGeom prst="line">
            <a:avLst/>
          </a:prstGeom>
          <a:noFill/>
          <a:ln w="38100">
            <a:solidFill>
              <a:schemeClr val="tx1"/>
            </a:solidFill>
            <a:prstDash val="solid"/>
            <a:round/>
            <a:headEnd type="none"/>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11"/>
          <p:cNvSpPr>
            <a:spLocks noChangeShapeType="1"/>
          </p:cNvSpPr>
          <p:nvPr/>
        </p:nvSpPr>
        <p:spPr bwMode="auto">
          <a:xfrm flipH="1" flipV="1">
            <a:off x="3796016" y="4749532"/>
            <a:ext cx="953923" cy="269460"/>
          </a:xfrm>
          <a:prstGeom prst="line">
            <a:avLst/>
          </a:prstGeom>
          <a:noFill/>
          <a:ln w="38100">
            <a:solidFill>
              <a:schemeClr val="tx1"/>
            </a:solidFill>
            <a:prstDash val="solid"/>
            <a:round/>
            <a:headEnd type="none"/>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4372259"/>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34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402" y="1451789"/>
            <a:ext cx="2429222" cy="123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8" name="Straight Connector 107"/>
          <p:cNvCxnSpPr/>
          <p:nvPr/>
        </p:nvCxnSpPr>
        <p:spPr bwMode="auto">
          <a:xfrm flipH="1">
            <a:off x="5162145" y="4969290"/>
            <a:ext cx="209979" cy="0"/>
          </a:xfrm>
          <a:prstGeom prst="line">
            <a:avLst/>
          </a:prstGeom>
          <a:noFill/>
          <a:ln w="9525" cap="flat" cmpd="sng" algn="ctr">
            <a:noFill/>
            <a:prstDash val="solid"/>
            <a:round/>
            <a:headEnd type="none" w="med" len="med"/>
            <a:tailEnd type="none" w="med" len="med"/>
          </a:ln>
          <a:effectLst/>
        </p:spPr>
      </p:cxnSp>
      <p:graphicFrame>
        <p:nvGraphicFramePr>
          <p:cNvPr id="122" name="Object 121"/>
          <p:cNvGraphicFramePr>
            <a:graphicFrameLocks noChangeAspect="1"/>
          </p:cNvGraphicFramePr>
          <p:nvPr>
            <p:extLst>
              <p:ext uri="{D42A27DB-BD31-4B8C-83A1-F6EECF244321}">
                <p14:modId xmlns:p14="http://schemas.microsoft.com/office/powerpoint/2010/main" val="760185005"/>
              </p:ext>
            </p:extLst>
          </p:nvPr>
        </p:nvGraphicFramePr>
        <p:xfrm>
          <a:off x="5446518" y="1403975"/>
          <a:ext cx="2961123" cy="333234"/>
        </p:xfrm>
        <a:graphic>
          <a:graphicData uri="http://schemas.openxmlformats.org/presentationml/2006/ole">
            <mc:AlternateContent xmlns:mc="http://schemas.openxmlformats.org/markup-compatibility/2006">
              <mc:Choice xmlns:v="urn:schemas-microsoft-com:vml" Requires="v">
                <p:oleObj spid="_x0000_s848017" name="משוואה" r:id="rId5" imgW="1676160" imgH="228600" progId="Equation.3">
                  <p:embed/>
                </p:oleObj>
              </mc:Choice>
              <mc:Fallback>
                <p:oleObj name="משוואה" r:id="rId5" imgW="1676160" imgH="228600" progId="Equation.3">
                  <p:embed/>
                  <p:pic>
                    <p:nvPicPr>
                      <p:cNvPr id="0" name=""/>
                      <p:cNvPicPr>
                        <a:picLocks noChangeAspect="1" noChangeArrowheads="1"/>
                      </p:cNvPicPr>
                      <p:nvPr/>
                    </p:nvPicPr>
                    <p:blipFill>
                      <a:blip r:embed="rId6"/>
                      <a:srcRect/>
                      <a:stretch>
                        <a:fillRect/>
                      </a:stretch>
                    </p:blipFill>
                    <p:spPr bwMode="auto">
                      <a:xfrm>
                        <a:off x="5446518" y="1403975"/>
                        <a:ext cx="2961123" cy="333234"/>
                      </a:xfrm>
                      <a:prstGeom prst="rect">
                        <a:avLst/>
                      </a:prstGeom>
                      <a:noFill/>
                      <a:ln w="12700">
                        <a:noFill/>
                      </a:ln>
                    </p:spPr>
                  </p:pic>
                </p:oleObj>
              </mc:Fallback>
            </mc:AlternateContent>
          </a:graphicData>
        </a:graphic>
      </p:graphicFrame>
      <p:sp>
        <p:nvSpPr>
          <p:cNvPr id="131" name="Rectangle 126"/>
          <p:cNvSpPr>
            <a:spLocks noChangeArrowheads="1"/>
          </p:cNvSpPr>
          <p:nvPr/>
        </p:nvSpPr>
        <p:spPr bwMode="auto">
          <a:xfrm>
            <a:off x="5438939" y="1066758"/>
            <a:ext cx="3853009" cy="288212"/>
          </a:xfrm>
          <a:prstGeom prst="rect">
            <a:avLst/>
          </a:prstGeom>
        </p:spPr>
        <p:txBody>
          <a:bodyPr/>
          <a:lstStyle/>
          <a:p>
            <a:pPr marL="609600" indent="-609600"/>
            <a:r>
              <a:rPr lang="en-US" sz="1400" dirty="0" smtClean="0">
                <a:cs typeface="Tahoma" pitchFamily="34" charset="0"/>
              </a:rPr>
              <a:t>ES, Mazets &amp; Kurizki, arXiv:1309.0555</a:t>
            </a:r>
            <a:r>
              <a:rPr lang="en-US" sz="1400" dirty="0" smtClean="0"/>
              <a:t> </a:t>
            </a:r>
            <a:r>
              <a:rPr lang="en-US" sz="1400" dirty="0"/>
              <a:t>(2013</a:t>
            </a:r>
            <a:r>
              <a:rPr lang="en-US" sz="1400" dirty="0" smtClean="0"/>
              <a:t>)</a:t>
            </a:r>
            <a:endParaRPr lang="en-US" sz="1400" dirty="0">
              <a:cs typeface="Tahoma" pitchFamily="34" charset="0"/>
            </a:endParaRPr>
          </a:p>
        </p:txBody>
      </p:sp>
      <p:sp>
        <p:nvSpPr>
          <p:cNvPr id="156" name="Rectangle 4"/>
          <p:cNvSpPr>
            <a:spLocks noChangeArrowheads="1"/>
          </p:cNvSpPr>
          <p:nvPr/>
        </p:nvSpPr>
        <p:spPr bwMode="auto">
          <a:xfrm>
            <a:off x="336184" y="288874"/>
            <a:ext cx="7784382"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Mapping to spin model</a:t>
            </a:r>
            <a:endParaRPr lang="en-US" sz="3000" dirty="0">
              <a:solidFill>
                <a:schemeClr val="bg1"/>
              </a:solidFill>
              <a:cs typeface="Arial" pitchFamily="34" charset="0"/>
            </a:endParaRPr>
          </a:p>
        </p:txBody>
      </p:sp>
      <p:pic>
        <p:nvPicPr>
          <p:cNvPr id="718881"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915" y="1931002"/>
            <a:ext cx="4344481" cy="90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 name="Rectangle 126"/>
          <p:cNvSpPr>
            <a:spLocks noChangeArrowheads="1"/>
          </p:cNvSpPr>
          <p:nvPr/>
        </p:nvSpPr>
        <p:spPr bwMode="auto">
          <a:xfrm>
            <a:off x="218553" y="4414869"/>
            <a:ext cx="1034319" cy="532333"/>
          </a:xfrm>
          <a:prstGeom prst="rect">
            <a:avLst/>
          </a:prstGeom>
          <a:noFill/>
          <a:ln w="9525">
            <a:noFill/>
            <a:miter lim="800000"/>
            <a:headEnd/>
            <a:tailEnd/>
          </a:ln>
          <a:effectLst/>
        </p:spPr>
        <p:txBody>
          <a:bodyPr/>
          <a:lstStyle/>
          <a:p>
            <a:pPr marL="609600" indent="-609600"/>
            <a:r>
              <a:rPr lang="en-US" sz="2000" b="1" dirty="0" smtClean="0">
                <a:cs typeface="Tahoma" pitchFamily="34" charset="0"/>
              </a:rPr>
              <a:t>BUT:</a:t>
            </a:r>
            <a:endParaRPr lang="en-US" sz="2000" dirty="0">
              <a:cs typeface="Tahoma"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06912355"/>
              </p:ext>
            </p:extLst>
          </p:nvPr>
        </p:nvGraphicFramePr>
        <p:xfrm>
          <a:off x="4160917" y="1631468"/>
          <a:ext cx="1054100" cy="295275"/>
        </p:xfrm>
        <a:graphic>
          <a:graphicData uri="http://schemas.openxmlformats.org/presentationml/2006/ole">
            <mc:AlternateContent xmlns:mc="http://schemas.openxmlformats.org/markup-compatibility/2006">
              <mc:Choice xmlns:v="urn:schemas-microsoft-com:vml" Requires="v">
                <p:oleObj spid="_x0000_s848018" name="משוואה" r:id="rId8" imgW="596880" imgH="203040" progId="Equation.3">
                  <p:embed/>
                </p:oleObj>
              </mc:Choice>
              <mc:Fallback>
                <p:oleObj name="משוואה" r:id="rId8" imgW="596880" imgH="203040" progId="Equation.3">
                  <p:embed/>
                  <p:pic>
                    <p:nvPicPr>
                      <p:cNvPr id="0" name=""/>
                      <p:cNvPicPr>
                        <a:picLocks noChangeAspect="1" noChangeArrowheads="1"/>
                      </p:cNvPicPr>
                      <p:nvPr/>
                    </p:nvPicPr>
                    <p:blipFill>
                      <a:blip r:embed="rId9"/>
                      <a:srcRect/>
                      <a:stretch>
                        <a:fillRect/>
                      </a:stretch>
                    </p:blipFill>
                    <p:spPr bwMode="auto">
                      <a:xfrm>
                        <a:off x="4160917" y="1631468"/>
                        <a:ext cx="10541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pic>
        <p:nvPicPr>
          <p:cNvPr id="718899" name="Picture 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3486" y="2146487"/>
            <a:ext cx="10572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662851" y="2909310"/>
            <a:ext cx="5334732" cy="532333"/>
            <a:chOff x="566029" y="2877036"/>
            <a:chExt cx="5334732" cy="532333"/>
          </a:xfrm>
        </p:grpSpPr>
        <p:sp>
          <p:nvSpPr>
            <p:cNvPr id="105" name="Rectangle 126"/>
            <p:cNvSpPr>
              <a:spLocks noChangeArrowheads="1"/>
            </p:cNvSpPr>
            <p:nvPr/>
          </p:nvSpPr>
          <p:spPr bwMode="auto">
            <a:xfrm>
              <a:off x="1954213" y="2877036"/>
              <a:ext cx="3946548" cy="532333"/>
            </a:xfrm>
            <a:prstGeom prst="rect">
              <a:avLst/>
            </a:prstGeom>
            <a:noFill/>
            <a:ln w="9525">
              <a:noFill/>
              <a:miter lim="800000"/>
              <a:headEnd/>
              <a:tailEnd/>
            </a:ln>
            <a:effectLst/>
          </p:spPr>
          <p:txBody>
            <a:bodyPr/>
            <a:lstStyle/>
            <a:p>
              <a:pPr marL="609600" indent="-609600"/>
              <a:r>
                <a:rPr lang="en-US" sz="1600" dirty="0" smtClean="0">
                  <a:cs typeface="Tahoma" pitchFamily="34" charset="0"/>
                </a:rPr>
                <a:t>position, momentum &amp; mass of atom </a:t>
              </a:r>
              <a:r>
                <a:rPr lang="en-US" sz="1800" dirty="0" err="1" smtClean="0">
                  <a:cs typeface="Tahoma" pitchFamily="34" charset="0"/>
                </a:rPr>
                <a:t>i</a:t>
              </a:r>
              <a:r>
                <a:rPr lang="en-US" sz="1800" dirty="0" smtClean="0">
                  <a:cs typeface="Tahoma" pitchFamily="34" charset="0"/>
                </a:rPr>
                <a:t> </a:t>
              </a:r>
              <a:endParaRPr lang="en-US" sz="1800" dirty="0">
                <a:cs typeface="Tahoma"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959893111"/>
                </p:ext>
              </p:extLst>
            </p:nvPr>
          </p:nvGraphicFramePr>
          <p:xfrm>
            <a:off x="566029" y="2923297"/>
            <a:ext cx="1431925" cy="333375"/>
          </p:xfrm>
          <a:graphic>
            <a:graphicData uri="http://schemas.openxmlformats.org/presentationml/2006/ole">
              <mc:AlternateContent xmlns:mc="http://schemas.openxmlformats.org/markup-compatibility/2006">
                <mc:Choice xmlns:v="urn:schemas-microsoft-com:vml" Requires="v">
                  <p:oleObj spid="_x0000_s848019" name="משוואה" r:id="rId11" imgW="812520" imgH="228600" progId="Equation.3">
                    <p:embed/>
                  </p:oleObj>
                </mc:Choice>
                <mc:Fallback>
                  <p:oleObj name="משוואה" r:id="rId11" imgW="812520" imgH="228600" progId="Equation.3">
                    <p:embed/>
                    <p:pic>
                      <p:nvPicPr>
                        <p:cNvPr id="0" name=""/>
                        <p:cNvPicPr>
                          <a:picLocks noChangeAspect="1" noChangeArrowheads="1"/>
                        </p:cNvPicPr>
                        <p:nvPr/>
                      </p:nvPicPr>
                      <p:blipFill>
                        <a:blip r:embed="rId12"/>
                        <a:srcRect/>
                        <a:stretch>
                          <a:fillRect/>
                        </a:stretch>
                      </p:blipFill>
                      <p:spPr bwMode="auto">
                        <a:xfrm>
                          <a:off x="566029" y="2923297"/>
                          <a:ext cx="1431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pSp>
      <p:graphicFrame>
        <p:nvGraphicFramePr>
          <p:cNvPr id="107" name="Object 14"/>
          <p:cNvGraphicFramePr>
            <a:graphicFrameLocks noChangeAspect="1"/>
          </p:cNvGraphicFramePr>
          <p:nvPr>
            <p:extLst>
              <p:ext uri="{D42A27DB-BD31-4B8C-83A1-F6EECF244321}">
                <p14:modId xmlns:p14="http://schemas.microsoft.com/office/powerpoint/2010/main" val="4058796870"/>
              </p:ext>
            </p:extLst>
          </p:nvPr>
        </p:nvGraphicFramePr>
        <p:xfrm>
          <a:off x="8322990" y="2492356"/>
          <a:ext cx="588962" cy="442913"/>
        </p:xfrm>
        <a:graphic>
          <a:graphicData uri="http://schemas.openxmlformats.org/presentationml/2006/ole">
            <mc:AlternateContent xmlns:mc="http://schemas.openxmlformats.org/markup-compatibility/2006">
              <mc:Choice xmlns:v="urn:schemas-microsoft-com:vml" Requires="v">
                <p:oleObj spid="_x0000_s848020" name="משוואה" r:id="rId13" imgW="380880" imgH="253800" progId="Equation.3">
                  <p:embed/>
                </p:oleObj>
              </mc:Choice>
              <mc:Fallback>
                <p:oleObj name="משוואה" r:id="rId13" imgW="380880" imgH="253800" progId="Equation.3">
                  <p:embed/>
                  <p:pic>
                    <p:nvPicPr>
                      <p:cNvPr id="0" name=""/>
                      <p:cNvPicPr>
                        <a:picLocks noChangeAspect="1" noChangeArrowheads="1"/>
                      </p:cNvPicPr>
                      <p:nvPr/>
                    </p:nvPicPr>
                    <p:blipFill>
                      <a:blip r:embed="rId14"/>
                      <a:srcRect/>
                      <a:stretch>
                        <a:fillRect/>
                      </a:stretch>
                    </p:blipFill>
                    <p:spPr bwMode="auto">
                      <a:xfrm>
                        <a:off x="8322990" y="2492356"/>
                        <a:ext cx="588962" cy="442913"/>
                      </a:xfrm>
                      <a:prstGeom prst="rect">
                        <a:avLst/>
                      </a:prstGeom>
                      <a:noFill/>
                      <a:ln>
                        <a:noFill/>
                      </a:ln>
                      <a:effectLst/>
                      <a:extLst/>
                    </p:spPr>
                  </p:pic>
                </p:oleObj>
              </mc:Fallback>
            </mc:AlternateContent>
          </a:graphicData>
        </a:graphic>
      </p:graphicFrame>
      <p:grpSp>
        <p:nvGrpSpPr>
          <p:cNvPr id="10" name="Group 9"/>
          <p:cNvGrpSpPr/>
          <p:nvPr/>
        </p:nvGrpSpPr>
        <p:grpSpPr>
          <a:xfrm>
            <a:off x="8068412" y="2216476"/>
            <a:ext cx="194046" cy="477334"/>
            <a:chOff x="7379900" y="2399362"/>
            <a:chExt cx="194046" cy="477334"/>
          </a:xfrm>
        </p:grpSpPr>
        <p:sp>
          <p:nvSpPr>
            <p:cNvPr id="109" name="Freeform 108"/>
            <p:cNvSpPr/>
            <p:nvPr/>
          </p:nvSpPr>
          <p:spPr>
            <a:xfrm rot="3385471">
              <a:off x="7348710" y="2430552"/>
              <a:ext cx="142662" cy="80282"/>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rot="3385471">
              <a:off x="7427709" y="2549993"/>
              <a:ext cx="142662" cy="80282"/>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ine 11"/>
            <p:cNvSpPr>
              <a:spLocks noChangeShapeType="1"/>
            </p:cNvSpPr>
            <p:nvPr/>
          </p:nvSpPr>
          <p:spPr bwMode="auto">
            <a:xfrm rot="3385471" flipV="1">
              <a:off x="7463540" y="2766290"/>
              <a:ext cx="219347" cy="1465"/>
            </a:xfrm>
            <a:prstGeom prst="line">
              <a:avLst/>
            </a:prstGeom>
            <a:noFill/>
            <a:ln w="31750">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718904" name="Picture 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84849" y="2922396"/>
            <a:ext cx="1979631" cy="51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690972" y="3251405"/>
            <a:ext cx="2773921" cy="368011"/>
            <a:chOff x="723246" y="3283679"/>
            <a:chExt cx="2773921" cy="368011"/>
          </a:xfrm>
        </p:grpSpPr>
        <p:graphicFrame>
          <p:nvGraphicFramePr>
            <p:cNvPr id="11" name="Object 10"/>
            <p:cNvGraphicFramePr>
              <a:graphicFrameLocks noChangeAspect="1"/>
            </p:cNvGraphicFramePr>
            <p:nvPr>
              <p:extLst>
                <p:ext uri="{D42A27DB-BD31-4B8C-83A1-F6EECF244321}">
                  <p14:modId xmlns:p14="http://schemas.microsoft.com/office/powerpoint/2010/main" val="3217005517"/>
                </p:ext>
              </p:extLst>
            </p:nvPr>
          </p:nvGraphicFramePr>
          <p:xfrm>
            <a:off x="723246" y="3305092"/>
            <a:ext cx="558800" cy="314325"/>
          </p:xfrm>
          <a:graphic>
            <a:graphicData uri="http://schemas.openxmlformats.org/presentationml/2006/ole">
              <mc:AlternateContent xmlns:mc="http://schemas.openxmlformats.org/markup-compatibility/2006">
                <mc:Choice xmlns:v="urn:schemas-microsoft-com:vml" Requires="v">
                  <p:oleObj spid="_x0000_s848021" name="משוואה" r:id="rId16" imgW="317160" imgH="215640" progId="Equation.3">
                    <p:embed/>
                  </p:oleObj>
                </mc:Choice>
                <mc:Fallback>
                  <p:oleObj name="משוואה" r:id="rId16" imgW="317160" imgH="215640" progId="Equation.3">
                    <p:embed/>
                    <p:pic>
                      <p:nvPicPr>
                        <p:cNvPr id="0" name=""/>
                        <p:cNvPicPr>
                          <a:picLocks noChangeAspect="1" noChangeArrowheads="1"/>
                        </p:cNvPicPr>
                        <p:nvPr/>
                      </p:nvPicPr>
                      <p:blipFill>
                        <a:blip r:embed="rId17"/>
                        <a:srcRect/>
                        <a:stretch>
                          <a:fillRect/>
                        </a:stretch>
                      </p:blipFill>
                      <p:spPr bwMode="auto">
                        <a:xfrm>
                          <a:off x="723246" y="3305092"/>
                          <a:ext cx="558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25" name="Rectangle 126"/>
            <p:cNvSpPr>
              <a:spLocks noChangeArrowheads="1"/>
            </p:cNvSpPr>
            <p:nvPr/>
          </p:nvSpPr>
          <p:spPr bwMode="auto">
            <a:xfrm>
              <a:off x="1285146" y="3283679"/>
              <a:ext cx="2212021" cy="368011"/>
            </a:xfrm>
            <a:prstGeom prst="rect">
              <a:avLst/>
            </a:prstGeom>
            <a:noFill/>
            <a:ln w="9525">
              <a:noFill/>
              <a:miter lim="800000"/>
              <a:headEnd/>
              <a:tailEnd/>
            </a:ln>
            <a:effectLst/>
          </p:spPr>
          <p:txBody>
            <a:bodyPr/>
            <a:lstStyle/>
            <a:p>
              <a:pPr marL="609600" indent="-609600"/>
              <a:r>
                <a:rPr lang="en-US" sz="1600" dirty="0" smtClean="0">
                  <a:cs typeface="Tahoma" pitchFamily="34" charset="0"/>
                </a:rPr>
                <a:t>laser wavelength </a:t>
              </a:r>
              <a:endParaRPr lang="en-US" sz="1600" dirty="0">
                <a:cs typeface="Tahoma" pitchFamily="34" charset="0"/>
              </a:endParaRPr>
            </a:p>
          </p:txBody>
        </p:sp>
      </p:grpSp>
      <p:sp>
        <p:nvSpPr>
          <p:cNvPr id="126" name="Rectangle 126"/>
          <p:cNvSpPr>
            <a:spLocks noChangeArrowheads="1"/>
          </p:cNvSpPr>
          <p:nvPr/>
        </p:nvSpPr>
        <p:spPr bwMode="auto">
          <a:xfrm>
            <a:off x="251181" y="3756379"/>
            <a:ext cx="6679877" cy="532333"/>
          </a:xfrm>
          <a:prstGeom prst="rect">
            <a:avLst/>
          </a:prstGeom>
          <a:noFill/>
          <a:ln w="9525">
            <a:noFill/>
            <a:miter lim="800000"/>
            <a:headEnd/>
            <a:tailEnd/>
          </a:ln>
          <a:effectLst/>
        </p:spPr>
        <p:txBody>
          <a:bodyPr/>
          <a:lstStyle/>
          <a:p>
            <a:pPr marL="609600" indent="-609600"/>
            <a:r>
              <a:rPr lang="en-US" sz="1800" dirty="0" smtClean="0">
                <a:cs typeface="Tahoma" pitchFamily="34" charset="0"/>
                <a:sym typeface="Wingdings" pitchFamily="2" charset="2"/>
              </a:rPr>
              <a:t> </a:t>
            </a:r>
            <a:r>
              <a:rPr lang="en-US" sz="1800" dirty="0" smtClean="0">
                <a:cs typeface="Tahoma" pitchFamily="34" charset="0"/>
              </a:rPr>
              <a:t>known XY model!</a:t>
            </a:r>
            <a:r>
              <a:rPr lang="en-US" sz="1800" dirty="0">
                <a:cs typeface="Tahoma" pitchFamily="34" charset="0"/>
                <a:sym typeface="Wingdings" pitchFamily="2" charset="2"/>
              </a:rPr>
              <a:t>  </a:t>
            </a:r>
            <a:r>
              <a:rPr lang="en-US" sz="1800" dirty="0" smtClean="0">
                <a:solidFill>
                  <a:schemeClr val="accent6"/>
                </a:solidFill>
                <a:cs typeface="Tahoma" pitchFamily="34" charset="0"/>
                <a:sym typeface="Wingdings" pitchFamily="2" charset="2"/>
              </a:rPr>
              <a:t>slow </a:t>
            </a:r>
            <a:r>
              <a:rPr lang="en-US" sz="1800" dirty="0">
                <a:solidFill>
                  <a:schemeClr val="accent6"/>
                </a:solidFill>
                <a:cs typeface="Tahoma" pitchFamily="34" charset="0"/>
                <a:sym typeface="Wingdings" pitchFamily="2" charset="2"/>
              </a:rPr>
              <a:t>relaxation </a:t>
            </a:r>
            <a:r>
              <a:rPr lang="en-US" sz="1800" dirty="0">
                <a:cs typeface="Tahoma" pitchFamily="34" charset="0"/>
                <a:sym typeface="Wingdings" pitchFamily="2" charset="2"/>
              </a:rPr>
              <a:t>in</a:t>
            </a:r>
            <a:r>
              <a:rPr lang="en-US" sz="1800" dirty="0">
                <a:solidFill>
                  <a:schemeClr val="accent6"/>
                </a:solidFill>
                <a:cs typeface="Tahoma" pitchFamily="34" charset="0"/>
                <a:sym typeface="Wingdings" pitchFamily="2" charset="2"/>
              </a:rPr>
              <a:t> </a:t>
            </a:r>
            <a:r>
              <a:rPr lang="en-US" sz="2000" u="sng" dirty="0" smtClean="0">
                <a:solidFill>
                  <a:schemeClr val="accent6"/>
                </a:solidFill>
                <a:latin typeface="Symbol" pitchFamily="18" charset="2"/>
                <a:cs typeface="Tahoma" pitchFamily="34" charset="0"/>
                <a:sym typeface="Wingdings" pitchFamily="2" charset="2"/>
              </a:rPr>
              <a:t>m</a:t>
            </a:r>
            <a:r>
              <a:rPr lang="en-US" sz="2000" u="sng" dirty="0" smtClean="0">
                <a:solidFill>
                  <a:schemeClr val="accent6"/>
                </a:solidFill>
                <a:cs typeface="Tahoma" pitchFamily="34" charset="0"/>
                <a:sym typeface="Wingdings" pitchFamily="2" charset="2"/>
              </a:rPr>
              <a:t>-canonical</a:t>
            </a:r>
            <a:r>
              <a:rPr lang="en-US" sz="1600" dirty="0" smtClean="0">
                <a:cs typeface="Tahoma" pitchFamily="34" charset="0"/>
                <a:sym typeface="Wingdings" pitchFamily="2" charset="2"/>
              </a:rPr>
              <a:t> [1]</a:t>
            </a:r>
            <a:r>
              <a:rPr lang="en-US" sz="1800" dirty="0" smtClean="0">
                <a:cs typeface="Tahoma" pitchFamily="34" charset="0"/>
              </a:rPr>
              <a:t> </a:t>
            </a:r>
            <a:endParaRPr lang="en-US" sz="1800" dirty="0">
              <a:cs typeface="Tahoma" pitchFamily="34" charset="0"/>
            </a:endParaRPr>
          </a:p>
        </p:txBody>
      </p:sp>
      <p:sp>
        <p:nvSpPr>
          <p:cNvPr id="132" name="Rectangle 126"/>
          <p:cNvSpPr>
            <a:spLocks noChangeArrowheads="1"/>
          </p:cNvSpPr>
          <p:nvPr/>
        </p:nvSpPr>
        <p:spPr bwMode="auto">
          <a:xfrm>
            <a:off x="45125" y="6569393"/>
            <a:ext cx="3956718" cy="378656"/>
          </a:xfrm>
          <a:prstGeom prst="rect">
            <a:avLst/>
          </a:prstGeom>
          <a:noFill/>
          <a:ln w="9525">
            <a:noFill/>
            <a:miter lim="800000"/>
            <a:headEnd/>
            <a:tailEnd/>
          </a:ln>
          <a:effectLst/>
        </p:spPr>
        <p:txBody>
          <a:bodyPr/>
          <a:lstStyle/>
          <a:p>
            <a:pPr marL="609600" indent="-609600"/>
            <a:r>
              <a:rPr lang="en-US" sz="1400" dirty="0" smtClean="0">
                <a:cs typeface="Tahoma" pitchFamily="34" charset="0"/>
              </a:rPr>
              <a:t>[1] Yamaguchi et al., </a:t>
            </a:r>
            <a:r>
              <a:rPr lang="en-US" sz="1400" dirty="0" err="1" smtClean="0">
                <a:cs typeface="Tahoma" pitchFamily="34" charset="0"/>
              </a:rPr>
              <a:t>Physica</a:t>
            </a:r>
            <a:r>
              <a:rPr lang="en-US" sz="1400" dirty="0" smtClean="0">
                <a:cs typeface="Tahoma" pitchFamily="34" charset="0"/>
              </a:rPr>
              <a:t> A 337, 36 (2004)</a:t>
            </a:r>
            <a:endParaRPr lang="en-US" sz="1400" dirty="0">
              <a:cs typeface="Tahoma" pitchFamily="34" charset="0"/>
            </a:endParaRPr>
          </a:p>
        </p:txBody>
      </p:sp>
      <p:sp>
        <p:nvSpPr>
          <p:cNvPr id="133" name="Rectangle 126"/>
          <p:cNvSpPr>
            <a:spLocks noChangeArrowheads="1"/>
          </p:cNvSpPr>
          <p:nvPr/>
        </p:nvSpPr>
        <p:spPr bwMode="auto">
          <a:xfrm>
            <a:off x="5832147" y="4288712"/>
            <a:ext cx="1842638" cy="392323"/>
          </a:xfrm>
          <a:prstGeom prst="rect">
            <a:avLst/>
          </a:prstGeom>
          <a:noFill/>
          <a:ln w="9525">
            <a:noFill/>
            <a:miter lim="800000"/>
            <a:headEnd/>
            <a:tailEnd/>
          </a:ln>
          <a:effectLst/>
        </p:spPr>
        <p:txBody>
          <a:bodyPr/>
          <a:lstStyle/>
          <a:p>
            <a:pPr marL="609600" indent="-609600"/>
            <a:r>
              <a:rPr lang="en-US" sz="1600" dirty="0" smtClean="0">
                <a:cs typeface="Tahoma" pitchFamily="34" charset="0"/>
                <a:sym typeface="Wingdings" pitchFamily="2" charset="2"/>
              </a:rPr>
              <a:t> in our case:</a:t>
            </a:r>
            <a:endParaRPr lang="en-US" sz="1600" dirty="0">
              <a:cs typeface="Tahoma" pitchFamily="34" charset="0"/>
            </a:endParaRPr>
          </a:p>
        </p:txBody>
      </p:sp>
      <p:sp>
        <p:nvSpPr>
          <p:cNvPr id="135" name="Rectangle 126"/>
          <p:cNvSpPr>
            <a:spLocks noChangeArrowheads="1"/>
          </p:cNvSpPr>
          <p:nvPr/>
        </p:nvSpPr>
        <p:spPr bwMode="auto">
          <a:xfrm>
            <a:off x="32274" y="4818678"/>
            <a:ext cx="9144000" cy="532333"/>
          </a:xfrm>
          <a:prstGeom prst="rect">
            <a:avLst/>
          </a:prstGeom>
          <a:noFill/>
          <a:ln w="9525">
            <a:noFill/>
            <a:miter lim="800000"/>
            <a:headEnd/>
            <a:tailEnd/>
          </a:ln>
          <a:effectLst/>
        </p:spPr>
        <p:txBody>
          <a:bodyPr/>
          <a:lstStyle/>
          <a:p>
            <a:pPr marL="609600" indent="-609600"/>
            <a:r>
              <a:rPr lang="en-US" sz="2000" b="1" dirty="0" smtClean="0">
                <a:solidFill>
                  <a:schemeClr val="accent6"/>
                </a:solidFill>
                <a:cs typeface="Tahoma" pitchFamily="34" charset="0"/>
              </a:rPr>
              <a:t>- Scattering</a:t>
            </a:r>
            <a:r>
              <a:rPr lang="en-US" sz="2000" dirty="0" smtClean="0">
                <a:solidFill>
                  <a:schemeClr val="accent6"/>
                </a:solidFill>
                <a:cs typeface="Tahoma" pitchFamily="34" charset="0"/>
              </a:rPr>
              <a:t> </a:t>
            </a:r>
            <a:r>
              <a:rPr lang="en-US" sz="2000" dirty="0" smtClean="0">
                <a:cs typeface="Tahoma" pitchFamily="34" charset="0"/>
                <a:sym typeface="Wingdings" pitchFamily="2" charset="2"/>
              </a:rPr>
              <a:t> </a:t>
            </a:r>
            <a:r>
              <a:rPr lang="en-US" sz="1800" dirty="0" smtClean="0">
                <a:cs typeface="Tahoma" pitchFamily="34" charset="0"/>
                <a:sym typeface="Wingdings" pitchFamily="2" charset="2"/>
              </a:rPr>
              <a:t>friction + diffusion = effective bath </a:t>
            </a:r>
            <a:r>
              <a:rPr lang="en-US" sz="2000" dirty="0" smtClean="0">
                <a:cs typeface="Tahoma" pitchFamily="34" charset="0"/>
                <a:sym typeface="Wingdings" pitchFamily="2" charset="2"/>
              </a:rPr>
              <a:t> </a:t>
            </a:r>
            <a:r>
              <a:rPr lang="en-US" sz="2000" u="sng" dirty="0" smtClean="0">
                <a:solidFill>
                  <a:schemeClr val="accent6"/>
                </a:solidFill>
                <a:cs typeface="Tahoma" pitchFamily="34" charset="0"/>
                <a:sym typeface="Wingdings" pitchFamily="2" charset="2"/>
              </a:rPr>
              <a:t>canonical</a:t>
            </a:r>
            <a:r>
              <a:rPr lang="en-US" sz="2000" dirty="0" smtClean="0">
                <a:cs typeface="Tahoma" pitchFamily="34" charset="0"/>
                <a:sym typeface="Wingdings" pitchFamily="2" charset="2"/>
              </a:rPr>
              <a:t> ensemble…</a:t>
            </a:r>
            <a:endParaRPr lang="en-US" sz="1800" dirty="0">
              <a:cs typeface="Tahoma"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1982529166"/>
              </p:ext>
            </p:extLst>
          </p:nvPr>
        </p:nvGraphicFramePr>
        <p:xfrm>
          <a:off x="7174595" y="4180156"/>
          <a:ext cx="1085850" cy="531813"/>
        </p:xfrm>
        <a:graphic>
          <a:graphicData uri="http://schemas.openxmlformats.org/presentationml/2006/ole">
            <mc:AlternateContent xmlns:mc="http://schemas.openxmlformats.org/markup-compatibility/2006">
              <mc:Choice xmlns:v="urn:schemas-microsoft-com:vml" Requires="v">
                <p:oleObj spid="_x0000_s848022" name="משוואה" r:id="rId18" imgW="749160" imgH="444240" progId="Equation.3">
                  <p:embed/>
                </p:oleObj>
              </mc:Choice>
              <mc:Fallback>
                <p:oleObj name="משוואה" r:id="rId18" imgW="749160" imgH="444240" progId="Equation.3">
                  <p:embed/>
                  <p:pic>
                    <p:nvPicPr>
                      <p:cNvPr id="0" name=""/>
                      <p:cNvPicPr>
                        <a:picLocks noChangeAspect="1" noChangeArrowheads="1"/>
                      </p:cNvPicPr>
                      <p:nvPr/>
                    </p:nvPicPr>
                    <p:blipFill>
                      <a:blip r:embed="rId19"/>
                      <a:srcRect/>
                      <a:stretch>
                        <a:fillRect/>
                      </a:stretch>
                    </p:blipFill>
                    <p:spPr bwMode="auto">
                      <a:xfrm>
                        <a:off x="7174595" y="4180156"/>
                        <a:ext cx="1085850" cy="531813"/>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647021424"/>
              </p:ext>
            </p:extLst>
          </p:nvPr>
        </p:nvGraphicFramePr>
        <p:xfrm>
          <a:off x="1252872" y="5686692"/>
          <a:ext cx="3909273" cy="771880"/>
        </p:xfrm>
        <a:graphic>
          <a:graphicData uri="http://schemas.openxmlformats.org/presentationml/2006/ole">
            <mc:AlternateContent xmlns:mc="http://schemas.openxmlformats.org/markup-compatibility/2006">
              <mc:Choice xmlns:v="urn:schemas-microsoft-com:vml" Requires="v">
                <p:oleObj spid="_x0000_s848023" name="משוואה" r:id="rId20" imgW="1803240" imgH="431640" progId="Equation.3">
                  <p:embed/>
                </p:oleObj>
              </mc:Choice>
              <mc:Fallback>
                <p:oleObj name="משוואה" r:id="rId20" imgW="1803240" imgH="431640" progId="Equation.3">
                  <p:embed/>
                  <p:pic>
                    <p:nvPicPr>
                      <p:cNvPr id="0" name=""/>
                      <p:cNvPicPr>
                        <a:picLocks noChangeAspect="1" noChangeArrowheads="1"/>
                      </p:cNvPicPr>
                      <p:nvPr/>
                    </p:nvPicPr>
                    <p:blipFill>
                      <a:blip r:embed="rId21"/>
                      <a:srcRect/>
                      <a:stretch>
                        <a:fillRect/>
                      </a:stretch>
                    </p:blipFill>
                    <p:spPr bwMode="auto">
                      <a:xfrm>
                        <a:off x="1252872" y="5686692"/>
                        <a:ext cx="3909273" cy="771880"/>
                      </a:xfrm>
                      <a:prstGeom prst="rect">
                        <a:avLst/>
                      </a:prstGeom>
                      <a:noFill/>
                      <a:ln>
                        <a:no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90812541"/>
              </p:ext>
            </p:extLst>
          </p:nvPr>
        </p:nvGraphicFramePr>
        <p:xfrm>
          <a:off x="5544325" y="5808038"/>
          <a:ext cx="3156425" cy="417008"/>
        </p:xfrm>
        <a:graphic>
          <a:graphicData uri="http://schemas.openxmlformats.org/presentationml/2006/ole">
            <mc:AlternateContent xmlns:mc="http://schemas.openxmlformats.org/markup-compatibility/2006">
              <mc:Choice xmlns:v="urn:schemas-microsoft-com:vml" Requires="v">
                <p:oleObj spid="_x0000_s848024" name="משוואה" r:id="rId22" imgW="1739880" imgH="279360" progId="Equation.3">
                  <p:embed/>
                </p:oleObj>
              </mc:Choice>
              <mc:Fallback>
                <p:oleObj name="משוואה" r:id="rId22" imgW="1739880" imgH="279360" progId="Equation.3">
                  <p:embed/>
                  <p:pic>
                    <p:nvPicPr>
                      <p:cNvPr id="0" name=""/>
                      <p:cNvPicPr>
                        <a:picLocks noChangeAspect="1" noChangeArrowheads="1"/>
                      </p:cNvPicPr>
                      <p:nvPr/>
                    </p:nvPicPr>
                    <p:blipFill>
                      <a:blip r:embed="rId23"/>
                      <a:srcRect/>
                      <a:stretch>
                        <a:fillRect/>
                      </a:stretch>
                    </p:blipFill>
                    <p:spPr bwMode="auto">
                      <a:xfrm>
                        <a:off x="5544325" y="5808038"/>
                        <a:ext cx="3156425" cy="417008"/>
                      </a:xfrm>
                      <a:prstGeom prst="rect">
                        <a:avLst/>
                      </a:prstGeom>
                      <a:noFill/>
                      <a:ln>
                        <a:noFill/>
                      </a:ln>
                    </p:spPr>
                  </p:pic>
                </p:oleObj>
              </mc:Fallback>
            </mc:AlternateContent>
          </a:graphicData>
        </a:graphic>
      </p:graphicFrame>
      <p:grpSp>
        <p:nvGrpSpPr>
          <p:cNvPr id="24" name="Group 23"/>
          <p:cNvGrpSpPr/>
          <p:nvPr/>
        </p:nvGrpSpPr>
        <p:grpSpPr>
          <a:xfrm>
            <a:off x="5567840" y="6377636"/>
            <a:ext cx="3511622" cy="532333"/>
            <a:chOff x="4631894" y="6366878"/>
            <a:chExt cx="3511622" cy="532333"/>
          </a:xfrm>
        </p:grpSpPr>
        <p:graphicFrame>
          <p:nvGraphicFramePr>
            <p:cNvPr id="22" name="Object 21"/>
            <p:cNvGraphicFramePr>
              <a:graphicFrameLocks noChangeAspect="1"/>
            </p:cNvGraphicFramePr>
            <p:nvPr>
              <p:extLst>
                <p:ext uri="{D42A27DB-BD31-4B8C-83A1-F6EECF244321}">
                  <p14:modId xmlns:p14="http://schemas.microsoft.com/office/powerpoint/2010/main" val="3162408971"/>
                </p:ext>
              </p:extLst>
            </p:nvPr>
          </p:nvGraphicFramePr>
          <p:xfrm>
            <a:off x="4631894" y="6367802"/>
            <a:ext cx="1054100" cy="376237"/>
          </p:xfrm>
          <a:graphic>
            <a:graphicData uri="http://schemas.openxmlformats.org/presentationml/2006/ole">
              <mc:AlternateContent xmlns:mc="http://schemas.openxmlformats.org/markup-compatibility/2006">
                <mc:Choice xmlns:v="urn:schemas-microsoft-com:vml" Requires="v">
                  <p:oleObj spid="_x0000_s848025" name="משוואה" r:id="rId24" imgW="469800" imgH="203040" progId="Equation.3">
                    <p:embed/>
                  </p:oleObj>
                </mc:Choice>
                <mc:Fallback>
                  <p:oleObj name="משוואה" r:id="rId24" imgW="469800" imgH="203040" progId="Equation.3">
                    <p:embed/>
                    <p:pic>
                      <p:nvPicPr>
                        <p:cNvPr id="0" name=""/>
                        <p:cNvPicPr>
                          <a:picLocks noChangeAspect="1" noChangeArrowheads="1"/>
                        </p:cNvPicPr>
                        <p:nvPr/>
                      </p:nvPicPr>
                      <p:blipFill>
                        <a:blip r:embed="rId25"/>
                        <a:srcRect/>
                        <a:stretch>
                          <a:fillRect/>
                        </a:stretch>
                      </p:blipFill>
                      <p:spPr bwMode="auto">
                        <a:xfrm>
                          <a:off x="4631894" y="6367802"/>
                          <a:ext cx="10541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 name="Rectangle 126"/>
            <p:cNvSpPr>
              <a:spLocks noChangeArrowheads="1"/>
            </p:cNvSpPr>
            <p:nvPr/>
          </p:nvSpPr>
          <p:spPr bwMode="auto">
            <a:xfrm>
              <a:off x="5644509" y="6366878"/>
              <a:ext cx="2499007" cy="532333"/>
            </a:xfrm>
            <a:prstGeom prst="rect">
              <a:avLst/>
            </a:prstGeom>
            <a:noFill/>
            <a:ln w="9525">
              <a:noFill/>
              <a:miter lim="800000"/>
              <a:headEnd/>
              <a:tailEnd/>
            </a:ln>
            <a:effectLst/>
          </p:spPr>
          <p:txBody>
            <a:bodyPr/>
            <a:lstStyle/>
            <a:p>
              <a:pPr marL="609600" indent="-609600"/>
              <a:r>
                <a:rPr lang="en-US" sz="1600" dirty="0" smtClean="0">
                  <a:cs typeface="Tahoma" pitchFamily="34" charset="0"/>
                  <a:sym typeface="Wingdings" pitchFamily="2" charset="2"/>
                </a:rPr>
                <a:t>see Cohen-</a:t>
              </a:r>
              <a:r>
                <a:rPr lang="en-US" sz="1600" dirty="0" err="1" smtClean="0">
                  <a:cs typeface="Tahoma" pitchFamily="34" charset="0"/>
                  <a:sym typeface="Wingdings" pitchFamily="2" charset="2"/>
                </a:rPr>
                <a:t>Tannoudji</a:t>
              </a:r>
              <a:endParaRPr lang="en-US" sz="1600" dirty="0">
                <a:cs typeface="Tahoma" pitchFamily="34" charset="0"/>
              </a:endParaRPr>
            </a:p>
          </p:txBody>
        </p:sp>
      </p:grpSp>
      <p:grpSp>
        <p:nvGrpSpPr>
          <p:cNvPr id="26" name="Group 25"/>
          <p:cNvGrpSpPr/>
          <p:nvPr/>
        </p:nvGrpSpPr>
        <p:grpSpPr>
          <a:xfrm>
            <a:off x="45718" y="5275705"/>
            <a:ext cx="8249649" cy="532333"/>
            <a:chOff x="45718" y="5275705"/>
            <a:chExt cx="8249649" cy="532333"/>
          </a:xfrm>
        </p:grpSpPr>
        <p:grpSp>
          <p:nvGrpSpPr>
            <p:cNvPr id="20" name="Group 19"/>
            <p:cNvGrpSpPr/>
            <p:nvPr/>
          </p:nvGrpSpPr>
          <p:grpSpPr>
            <a:xfrm>
              <a:off x="45718" y="5275705"/>
              <a:ext cx="8249649" cy="532333"/>
              <a:chOff x="24202" y="5275705"/>
              <a:chExt cx="8249649" cy="532333"/>
            </a:xfrm>
          </p:grpSpPr>
          <p:sp>
            <p:nvSpPr>
              <p:cNvPr id="136" name="Rectangle 126"/>
              <p:cNvSpPr>
                <a:spLocks noChangeArrowheads="1"/>
              </p:cNvSpPr>
              <p:nvPr/>
            </p:nvSpPr>
            <p:spPr bwMode="auto">
              <a:xfrm>
                <a:off x="24202" y="5275705"/>
                <a:ext cx="8249649" cy="532333"/>
              </a:xfrm>
              <a:prstGeom prst="rect">
                <a:avLst/>
              </a:prstGeom>
              <a:noFill/>
              <a:ln w="9525">
                <a:noFill/>
                <a:miter lim="800000"/>
                <a:headEnd/>
                <a:tailEnd/>
              </a:ln>
              <a:effectLst/>
            </p:spPr>
            <p:txBody>
              <a:bodyPr/>
              <a:lstStyle/>
              <a:p>
                <a:pPr marL="609600" indent="-609600"/>
                <a:r>
                  <a:rPr lang="en-US" sz="2000" b="1" dirty="0" smtClean="0">
                    <a:solidFill>
                      <a:schemeClr val="accent6"/>
                    </a:solidFill>
                    <a:cs typeface="Tahoma" pitchFamily="34" charset="0"/>
                    <a:sym typeface="Wingdings" pitchFamily="2" charset="2"/>
                  </a:rPr>
                  <a:t> </a:t>
                </a:r>
                <a:r>
                  <a:rPr lang="en-US" sz="2000" b="1" dirty="0" smtClean="0">
                    <a:solidFill>
                      <a:schemeClr val="accent6"/>
                    </a:solidFill>
                    <a:cs typeface="Tahoma" pitchFamily="34" charset="0"/>
                  </a:rPr>
                  <a:t>Dynamics=</a:t>
                </a:r>
                <a:r>
                  <a:rPr lang="en-US" sz="2000" dirty="0" smtClean="0">
                    <a:solidFill>
                      <a:schemeClr val="accent6"/>
                    </a:solidFill>
                    <a:cs typeface="Tahoma" pitchFamily="34" charset="0"/>
                  </a:rPr>
                  <a:t> </a:t>
                </a:r>
                <a:r>
                  <a:rPr lang="en-US" sz="2000" dirty="0" smtClean="0">
                    <a:solidFill>
                      <a:schemeClr val="accent6"/>
                    </a:solidFill>
                    <a:cs typeface="Tahoma" pitchFamily="34" charset="0"/>
                    <a:sym typeface="Wingdings" pitchFamily="2" charset="2"/>
                  </a:rPr>
                  <a:t>XY model     + friction    + diffusion     </a:t>
                </a:r>
                <a:r>
                  <a:rPr lang="en-US" sz="1600" dirty="0" smtClean="0">
                    <a:cs typeface="Tahoma" pitchFamily="34" charset="0"/>
                    <a:sym typeface="Wingdings" pitchFamily="2" charset="2"/>
                  </a:rPr>
                  <a:t>(</a:t>
                </a:r>
                <a:r>
                  <a:rPr lang="en-US" sz="1600" dirty="0" err="1" smtClean="0">
                    <a:cs typeface="Tahoma" pitchFamily="34" charset="0"/>
                    <a:sym typeface="Wingdings" pitchFamily="2" charset="2"/>
                  </a:rPr>
                  <a:t>Langevin</a:t>
                </a:r>
                <a:r>
                  <a:rPr lang="en-US" sz="1600" dirty="0">
                    <a:cs typeface="Tahoma" pitchFamily="34" charset="0"/>
                    <a:sym typeface="Wingdings" pitchFamily="2" charset="2"/>
                  </a:rPr>
                  <a:t>)</a:t>
                </a:r>
                <a:r>
                  <a:rPr lang="en-US" sz="1600" dirty="0" smtClean="0">
                    <a:cs typeface="Tahoma" pitchFamily="34" charset="0"/>
                    <a:sym typeface="Wingdings" pitchFamily="2" charset="2"/>
                  </a:rPr>
                  <a:t>:</a:t>
                </a:r>
                <a:endParaRPr lang="en-US" sz="1600" dirty="0">
                  <a:cs typeface="Tahoma"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393675212"/>
                  </p:ext>
                </p:extLst>
              </p:nvPr>
            </p:nvGraphicFramePr>
            <p:xfrm>
              <a:off x="4513751" y="5316330"/>
              <a:ext cx="325866" cy="351287"/>
            </p:xfrm>
            <a:graphic>
              <a:graphicData uri="http://schemas.openxmlformats.org/presentationml/2006/ole">
                <mc:AlternateContent xmlns:mc="http://schemas.openxmlformats.org/markup-compatibility/2006">
                  <mc:Choice xmlns:v="urn:schemas-microsoft-com:vml" Requires="v">
                    <p:oleObj spid="_x0000_s848026" name="משוואה" r:id="rId26" imgW="126720" imgH="164880" progId="Equation.3">
                      <p:embed/>
                    </p:oleObj>
                  </mc:Choice>
                  <mc:Fallback>
                    <p:oleObj name="משוואה" r:id="rId26" imgW="126720" imgH="164880" progId="Equation.3">
                      <p:embed/>
                      <p:pic>
                        <p:nvPicPr>
                          <p:cNvPr id="0" name=""/>
                          <p:cNvPicPr>
                            <a:picLocks noChangeAspect="1" noChangeArrowheads="1"/>
                          </p:cNvPicPr>
                          <p:nvPr/>
                        </p:nvPicPr>
                        <p:blipFill>
                          <a:blip r:embed="rId27"/>
                          <a:srcRect/>
                          <a:stretch>
                            <a:fillRect/>
                          </a:stretch>
                        </p:blipFill>
                        <p:spPr bwMode="auto">
                          <a:xfrm>
                            <a:off x="4513751" y="5316330"/>
                            <a:ext cx="325866" cy="351287"/>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84007816"/>
                  </p:ext>
                </p:extLst>
              </p:nvPr>
            </p:nvGraphicFramePr>
            <p:xfrm>
              <a:off x="6008341" y="5301680"/>
              <a:ext cx="423862" cy="350837"/>
            </p:xfrm>
            <a:graphic>
              <a:graphicData uri="http://schemas.openxmlformats.org/presentationml/2006/ole">
                <mc:AlternateContent xmlns:mc="http://schemas.openxmlformats.org/markup-compatibility/2006">
                  <mc:Choice xmlns:v="urn:schemas-microsoft-com:vml" Requires="v">
                    <p:oleObj spid="_x0000_s848027" name="משוואה" r:id="rId28" imgW="164880" imgH="164880" progId="Equation.3">
                      <p:embed/>
                    </p:oleObj>
                  </mc:Choice>
                  <mc:Fallback>
                    <p:oleObj name="משוואה" r:id="rId28" imgW="164880" imgH="164880" progId="Equation.3">
                      <p:embed/>
                      <p:pic>
                        <p:nvPicPr>
                          <p:cNvPr id="0" name=""/>
                          <p:cNvPicPr>
                            <a:picLocks noChangeAspect="1" noChangeArrowheads="1"/>
                          </p:cNvPicPr>
                          <p:nvPr/>
                        </p:nvPicPr>
                        <p:blipFill>
                          <a:blip r:embed="rId29"/>
                          <a:srcRect/>
                          <a:stretch>
                            <a:fillRect/>
                          </a:stretch>
                        </p:blipFill>
                        <p:spPr bwMode="auto">
                          <a:xfrm>
                            <a:off x="6008341" y="5301680"/>
                            <a:ext cx="4238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54" name="Object 153"/>
            <p:cNvGraphicFramePr>
              <a:graphicFrameLocks noChangeAspect="1"/>
            </p:cNvGraphicFramePr>
            <p:nvPr>
              <p:extLst>
                <p:ext uri="{D42A27DB-BD31-4B8C-83A1-F6EECF244321}">
                  <p14:modId xmlns:p14="http://schemas.microsoft.com/office/powerpoint/2010/main" val="1966717601"/>
                </p:ext>
              </p:extLst>
            </p:nvPr>
          </p:nvGraphicFramePr>
          <p:xfrm>
            <a:off x="3039488" y="5286463"/>
            <a:ext cx="455613" cy="350838"/>
          </p:xfrm>
          <a:graphic>
            <a:graphicData uri="http://schemas.openxmlformats.org/presentationml/2006/ole">
              <mc:AlternateContent xmlns:mc="http://schemas.openxmlformats.org/markup-compatibility/2006">
                <mc:Choice xmlns:v="urn:schemas-microsoft-com:vml" Requires="v">
                  <p:oleObj spid="_x0000_s848028" name="משוואה" r:id="rId30" imgW="177480" imgH="164880" progId="Equation.3">
                    <p:embed/>
                  </p:oleObj>
                </mc:Choice>
                <mc:Fallback>
                  <p:oleObj name="משוואה" r:id="rId30" imgW="177480" imgH="164880" progId="Equation.3">
                    <p:embed/>
                    <p:pic>
                      <p:nvPicPr>
                        <p:cNvPr id="0" name=""/>
                        <p:cNvPicPr>
                          <a:picLocks noChangeAspect="1" noChangeArrowheads="1"/>
                        </p:cNvPicPr>
                        <p:nvPr/>
                      </p:nvPicPr>
                      <p:blipFill>
                        <a:blip r:embed="rId31"/>
                        <a:srcRect/>
                        <a:stretch>
                          <a:fillRect/>
                        </a:stretch>
                      </p:blipFill>
                      <p:spPr bwMode="auto">
                        <a:xfrm>
                          <a:off x="3039488" y="5286463"/>
                          <a:ext cx="45561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55" name="Rectangle 126"/>
          <p:cNvSpPr>
            <a:spLocks noChangeArrowheads="1"/>
          </p:cNvSpPr>
          <p:nvPr/>
        </p:nvSpPr>
        <p:spPr bwMode="auto">
          <a:xfrm>
            <a:off x="218554" y="1583343"/>
            <a:ext cx="3978721" cy="532333"/>
          </a:xfrm>
          <a:prstGeom prst="rect">
            <a:avLst/>
          </a:prstGeom>
          <a:noFill/>
          <a:ln w="9525">
            <a:noFill/>
            <a:miter lim="800000"/>
            <a:headEnd/>
            <a:tailEnd/>
          </a:ln>
          <a:effectLst/>
        </p:spPr>
        <p:txBody>
          <a:bodyPr/>
          <a:lstStyle/>
          <a:p>
            <a:pPr marL="609600" indent="-609600"/>
            <a:r>
              <a:rPr lang="en-US" sz="2000" b="1" dirty="0" smtClean="0">
                <a:solidFill>
                  <a:schemeClr val="accent6"/>
                </a:solidFill>
                <a:cs typeface="Tahoma" pitchFamily="34" charset="0"/>
              </a:rPr>
              <a:t>- LIDDI</a:t>
            </a:r>
            <a:r>
              <a:rPr lang="en-US" sz="2000" dirty="0" smtClean="0">
                <a:cs typeface="Tahoma" pitchFamily="34" charset="0"/>
              </a:rPr>
              <a:t> + kinetic energy lead to</a:t>
            </a:r>
            <a:endParaRPr lang="en-US" sz="2000" dirty="0">
              <a:cs typeface="Tahoma"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496554768"/>
              </p:ext>
            </p:extLst>
          </p:nvPr>
        </p:nvGraphicFramePr>
        <p:xfrm>
          <a:off x="6350771" y="3756379"/>
          <a:ext cx="1972219" cy="417159"/>
        </p:xfrm>
        <a:graphic>
          <a:graphicData uri="http://schemas.openxmlformats.org/presentationml/2006/ole">
            <mc:AlternateContent xmlns:mc="http://schemas.openxmlformats.org/markup-compatibility/2006">
              <mc:Choice xmlns:v="urn:schemas-microsoft-com:vml" Requires="v">
                <p:oleObj spid="_x0000_s848029" name="משוואה" r:id="rId32" imgW="990360" imgH="253800" progId="Equation.3">
                  <p:embed/>
                </p:oleObj>
              </mc:Choice>
              <mc:Fallback>
                <p:oleObj name="משוואה" r:id="rId32" imgW="990360" imgH="253800" progId="Equation.3">
                  <p:embed/>
                  <p:pic>
                    <p:nvPicPr>
                      <p:cNvPr id="0" name=""/>
                      <p:cNvPicPr>
                        <a:picLocks noChangeAspect="1" noChangeArrowheads="1"/>
                      </p:cNvPicPr>
                      <p:nvPr/>
                    </p:nvPicPr>
                    <p:blipFill>
                      <a:blip r:embed="rId33"/>
                      <a:srcRect/>
                      <a:stretch>
                        <a:fillRect/>
                      </a:stretch>
                    </p:blipFill>
                    <p:spPr bwMode="auto">
                      <a:xfrm>
                        <a:off x="6350771" y="3756379"/>
                        <a:ext cx="1972219" cy="417159"/>
                      </a:xfrm>
                      <a:prstGeom prst="rect">
                        <a:avLst/>
                      </a:prstGeom>
                      <a:noFill/>
                      <a:ln>
                        <a:noFill/>
                      </a:ln>
                    </p:spPr>
                  </p:pic>
                </p:oleObj>
              </mc:Fallback>
            </mc:AlternateContent>
          </a:graphicData>
        </a:graphic>
      </p:graphicFrame>
      <p:sp>
        <p:nvSpPr>
          <p:cNvPr id="42" name="Rectangle 201"/>
          <p:cNvSpPr>
            <a:spLocks noChangeArrowheads="1"/>
          </p:cNvSpPr>
          <p:nvPr/>
        </p:nvSpPr>
        <p:spPr bwMode="auto">
          <a:xfrm>
            <a:off x="6526233" y="-14288"/>
            <a:ext cx="2973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2. Long-range DDI</a:t>
            </a:r>
            <a:endParaRPr lang="en-US" sz="2000" b="1" dirty="0">
              <a:solidFill>
                <a:schemeClr val="bg1"/>
              </a:solidFill>
              <a:cs typeface="Arial" pitchFamily="34" charset="0"/>
            </a:endParaRPr>
          </a:p>
        </p:txBody>
      </p:sp>
    </p:spTree>
    <p:extLst>
      <p:ext uri="{BB962C8B-B14F-4D97-AF65-F5344CB8AC3E}">
        <p14:creationId xmlns:p14="http://schemas.microsoft.com/office/powerpoint/2010/main" val="259271022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ChangeArrowheads="1"/>
          </p:cNvSpPr>
          <p:nvPr/>
        </p:nvSpPr>
        <p:spPr bwMode="auto">
          <a:xfrm>
            <a:off x="268809" y="269624"/>
            <a:ext cx="9285889" cy="1015663"/>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Transmission Lines</a:t>
            </a:r>
          </a:p>
          <a:p>
            <a:pPr>
              <a:spcBef>
                <a:spcPct val="0"/>
              </a:spcBef>
            </a:pPr>
            <a:endParaRPr lang="en-US" sz="3000" dirty="0">
              <a:solidFill>
                <a:schemeClr val="bg1"/>
              </a:solidFill>
              <a:cs typeface="Arial" pitchFamily="34" charset="0"/>
            </a:endParaRPr>
          </a:p>
        </p:txBody>
      </p:sp>
      <p:sp>
        <p:nvSpPr>
          <p:cNvPr id="64" name="Rectangle 126"/>
          <p:cNvSpPr>
            <a:spLocks noChangeArrowheads="1"/>
          </p:cNvSpPr>
          <p:nvPr/>
        </p:nvSpPr>
        <p:spPr bwMode="auto">
          <a:xfrm>
            <a:off x="60965" y="4038450"/>
            <a:ext cx="6580466" cy="532333"/>
          </a:xfrm>
          <a:prstGeom prst="rect">
            <a:avLst/>
          </a:prstGeom>
          <a:noFill/>
          <a:ln w="9525">
            <a:noFill/>
            <a:miter lim="800000"/>
            <a:headEnd/>
            <a:tailEnd/>
          </a:ln>
          <a:effectLst/>
        </p:spPr>
        <p:txBody>
          <a:bodyPr/>
          <a:lstStyle/>
          <a:p>
            <a:pPr marL="609600" indent="-609600"/>
            <a:r>
              <a:rPr lang="en-US" sz="2000" b="1" dirty="0" smtClean="0">
                <a:solidFill>
                  <a:srgbClr val="7030A0"/>
                </a:solidFill>
                <a:cs typeface="Tahoma" pitchFamily="34" charset="0"/>
              </a:rPr>
              <a:t>Transverse modes: </a:t>
            </a:r>
            <a:r>
              <a:rPr lang="en-US" sz="2000" dirty="0" smtClean="0">
                <a:cs typeface="Tahoma" pitchFamily="34" charset="0"/>
              </a:rPr>
              <a:t>TEM + other modes with cutoffs</a:t>
            </a:r>
            <a:endParaRPr lang="en-US" sz="1600" dirty="0">
              <a:cs typeface="Tahoma" pitchFamily="34" charset="0"/>
            </a:endParaRPr>
          </a:p>
        </p:txBody>
      </p:sp>
      <p:sp>
        <p:nvSpPr>
          <p:cNvPr id="65" name="Rectangle 4"/>
          <p:cNvSpPr>
            <a:spLocks noChangeArrowheads="1"/>
          </p:cNvSpPr>
          <p:nvPr/>
        </p:nvSpPr>
        <p:spPr bwMode="auto">
          <a:xfrm>
            <a:off x="125112" y="4705533"/>
            <a:ext cx="5534543" cy="400110"/>
          </a:xfrm>
          <a:prstGeom prst="rect">
            <a:avLst/>
          </a:prstGeom>
          <a:noFill/>
          <a:ln w="9525" algn="ctr">
            <a:noFill/>
            <a:miter lim="800000"/>
            <a:headEnd/>
            <a:tailEnd/>
          </a:ln>
          <a:effectLst/>
        </p:spPr>
        <p:txBody>
          <a:bodyPr wrap="square">
            <a:spAutoFit/>
          </a:bodyPr>
          <a:lstStyle/>
          <a:p>
            <a:pPr>
              <a:spcBef>
                <a:spcPct val="0"/>
              </a:spcBef>
            </a:pPr>
            <a:r>
              <a:rPr lang="en-US" sz="2000" u="sng" dirty="0" smtClean="0">
                <a:solidFill>
                  <a:schemeClr val="accent3">
                    <a:lumMod val="50000"/>
                  </a:schemeClr>
                </a:solidFill>
                <a:cs typeface="Arial" pitchFamily="34" charset="0"/>
              </a:rPr>
              <a:t>TEM mode </a:t>
            </a:r>
            <a:r>
              <a:rPr lang="en-US" sz="2000" u="sng" dirty="0" smtClean="0">
                <a:solidFill>
                  <a:schemeClr val="accent3">
                    <a:lumMod val="50000"/>
                  </a:schemeClr>
                </a:solidFill>
                <a:cs typeface="Arial" pitchFamily="34" charset="0"/>
                <a:sym typeface="Wingdings" pitchFamily="2" charset="2"/>
              </a:rPr>
              <a:t> 1d photon vacuum modes!</a:t>
            </a:r>
            <a:endParaRPr lang="en-US" sz="2000" u="sng" dirty="0">
              <a:solidFill>
                <a:schemeClr val="accent3">
                  <a:lumMod val="50000"/>
                </a:schemeClr>
              </a:solidFill>
              <a:cs typeface="Arial" pitchFamily="34" charset="0"/>
            </a:endParaRPr>
          </a:p>
        </p:txBody>
      </p:sp>
      <p:sp>
        <p:nvSpPr>
          <p:cNvPr id="66" name="Rectangle 126"/>
          <p:cNvSpPr>
            <a:spLocks noChangeArrowheads="1"/>
          </p:cNvSpPr>
          <p:nvPr/>
        </p:nvSpPr>
        <p:spPr bwMode="auto">
          <a:xfrm>
            <a:off x="182862" y="5194055"/>
            <a:ext cx="2239534" cy="532333"/>
          </a:xfrm>
          <a:prstGeom prst="rect">
            <a:avLst/>
          </a:prstGeom>
          <a:noFill/>
          <a:ln w="9525">
            <a:noFill/>
            <a:miter lim="800000"/>
            <a:headEnd/>
            <a:tailEnd/>
          </a:ln>
          <a:effectLst/>
        </p:spPr>
        <p:txBody>
          <a:bodyPr/>
          <a:lstStyle/>
          <a:p>
            <a:pPr marL="609600" indent="-609600"/>
            <a:r>
              <a:rPr lang="en-US" sz="2000" dirty="0" smtClean="0">
                <a:solidFill>
                  <a:srgbClr val="7030A0"/>
                </a:solidFill>
                <a:cs typeface="Tahoma" pitchFamily="34" charset="0"/>
              </a:rPr>
              <a:t>Dispersion:</a:t>
            </a:r>
            <a:endParaRPr lang="en-US" sz="2000" dirty="0">
              <a:cs typeface="Tahoma" pitchFamily="34" charset="0"/>
            </a:endParaRPr>
          </a:p>
        </p:txBody>
      </p:sp>
      <p:sp>
        <p:nvSpPr>
          <p:cNvPr id="67" name="Rectangle 126"/>
          <p:cNvSpPr>
            <a:spLocks noChangeArrowheads="1"/>
          </p:cNvSpPr>
          <p:nvPr/>
        </p:nvSpPr>
        <p:spPr bwMode="auto">
          <a:xfrm>
            <a:off x="3420121" y="5196749"/>
            <a:ext cx="2239534" cy="532333"/>
          </a:xfrm>
          <a:prstGeom prst="rect">
            <a:avLst/>
          </a:prstGeom>
          <a:noFill/>
          <a:ln w="9525">
            <a:noFill/>
            <a:miter lim="800000"/>
            <a:headEnd/>
            <a:tailEnd/>
          </a:ln>
          <a:effectLst/>
        </p:spPr>
        <p:txBody>
          <a:bodyPr/>
          <a:lstStyle/>
          <a:p>
            <a:pPr marL="609600" indent="-609600"/>
            <a:r>
              <a:rPr lang="en-US" sz="2000" dirty="0" smtClean="0">
                <a:solidFill>
                  <a:srgbClr val="7030A0"/>
                </a:solidFill>
                <a:cs typeface="Tahoma" pitchFamily="34" charset="0"/>
              </a:rPr>
              <a:t>Mode function:</a:t>
            </a:r>
            <a:endParaRPr lang="en-US" sz="2000" dirty="0">
              <a:cs typeface="Tahoma" pitchFamily="34" charset="0"/>
            </a:endParaRPr>
          </a:p>
        </p:txBody>
      </p:sp>
      <p:graphicFrame>
        <p:nvGraphicFramePr>
          <p:cNvPr id="69" name="Object 68"/>
          <p:cNvGraphicFramePr>
            <a:graphicFrameLocks noChangeAspect="1"/>
          </p:cNvGraphicFramePr>
          <p:nvPr>
            <p:extLst>
              <p:ext uri="{D42A27DB-BD31-4B8C-83A1-F6EECF244321}">
                <p14:modId xmlns:p14="http://schemas.microsoft.com/office/powerpoint/2010/main" val="2271519914"/>
              </p:ext>
            </p:extLst>
          </p:nvPr>
        </p:nvGraphicFramePr>
        <p:xfrm>
          <a:off x="1695015" y="5142247"/>
          <a:ext cx="1392935" cy="545880"/>
        </p:xfrm>
        <a:graphic>
          <a:graphicData uri="http://schemas.openxmlformats.org/presentationml/2006/ole">
            <mc:AlternateContent xmlns:mc="http://schemas.openxmlformats.org/markup-compatibility/2006">
              <mc:Choice xmlns:v="urn:schemas-microsoft-com:vml" Requires="v">
                <p:oleObj spid="_x0000_s798227" name="משוואה" r:id="rId4" imgW="558720" imgH="253800" progId="Equation.3">
                  <p:embed/>
                </p:oleObj>
              </mc:Choice>
              <mc:Fallback>
                <p:oleObj name="משוואה" r:id="rId4" imgW="558720" imgH="253800" progId="Equation.3">
                  <p:embed/>
                  <p:pic>
                    <p:nvPicPr>
                      <p:cNvPr id="0" name=""/>
                      <p:cNvPicPr>
                        <a:picLocks noChangeAspect="1" noChangeArrowheads="1"/>
                      </p:cNvPicPr>
                      <p:nvPr/>
                    </p:nvPicPr>
                    <p:blipFill>
                      <a:blip r:embed="rId5"/>
                      <a:srcRect/>
                      <a:stretch>
                        <a:fillRect/>
                      </a:stretch>
                    </p:blipFill>
                    <p:spPr bwMode="auto">
                      <a:xfrm>
                        <a:off x="1695015" y="5142247"/>
                        <a:ext cx="1392935" cy="545880"/>
                      </a:xfrm>
                      <a:prstGeom prst="rect">
                        <a:avLst/>
                      </a:prstGeom>
                      <a:noFill/>
                      <a:ln>
                        <a:noFill/>
                      </a:ln>
                      <a:extLst/>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1092062061"/>
              </p:ext>
            </p:extLst>
          </p:nvPr>
        </p:nvGraphicFramePr>
        <p:xfrm>
          <a:off x="5387975" y="4963213"/>
          <a:ext cx="2624138" cy="900112"/>
        </p:xfrm>
        <a:graphic>
          <a:graphicData uri="http://schemas.openxmlformats.org/presentationml/2006/ole">
            <mc:AlternateContent xmlns:mc="http://schemas.openxmlformats.org/markup-compatibility/2006">
              <mc:Choice xmlns:v="urn:schemas-microsoft-com:vml" Requires="v">
                <p:oleObj spid="_x0000_s798228" name="משוואה" r:id="rId6" imgW="1180800" imgH="469800" progId="Equation.3">
                  <p:embed/>
                </p:oleObj>
              </mc:Choice>
              <mc:Fallback>
                <p:oleObj name="משוואה" r:id="rId6" imgW="1180800" imgH="469800" progId="Equation.3">
                  <p:embed/>
                  <p:pic>
                    <p:nvPicPr>
                      <p:cNvPr id="0" name=""/>
                      <p:cNvPicPr>
                        <a:picLocks noChangeAspect="1" noChangeArrowheads="1"/>
                      </p:cNvPicPr>
                      <p:nvPr/>
                    </p:nvPicPr>
                    <p:blipFill>
                      <a:blip r:embed="rId7"/>
                      <a:srcRect/>
                      <a:stretch>
                        <a:fillRect/>
                      </a:stretch>
                    </p:blipFill>
                    <p:spPr bwMode="auto">
                      <a:xfrm>
                        <a:off x="5387975" y="4963213"/>
                        <a:ext cx="2624138" cy="900112"/>
                      </a:xfrm>
                      <a:prstGeom prst="rect">
                        <a:avLst/>
                      </a:prstGeom>
                      <a:noFill/>
                      <a:ln>
                        <a:noFill/>
                      </a:ln>
                      <a:extLst/>
                    </p:spPr>
                  </p:pic>
                </p:oleObj>
              </mc:Fallback>
            </mc:AlternateContent>
          </a:graphicData>
        </a:graphic>
      </p:graphicFrame>
      <p:sp>
        <p:nvSpPr>
          <p:cNvPr id="71" name="Rectangle 126"/>
          <p:cNvSpPr>
            <a:spLocks noChangeArrowheads="1"/>
          </p:cNvSpPr>
          <p:nvPr/>
        </p:nvSpPr>
        <p:spPr bwMode="auto">
          <a:xfrm>
            <a:off x="6392381" y="1691623"/>
            <a:ext cx="2483261" cy="532333"/>
          </a:xfrm>
          <a:prstGeom prst="rect">
            <a:avLst/>
          </a:prstGeom>
          <a:noFill/>
          <a:ln w="9525">
            <a:noFill/>
            <a:miter lim="800000"/>
            <a:headEnd/>
            <a:tailEnd/>
          </a:ln>
          <a:effectLst/>
        </p:spPr>
        <p:txBody>
          <a:bodyPr/>
          <a:lstStyle/>
          <a:p>
            <a:pPr marL="609600" indent="-609600"/>
            <a:r>
              <a:rPr lang="en-US" sz="2000" dirty="0" smtClean="0">
                <a:cs typeface="Tahoma" pitchFamily="34" charset="0"/>
              </a:rPr>
              <a:t>(a) Coaxial cable</a:t>
            </a:r>
            <a:endParaRPr lang="en-US" sz="2000" dirty="0">
              <a:cs typeface="Tahoma" pitchFamily="34" charset="0"/>
            </a:endParaRPr>
          </a:p>
        </p:txBody>
      </p:sp>
      <p:sp>
        <p:nvSpPr>
          <p:cNvPr id="72" name="Rectangle 126"/>
          <p:cNvSpPr>
            <a:spLocks noChangeArrowheads="1"/>
          </p:cNvSpPr>
          <p:nvPr/>
        </p:nvSpPr>
        <p:spPr bwMode="auto">
          <a:xfrm>
            <a:off x="6392382" y="2298015"/>
            <a:ext cx="3547509" cy="532333"/>
          </a:xfrm>
          <a:prstGeom prst="rect">
            <a:avLst/>
          </a:prstGeom>
          <a:noFill/>
          <a:ln w="9525">
            <a:noFill/>
            <a:miter lim="800000"/>
            <a:headEnd/>
            <a:tailEnd/>
          </a:ln>
          <a:effectLst/>
        </p:spPr>
        <p:txBody>
          <a:bodyPr/>
          <a:lstStyle/>
          <a:p>
            <a:pPr marL="609600" indent="-609600"/>
            <a:r>
              <a:rPr lang="en-US" sz="2000" dirty="0" smtClean="0">
                <a:cs typeface="Tahoma" pitchFamily="34" charset="0"/>
              </a:rPr>
              <a:t>(b) coplanar waveguide</a:t>
            </a:r>
            <a:endParaRPr lang="en-US" sz="2000" dirty="0">
              <a:cs typeface="Tahoma" pitchFamily="34" charset="0"/>
            </a:endParaRPr>
          </a:p>
        </p:txBody>
      </p:sp>
      <p:sp>
        <p:nvSpPr>
          <p:cNvPr id="73" name="Rectangle 126"/>
          <p:cNvSpPr>
            <a:spLocks noChangeArrowheads="1"/>
          </p:cNvSpPr>
          <p:nvPr/>
        </p:nvSpPr>
        <p:spPr bwMode="auto">
          <a:xfrm>
            <a:off x="6408828" y="2830348"/>
            <a:ext cx="3145870" cy="532333"/>
          </a:xfrm>
          <a:prstGeom prst="rect">
            <a:avLst/>
          </a:prstGeom>
          <a:noFill/>
          <a:ln w="9525">
            <a:noFill/>
            <a:miter lim="800000"/>
            <a:headEnd/>
            <a:tailEnd/>
          </a:ln>
          <a:effectLst/>
        </p:spPr>
        <p:txBody>
          <a:bodyPr/>
          <a:lstStyle/>
          <a:p>
            <a:pPr marL="609600" indent="-609600"/>
            <a:r>
              <a:rPr lang="en-US" sz="2000" dirty="0" err="1" smtClean="0">
                <a:cs typeface="Tahoma" pitchFamily="34" charset="0"/>
              </a:rPr>
              <a:t>microstrips</a:t>
            </a:r>
            <a:r>
              <a:rPr lang="en-US" sz="2000" dirty="0" smtClean="0">
                <a:cs typeface="Tahoma" pitchFamily="34" charset="0"/>
              </a:rPr>
              <a:t>, …</a:t>
            </a:r>
            <a:endParaRPr lang="en-US" sz="2000" dirty="0">
              <a:cs typeface="Tahoma" pitchFamily="34" charset="0"/>
            </a:endParaRPr>
          </a:p>
        </p:txBody>
      </p:sp>
      <p:sp>
        <p:nvSpPr>
          <p:cNvPr id="2" name="Rectangle 1"/>
          <p:cNvSpPr/>
          <p:nvPr/>
        </p:nvSpPr>
        <p:spPr bwMode="auto">
          <a:xfrm>
            <a:off x="6175435" y="1113045"/>
            <a:ext cx="2973329" cy="3596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61" name="Rectangle 126"/>
          <p:cNvSpPr>
            <a:spLocks noChangeArrowheads="1"/>
          </p:cNvSpPr>
          <p:nvPr/>
        </p:nvSpPr>
        <p:spPr bwMode="auto">
          <a:xfrm>
            <a:off x="6429685" y="1185456"/>
            <a:ext cx="2261936" cy="419542"/>
          </a:xfrm>
          <a:prstGeom prst="rect">
            <a:avLst/>
          </a:prstGeom>
          <a:solidFill>
            <a:schemeClr val="bg1"/>
          </a:solidFill>
          <a:ln w="9525">
            <a:noFill/>
            <a:miter lim="800000"/>
            <a:headEnd/>
            <a:tailEnd/>
          </a:ln>
          <a:effectLst/>
        </p:spPr>
        <p:txBody>
          <a:bodyPr/>
          <a:lstStyle/>
          <a:p>
            <a:pPr marL="609600" indent="-609600"/>
            <a:r>
              <a:rPr lang="en-US" sz="2000" b="1" dirty="0" smtClean="0">
                <a:solidFill>
                  <a:srgbClr val="7030A0"/>
                </a:solidFill>
                <a:cs typeface="Tahoma" pitchFamily="34" charset="0"/>
              </a:rPr>
              <a:t>TL Geometries:</a:t>
            </a:r>
            <a:endParaRPr lang="en-US" sz="2000" dirty="0">
              <a:cs typeface="Tahoma" pitchFamily="34" charset="0"/>
            </a:endParaRPr>
          </a:p>
        </p:txBody>
      </p:sp>
      <p:grpSp>
        <p:nvGrpSpPr>
          <p:cNvPr id="5" name="Group 4"/>
          <p:cNvGrpSpPr/>
          <p:nvPr/>
        </p:nvGrpSpPr>
        <p:grpSpPr>
          <a:xfrm>
            <a:off x="6892077" y="4105817"/>
            <a:ext cx="2256687" cy="724759"/>
            <a:chOff x="6728062" y="4540899"/>
            <a:chExt cx="2256687" cy="724759"/>
          </a:xfrm>
        </p:grpSpPr>
        <p:sp>
          <p:nvSpPr>
            <p:cNvPr id="77" name="Rectangle 126"/>
            <p:cNvSpPr>
              <a:spLocks noChangeArrowheads="1"/>
            </p:cNvSpPr>
            <p:nvPr/>
          </p:nvSpPr>
          <p:spPr bwMode="auto">
            <a:xfrm>
              <a:off x="6728062" y="4540899"/>
              <a:ext cx="731484" cy="532333"/>
            </a:xfrm>
            <a:prstGeom prst="rect">
              <a:avLst/>
            </a:prstGeom>
            <a:noFill/>
            <a:ln w="9525">
              <a:noFill/>
              <a:miter lim="800000"/>
              <a:headEnd/>
              <a:tailEnd/>
            </a:ln>
            <a:effectLst/>
          </p:spPr>
          <p:txBody>
            <a:bodyPr/>
            <a:lstStyle/>
            <a:p>
              <a:pPr marL="609600" indent="-609600"/>
              <a:r>
                <a:rPr lang="en-US" sz="1600" dirty="0" smtClean="0">
                  <a:cs typeface="Tahoma" pitchFamily="34" charset="0"/>
                </a:rPr>
                <a:t>(e.g. </a:t>
              </a:r>
              <a:endParaRPr lang="en-US" sz="1600" dirty="0">
                <a:cs typeface="Tahoma"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232777550"/>
                </p:ext>
              </p:extLst>
            </p:nvPr>
          </p:nvGraphicFramePr>
          <p:xfrm>
            <a:off x="7355279" y="4547867"/>
            <a:ext cx="522999" cy="387741"/>
          </p:xfrm>
          <a:graphic>
            <a:graphicData uri="http://schemas.openxmlformats.org/presentationml/2006/ole">
              <mc:AlternateContent xmlns:mc="http://schemas.openxmlformats.org/markup-compatibility/2006">
                <mc:Choice xmlns:v="urn:schemas-microsoft-com:vml" Requires="v">
                  <p:oleObj spid="_x0000_s798229" name="משוואה" r:id="rId8" imgW="330120" imgH="228600" progId="Equation.3">
                    <p:embed/>
                  </p:oleObj>
                </mc:Choice>
                <mc:Fallback>
                  <p:oleObj name="משוואה" r:id="rId8" imgW="330120" imgH="228600" progId="Equation.3">
                    <p:embed/>
                    <p:pic>
                      <p:nvPicPr>
                        <p:cNvPr id="0" name="Object 28"/>
                        <p:cNvPicPr>
                          <a:picLocks noChangeAspect="1" noChangeArrowheads="1"/>
                        </p:cNvPicPr>
                        <p:nvPr/>
                      </p:nvPicPr>
                      <p:blipFill>
                        <a:blip r:embed="rId9"/>
                        <a:srcRect/>
                        <a:stretch>
                          <a:fillRect/>
                        </a:stretch>
                      </p:blipFill>
                      <p:spPr bwMode="auto">
                        <a:xfrm>
                          <a:off x="7355279" y="4547867"/>
                          <a:ext cx="522999" cy="387741"/>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62980676"/>
                </p:ext>
              </p:extLst>
            </p:nvPr>
          </p:nvGraphicFramePr>
          <p:xfrm>
            <a:off x="7999116" y="4579399"/>
            <a:ext cx="560165" cy="359509"/>
          </p:xfrm>
          <a:graphic>
            <a:graphicData uri="http://schemas.openxmlformats.org/presentationml/2006/ole">
              <mc:AlternateContent xmlns:mc="http://schemas.openxmlformats.org/markup-compatibility/2006">
                <mc:Choice xmlns:v="urn:schemas-microsoft-com:vml" Requires="v">
                  <p:oleObj spid="_x0000_s798230" name="משוואה" r:id="rId10" imgW="380880" imgH="228600" progId="Equation.3">
                    <p:embed/>
                  </p:oleObj>
                </mc:Choice>
                <mc:Fallback>
                  <p:oleObj name="משוואה" r:id="rId10" imgW="380880" imgH="228600" progId="Equation.3">
                    <p:embed/>
                    <p:pic>
                      <p:nvPicPr>
                        <p:cNvPr id="0" name="Object 2"/>
                        <p:cNvPicPr>
                          <a:picLocks noChangeAspect="1" noChangeArrowheads="1"/>
                        </p:cNvPicPr>
                        <p:nvPr/>
                      </p:nvPicPr>
                      <p:blipFill>
                        <a:blip r:embed="rId11"/>
                        <a:srcRect/>
                        <a:stretch>
                          <a:fillRect/>
                        </a:stretch>
                      </p:blipFill>
                      <p:spPr bwMode="auto">
                        <a:xfrm>
                          <a:off x="7999116" y="4579399"/>
                          <a:ext cx="560165" cy="359509"/>
                        </a:xfrm>
                        <a:prstGeom prst="rect">
                          <a:avLst/>
                        </a:prstGeom>
                        <a:noFill/>
                        <a:ln>
                          <a:noFill/>
                        </a:ln>
                      </p:spPr>
                    </p:pic>
                  </p:oleObj>
                </mc:Fallback>
              </mc:AlternateContent>
            </a:graphicData>
          </a:graphic>
        </p:graphicFrame>
        <p:sp>
          <p:nvSpPr>
            <p:cNvPr id="78" name="Rectangle 126"/>
            <p:cNvSpPr>
              <a:spLocks noChangeArrowheads="1"/>
            </p:cNvSpPr>
            <p:nvPr/>
          </p:nvSpPr>
          <p:spPr bwMode="auto">
            <a:xfrm>
              <a:off x="7878278" y="4880806"/>
              <a:ext cx="1106471" cy="384852"/>
            </a:xfrm>
            <a:prstGeom prst="rect">
              <a:avLst/>
            </a:prstGeom>
            <a:noFill/>
            <a:ln w="9525">
              <a:noFill/>
              <a:miter lim="800000"/>
              <a:headEnd/>
              <a:tailEnd/>
            </a:ln>
            <a:effectLst/>
          </p:spPr>
          <p:txBody>
            <a:bodyPr/>
            <a:lstStyle/>
            <a:p>
              <a:pPr marL="609600" indent="-609600"/>
              <a:r>
                <a:rPr lang="en-US" sz="1600" dirty="0" smtClean="0">
                  <a:cs typeface="Tahoma" pitchFamily="34" charset="0"/>
                </a:rPr>
                <a:t>for coax)</a:t>
              </a:r>
              <a:endParaRPr lang="en-US" sz="1600" dirty="0">
                <a:cs typeface="Tahoma" pitchFamily="34" charset="0"/>
              </a:endParaRPr>
            </a:p>
          </p:txBody>
        </p:sp>
      </p:grpSp>
      <p:grpSp>
        <p:nvGrpSpPr>
          <p:cNvPr id="6" name="Group 5"/>
          <p:cNvGrpSpPr/>
          <p:nvPr/>
        </p:nvGrpSpPr>
        <p:grpSpPr>
          <a:xfrm>
            <a:off x="1193524" y="6019242"/>
            <a:ext cx="6409678" cy="506365"/>
            <a:chOff x="885524" y="6202117"/>
            <a:chExt cx="6409678" cy="506365"/>
          </a:xfrm>
        </p:grpSpPr>
        <p:sp>
          <p:nvSpPr>
            <p:cNvPr id="81" name="Rectangle 4"/>
            <p:cNvSpPr>
              <a:spLocks noChangeArrowheads="1"/>
            </p:cNvSpPr>
            <p:nvPr/>
          </p:nvSpPr>
          <p:spPr bwMode="auto">
            <a:xfrm>
              <a:off x="1495129" y="6246817"/>
              <a:ext cx="5142424" cy="461665"/>
            </a:xfrm>
            <a:prstGeom prst="rect">
              <a:avLst/>
            </a:prstGeom>
            <a:noFill/>
            <a:ln w="9525" algn="ctr">
              <a:noFill/>
              <a:miter lim="800000"/>
              <a:headEnd/>
              <a:tailEnd/>
            </a:ln>
            <a:effectLst/>
          </p:spPr>
          <p:txBody>
            <a:bodyPr wrap="square">
              <a:spAutoFit/>
            </a:bodyPr>
            <a:lstStyle/>
            <a:p>
              <a:pPr>
                <a:spcBef>
                  <a:spcPct val="0"/>
                </a:spcBef>
              </a:pPr>
              <a:r>
                <a:rPr lang="en-US" sz="2400" b="1" i="1" dirty="0" smtClean="0">
                  <a:solidFill>
                    <a:srgbClr val="7030A0"/>
                  </a:solidFill>
                  <a:cs typeface="Arial" pitchFamily="34" charset="0"/>
                </a:rPr>
                <a:t>TEM mode </a:t>
              </a:r>
              <a:r>
                <a:rPr lang="en-US" sz="2400" b="1" i="1" dirty="0" smtClean="0">
                  <a:solidFill>
                    <a:srgbClr val="7030A0"/>
                  </a:solidFill>
                  <a:cs typeface="Arial" pitchFamily="34" charset="0"/>
                  <a:sym typeface="Wingdings" pitchFamily="2" charset="2"/>
                </a:rPr>
                <a:t> “free space” in 1d</a:t>
              </a:r>
              <a:endParaRPr lang="en-US" sz="2400" b="1" i="1" dirty="0">
                <a:solidFill>
                  <a:srgbClr val="7030A0"/>
                </a:solidFill>
                <a:cs typeface="Arial" pitchFamily="34" charset="0"/>
              </a:endParaRPr>
            </a:p>
          </p:txBody>
        </p:sp>
        <p:sp>
          <p:nvSpPr>
            <p:cNvPr id="82" name="Oval 81"/>
            <p:cNvSpPr/>
            <p:nvPr/>
          </p:nvSpPr>
          <p:spPr>
            <a:xfrm>
              <a:off x="885524" y="6202117"/>
              <a:ext cx="6409678" cy="50211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3" name="Object 82"/>
          <p:cNvGraphicFramePr>
            <a:graphicFrameLocks noChangeAspect="1"/>
          </p:cNvGraphicFramePr>
          <p:nvPr>
            <p:extLst>
              <p:ext uri="{D42A27DB-BD31-4B8C-83A1-F6EECF244321}">
                <p14:modId xmlns:p14="http://schemas.microsoft.com/office/powerpoint/2010/main" val="1165752071"/>
              </p:ext>
            </p:extLst>
          </p:nvPr>
        </p:nvGraphicFramePr>
        <p:xfrm>
          <a:off x="6995925" y="3713317"/>
          <a:ext cx="985838" cy="387350"/>
        </p:xfrm>
        <a:graphic>
          <a:graphicData uri="http://schemas.openxmlformats.org/presentationml/2006/ole">
            <mc:AlternateContent xmlns:mc="http://schemas.openxmlformats.org/markup-compatibility/2006">
              <mc:Choice xmlns:v="urn:schemas-microsoft-com:vml" Requires="v">
                <p:oleObj spid="_x0000_s798231" name="משוואה" r:id="rId12" imgW="622080" imgH="228600" progId="Equation.3">
                  <p:embed/>
                </p:oleObj>
              </mc:Choice>
              <mc:Fallback>
                <p:oleObj name="משוואה" r:id="rId12" imgW="622080" imgH="228600" progId="Equation.3">
                  <p:embed/>
                  <p:pic>
                    <p:nvPicPr>
                      <p:cNvPr id="0" name=""/>
                      <p:cNvPicPr>
                        <a:picLocks noChangeAspect="1" noChangeArrowheads="1"/>
                      </p:cNvPicPr>
                      <p:nvPr/>
                    </p:nvPicPr>
                    <p:blipFill>
                      <a:blip r:embed="rId13"/>
                      <a:srcRect/>
                      <a:stretch>
                        <a:fillRect/>
                      </a:stretch>
                    </p:blipFill>
                    <p:spPr bwMode="auto">
                      <a:xfrm>
                        <a:off x="6995925" y="3713317"/>
                        <a:ext cx="985838" cy="387350"/>
                      </a:xfrm>
                      <a:prstGeom prst="rect">
                        <a:avLst/>
                      </a:prstGeom>
                      <a:noFill/>
                      <a:ln>
                        <a:noFill/>
                      </a:ln>
                    </p:spPr>
                  </p:pic>
                </p:oleObj>
              </mc:Fallback>
            </mc:AlternateContent>
          </a:graphicData>
        </a:graphic>
      </p:graphicFrame>
      <p:sp>
        <p:nvSpPr>
          <p:cNvPr id="24" name="Rectangle 201"/>
          <p:cNvSpPr>
            <a:spLocks noChangeArrowheads="1"/>
          </p:cNvSpPr>
          <p:nvPr/>
        </p:nvSpPr>
        <p:spPr bwMode="auto">
          <a:xfrm>
            <a:off x="6227551" y="-14288"/>
            <a:ext cx="3272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1. Giant </a:t>
            </a:r>
            <a:r>
              <a:rPr lang="en-US" sz="2000" b="1" dirty="0" err="1" smtClean="0">
                <a:solidFill>
                  <a:schemeClr val="bg1"/>
                </a:solidFill>
                <a:cs typeface="Arial" pitchFamily="34" charset="0"/>
              </a:rPr>
              <a:t>vdW</a:t>
            </a:r>
            <a:r>
              <a:rPr lang="en-US" sz="2000" b="1" dirty="0" smtClean="0">
                <a:solidFill>
                  <a:schemeClr val="bg1"/>
                </a:solidFill>
                <a:cs typeface="Arial" pitchFamily="34" charset="0"/>
              </a:rPr>
              <a:t>/</a:t>
            </a:r>
            <a:r>
              <a:rPr lang="en-US" sz="2000" b="1" dirty="0" err="1" smtClean="0">
                <a:solidFill>
                  <a:schemeClr val="bg1"/>
                </a:solidFill>
                <a:cs typeface="Arial" pitchFamily="34" charset="0"/>
              </a:rPr>
              <a:t>Casimir</a:t>
            </a:r>
            <a:endParaRPr lang="en-US" sz="2000" b="1" dirty="0">
              <a:solidFill>
                <a:schemeClr val="bg1"/>
              </a:solidFill>
              <a:cs typeface="Arial" pitchFamily="34" charset="0"/>
            </a:endParaRPr>
          </a:p>
        </p:txBody>
      </p:sp>
      <p:grpSp>
        <p:nvGrpSpPr>
          <p:cNvPr id="11" name="Group 10"/>
          <p:cNvGrpSpPr/>
          <p:nvPr/>
        </p:nvGrpSpPr>
        <p:grpSpPr>
          <a:xfrm>
            <a:off x="535447" y="1372920"/>
            <a:ext cx="4614060" cy="2165817"/>
            <a:chOff x="535447" y="1372920"/>
            <a:chExt cx="4614060" cy="2165817"/>
          </a:xfrm>
        </p:grpSpPr>
        <p:grpSp>
          <p:nvGrpSpPr>
            <p:cNvPr id="10" name="Group 9"/>
            <p:cNvGrpSpPr/>
            <p:nvPr/>
          </p:nvGrpSpPr>
          <p:grpSpPr>
            <a:xfrm>
              <a:off x="535447" y="1372920"/>
              <a:ext cx="4614060" cy="2165817"/>
              <a:chOff x="535447" y="1372920"/>
              <a:chExt cx="4614060" cy="2165817"/>
            </a:xfrm>
          </p:grpSpPr>
          <p:grpSp>
            <p:nvGrpSpPr>
              <p:cNvPr id="9" name="Group 8"/>
              <p:cNvGrpSpPr/>
              <p:nvPr/>
            </p:nvGrpSpPr>
            <p:grpSpPr>
              <a:xfrm>
                <a:off x="535447" y="1372920"/>
                <a:ext cx="4614060" cy="2165817"/>
                <a:chOff x="535447" y="1372920"/>
                <a:chExt cx="4614060" cy="2165817"/>
              </a:xfrm>
            </p:grpSpPr>
            <p:pic>
              <p:nvPicPr>
                <p:cNvPr id="672773"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5447" y="1372920"/>
                  <a:ext cx="4614060" cy="2165817"/>
                </a:xfrm>
                <a:prstGeom prst="rect">
                  <a:avLst/>
                </a:prstGeom>
                <a:solidFill>
                  <a:schemeClr val="bg1"/>
                </a:solidFill>
                <a:ln>
                  <a:noFill/>
                </a:ln>
                <a:effectLst/>
              </p:spPr>
            </p:pic>
            <p:sp>
              <p:nvSpPr>
                <p:cNvPr id="8" name="Rectangle 7"/>
                <p:cNvSpPr/>
                <p:nvPr/>
              </p:nvSpPr>
              <p:spPr bwMode="auto">
                <a:xfrm>
                  <a:off x="578989" y="2470342"/>
                  <a:ext cx="132210" cy="2293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sp>
            <p:nvSpPr>
              <p:cNvPr id="28" name="Rectangle 27"/>
              <p:cNvSpPr/>
              <p:nvPr/>
            </p:nvSpPr>
            <p:spPr bwMode="auto">
              <a:xfrm>
                <a:off x="2627087" y="3174274"/>
                <a:ext cx="277788" cy="2293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graphicFrame>
          <p:nvGraphicFramePr>
            <p:cNvPr id="7" name="Object 6"/>
            <p:cNvGraphicFramePr>
              <a:graphicFrameLocks noChangeAspect="1"/>
            </p:cNvGraphicFramePr>
            <p:nvPr>
              <p:extLst>
                <p:ext uri="{D42A27DB-BD31-4B8C-83A1-F6EECF244321}">
                  <p14:modId xmlns:p14="http://schemas.microsoft.com/office/powerpoint/2010/main" val="849492412"/>
                </p:ext>
              </p:extLst>
            </p:nvPr>
          </p:nvGraphicFramePr>
          <p:xfrm>
            <a:off x="2129078" y="3064567"/>
            <a:ext cx="201613" cy="236537"/>
          </p:xfrm>
          <a:graphic>
            <a:graphicData uri="http://schemas.openxmlformats.org/presentationml/2006/ole">
              <mc:AlternateContent xmlns:mc="http://schemas.openxmlformats.org/markup-compatibility/2006">
                <mc:Choice xmlns:v="urn:schemas-microsoft-com:vml" Requires="v">
                  <p:oleObj spid="_x0000_s798232" name="משוואה" r:id="rId15" imgW="126720" imgH="139680" progId="Equation.3">
                    <p:embed/>
                  </p:oleObj>
                </mc:Choice>
                <mc:Fallback>
                  <p:oleObj name="משוואה" r:id="rId15" imgW="126720" imgH="139680" progId="Equation.3">
                    <p:embed/>
                    <p:pic>
                      <p:nvPicPr>
                        <p:cNvPr id="0" name="Object 82"/>
                        <p:cNvPicPr>
                          <a:picLocks noChangeAspect="1" noChangeArrowheads="1"/>
                        </p:cNvPicPr>
                        <p:nvPr/>
                      </p:nvPicPr>
                      <p:blipFill>
                        <a:blip r:embed="rId16"/>
                        <a:srcRect/>
                        <a:stretch>
                          <a:fillRect/>
                        </a:stretch>
                      </p:blipFill>
                      <p:spPr bwMode="auto">
                        <a:xfrm>
                          <a:off x="2129078" y="3064567"/>
                          <a:ext cx="201613" cy="236537"/>
                        </a:xfrm>
                        <a:prstGeom prst="rect">
                          <a:avLst/>
                        </a:prstGeom>
                        <a:solidFill>
                          <a:schemeClr val="bg1"/>
                        </a:solidFill>
                        <a:ln>
                          <a:noFill/>
                        </a:ln>
                      </p:spPr>
                    </p:pic>
                  </p:oleObj>
                </mc:Fallback>
              </mc:AlternateContent>
            </a:graphicData>
          </a:graphic>
        </p:graphicFrame>
      </p:grpSp>
    </p:spTree>
    <p:extLst>
      <p:ext uri="{BB962C8B-B14F-4D97-AF65-F5344CB8AC3E}">
        <p14:creationId xmlns:p14="http://schemas.microsoft.com/office/powerpoint/2010/main" val="418772659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ChangeArrowheads="1"/>
          </p:cNvSpPr>
          <p:nvPr/>
        </p:nvSpPr>
        <p:spPr bwMode="auto">
          <a:xfrm>
            <a:off x="326559" y="288874"/>
            <a:ext cx="8682683"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Analytical approaches</a:t>
            </a:r>
          </a:p>
        </p:txBody>
      </p:sp>
      <p:sp>
        <p:nvSpPr>
          <p:cNvPr id="59" name="Rectangle 126"/>
          <p:cNvSpPr>
            <a:spLocks noChangeArrowheads="1"/>
          </p:cNvSpPr>
          <p:nvPr/>
        </p:nvSpPr>
        <p:spPr bwMode="auto">
          <a:xfrm>
            <a:off x="-36376" y="6507784"/>
            <a:ext cx="5380015" cy="370035"/>
          </a:xfrm>
          <a:prstGeom prst="rect">
            <a:avLst/>
          </a:prstGeom>
        </p:spPr>
        <p:txBody>
          <a:bodyPr/>
          <a:lstStyle/>
          <a:p>
            <a:pPr marL="609600" indent="-609600"/>
            <a:r>
              <a:rPr lang="en-US" sz="1400" dirty="0" smtClean="0">
                <a:cs typeface="Tahoma" pitchFamily="34" charset="0"/>
              </a:rPr>
              <a:t>D. Craig &amp; T. </a:t>
            </a:r>
            <a:r>
              <a:rPr lang="en-US" sz="1400" dirty="0" err="1" smtClean="0">
                <a:cs typeface="Tahoma" pitchFamily="34" charset="0"/>
              </a:rPr>
              <a:t>Thirunamachandran</a:t>
            </a:r>
            <a:r>
              <a:rPr lang="en-US" sz="1400" dirty="0" smtClean="0">
                <a:cs typeface="Tahoma" pitchFamily="34" charset="0"/>
              </a:rPr>
              <a:t>, “Molecular QED” (1984)</a:t>
            </a:r>
            <a:endParaRPr lang="en-US" sz="1400" dirty="0">
              <a:cs typeface="Tahoma" pitchFamily="34" charset="0"/>
            </a:endParaRPr>
          </a:p>
        </p:txBody>
      </p:sp>
      <p:sp>
        <p:nvSpPr>
          <p:cNvPr id="57" name="Rectangle 126"/>
          <p:cNvSpPr>
            <a:spLocks noChangeArrowheads="1"/>
          </p:cNvSpPr>
          <p:nvPr/>
        </p:nvSpPr>
        <p:spPr bwMode="auto">
          <a:xfrm>
            <a:off x="56656" y="3694301"/>
            <a:ext cx="3784175" cy="532333"/>
          </a:xfrm>
          <a:prstGeom prst="rect">
            <a:avLst/>
          </a:prstGeom>
          <a:noFill/>
          <a:ln w="9525">
            <a:noFill/>
            <a:miter lim="800000"/>
            <a:headEnd/>
            <a:tailEnd/>
          </a:ln>
          <a:effectLst/>
        </p:spPr>
        <p:txBody>
          <a:bodyPr/>
          <a:lstStyle/>
          <a:p>
            <a:pPr marL="609600" indent="-609600"/>
            <a:r>
              <a:rPr lang="en-US" sz="2000" dirty="0" smtClean="0">
                <a:solidFill>
                  <a:srgbClr val="7030A0"/>
                </a:solidFill>
                <a:cs typeface="Tahoma" pitchFamily="34" charset="0"/>
              </a:rPr>
              <a:t>1. QED perturbation theory</a:t>
            </a:r>
            <a:endParaRPr lang="en-US" sz="2000" dirty="0">
              <a:cs typeface="Tahoma" pitchFamily="34" charset="0"/>
            </a:endParaRPr>
          </a:p>
        </p:txBody>
      </p:sp>
      <p:pic>
        <p:nvPicPr>
          <p:cNvPr id="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376" y="4752169"/>
            <a:ext cx="2618245" cy="137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126"/>
          <p:cNvSpPr>
            <a:spLocks noChangeArrowheads="1"/>
          </p:cNvSpPr>
          <p:nvPr/>
        </p:nvSpPr>
        <p:spPr bwMode="auto">
          <a:xfrm>
            <a:off x="4903423" y="3713550"/>
            <a:ext cx="4763095" cy="532333"/>
          </a:xfrm>
          <a:prstGeom prst="rect">
            <a:avLst/>
          </a:prstGeom>
          <a:noFill/>
          <a:ln w="9525">
            <a:noFill/>
            <a:miter lim="800000"/>
            <a:headEnd/>
            <a:tailEnd/>
          </a:ln>
          <a:effectLst/>
        </p:spPr>
        <p:txBody>
          <a:bodyPr/>
          <a:lstStyle/>
          <a:p>
            <a:pPr marL="609600" indent="-609600"/>
            <a:r>
              <a:rPr lang="en-US" sz="2000" dirty="0" smtClean="0">
                <a:solidFill>
                  <a:srgbClr val="7030A0"/>
                </a:solidFill>
                <a:cs typeface="Tahoma" pitchFamily="34" charset="0"/>
              </a:rPr>
              <a:t>2. Scattering of vac. fluctuations</a:t>
            </a:r>
            <a:endParaRPr lang="en-US" sz="2000" dirty="0">
              <a:cs typeface="Tahoma" pitchFamily="34" charset="0"/>
            </a:endParaRPr>
          </a:p>
        </p:txBody>
      </p:sp>
      <p:sp>
        <p:nvSpPr>
          <p:cNvPr id="64" name="Rectangle 126"/>
          <p:cNvSpPr>
            <a:spLocks noChangeArrowheads="1"/>
          </p:cNvSpPr>
          <p:nvPr/>
        </p:nvSpPr>
        <p:spPr bwMode="auto">
          <a:xfrm>
            <a:off x="5679441" y="6292902"/>
            <a:ext cx="4167419" cy="370035"/>
          </a:xfrm>
          <a:prstGeom prst="rect">
            <a:avLst/>
          </a:prstGeom>
        </p:spPr>
        <p:txBody>
          <a:bodyPr/>
          <a:lstStyle/>
          <a:p>
            <a:pPr marL="609600" indent="-609600"/>
            <a:r>
              <a:rPr lang="en-US" sz="1400" dirty="0" smtClean="0">
                <a:cs typeface="Tahoma" pitchFamily="34" charset="0"/>
              </a:rPr>
              <a:t>P. </a:t>
            </a:r>
            <a:r>
              <a:rPr lang="en-US" sz="1400" dirty="0" err="1" smtClean="0">
                <a:cs typeface="Tahoma" pitchFamily="34" charset="0"/>
              </a:rPr>
              <a:t>Milonni</a:t>
            </a:r>
            <a:r>
              <a:rPr lang="en-US" sz="1400" dirty="0" smtClean="0">
                <a:cs typeface="Tahoma" pitchFamily="34" charset="0"/>
              </a:rPr>
              <a:t>, “The Quantum Vacuum” (1994)</a:t>
            </a:r>
            <a:endParaRPr lang="en-US" sz="1400" dirty="0">
              <a:cs typeface="Tahoma" pitchFamily="34" charset="0"/>
            </a:endParaRPr>
          </a:p>
        </p:txBody>
      </p:sp>
      <p:sp>
        <p:nvSpPr>
          <p:cNvPr id="65" name="Rectangle 126"/>
          <p:cNvSpPr>
            <a:spLocks noChangeArrowheads="1"/>
          </p:cNvSpPr>
          <p:nvPr/>
        </p:nvSpPr>
        <p:spPr bwMode="auto">
          <a:xfrm>
            <a:off x="3355718" y="1051857"/>
            <a:ext cx="5688526" cy="370035"/>
          </a:xfrm>
          <a:prstGeom prst="rect">
            <a:avLst/>
          </a:prstGeom>
        </p:spPr>
        <p:txBody>
          <a:bodyPr/>
          <a:lstStyle/>
          <a:p>
            <a:pPr marL="609600" indent="-609600"/>
            <a:r>
              <a:rPr lang="en-US" sz="1600" dirty="0" smtClean="0">
                <a:cs typeface="Tahoma" pitchFamily="34" charset="0"/>
              </a:rPr>
              <a:t>Shahmoon, </a:t>
            </a:r>
            <a:r>
              <a:rPr lang="en-US" sz="1600" dirty="0" err="1" smtClean="0">
                <a:cs typeface="Tahoma" pitchFamily="34" charset="0"/>
              </a:rPr>
              <a:t>Mazets</a:t>
            </a:r>
            <a:r>
              <a:rPr lang="en-US" sz="1600" dirty="0" smtClean="0">
                <a:cs typeface="Tahoma" pitchFamily="34" charset="0"/>
              </a:rPr>
              <a:t> &amp; Kurizki, </a:t>
            </a:r>
            <a:r>
              <a:rPr lang="en-US" sz="1600" dirty="0" smtClean="0"/>
              <a:t>PNAS </a:t>
            </a:r>
            <a:r>
              <a:rPr lang="en-US" sz="1600" dirty="0"/>
              <a:t>111, 10485 (</a:t>
            </a:r>
            <a:r>
              <a:rPr lang="en-US" sz="1600" dirty="0" smtClean="0"/>
              <a:t>2014)</a:t>
            </a:r>
            <a:endParaRPr lang="en-US" sz="1600" dirty="0">
              <a:cs typeface="Tahoma" pitchFamily="34" charset="0"/>
            </a:endParaRPr>
          </a:p>
        </p:txBody>
      </p:sp>
      <p:grpSp>
        <p:nvGrpSpPr>
          <p:cNvPr id="27" name="Group 26"/>
          <p:cNvGrpSpPr/>
          <p:nvPr/>
        </p:nvGrpSpPr>
        <p:grpSpPr>
          <a:xfrm>
            <a:off x="1299603" y="4438289"/>
            <a:ext cx="1325000" cy="1824684"/>
            <a:chOff x="12873037" y="17973674"/>
            <a:chExt cx="2919413" cy="3852863"/>
          </a:xfrm>
        </p:grpSpPr>
        <p:grpSp>
          <p:nvGrpSpPr>
            <p:cNvPr id="28" name="Group 27"/>
            <p:cNvGrpSpPr/>
            <p:nvPr/>
          </p:nvGrpSpPr>
          <p:grpSpPr>
            <a:xfrm>
              <a:off x="12873037" y="17973674"/>
              <a:ext cx="2919413" cy="3852863"/>
              <a:chOff x="12873037" y="17973674"/>
              <a:chExt cx="2919413" cy="3852863"/>
            </a:xfrm>
          </p:grpSpPr>
          <p:pic>
            <p:nvPicPr>
              <p:cNvPr id="30" name="Picture 2" descr="C:\Users\ephraims\Documents\My documents\Latex\vdW\vdW in TL\QED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73037" y="17973674"/>
                <a:ext cx="2919413" cy="3852863"/>
              </a:xfrm>
              <a:prstGeom prst="rect">
                <a:avLst/>
              </a:prstGeom>
              <a:solidFill>
                <a:schemeClr val="bg1"/>
              </a:solidFill>
              <a:extLst/>
            </p:spPr>
          </p:pic>
          <p:grpSp>
            <p:nvGrpSpPr>
              <p:cNvPr id="31" name="Group 30"/>
              <p:cNvGrpSpPr/>
              <p:nvPr/>
            </p:nvGrpSpPr>
            <p:grpSpPr>
              <a:xfrm>
                <a:off x="14339668" y="18816104"/>
                <a:ext cx="285969" cy="419633"/>
                <a:chOff x="14339668" y="18816104"/>
                <a:chExt cx="285969" cy="419633"/>
              </a:xfrm>
            </p:grpSpPr>
            <p:sp>
              <p:nvSpPr>
                <p:cNvPr id="32" name="Rectangle 31"/>
                <p:cNvSpPr/>
                <p:nvPr/>
              </p:nvSpPr>
              <p:spPr>
                <a:xfrm>
                  <a:off x="14401218" y="18816104"/>
                  <a:ext cx="224419" cy="191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p:cNvSpPr/>
                <p:nvPr/>
              </p:nvSpPr>
              <p:spPr>
                <a:xfrm>
                  <a:off x="14339668" y="19044703"/>
                  <a:ext cx="104993" cy="191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p:cNvSpPr/>
                <p:nvPr/>
              </p:nvSpPr>
              <p:spPr>
                <a:xfrm>
                  <a:off x="14386964" y="18930937"/>
                  <a:ext cx="104993" cy="191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29" name="Rectangle 28"/>
            <p:cNvSpPr/>
            <p:nvPr/>
          </p:nvSpPr>
          <p:spPr>
            <a:xfrm>
              <a:off x="14549437" y="20845462"/>
              <a:ext cx="157249" cy="283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3" name="Rectangle 201"/>
          <p:cNvSpPr>
            <a:spLocks noChangeArrowheads="1"/>
          </p:cNvSpPr>
          <p:nvPr/>
        </p:nvSpPr>
        <p:spPr bwMode="auto">
          <a:xfrm>
            <a:off x="6227551" y="-14288"/>
            <a:ext cx="3272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1. Giant </a:t>
            </a:r>
            <a:r>
              <a:rPr lang="en-US" sz="2000" b="1" dirty="0" err="1" smtClean="0">
                <a:solidFill>
                  <a:schemeClr val="bg1"/>
                </a:solidFill>
                <a:cs typeface="Arial" pitchFamily="34" charset="0"/>
              </a:rPr>
              <a:t>vdW</a:t>
            </a:r>
            <a:r>
              <a:rPr lang="en-US" sz="2000" b="1" dirty="0" smtClean="0">
                <a:solidFill>
                  <a:schemeClr val="bg1"/>
                </a:solidFill>
                <a:cs typeface="Arial" pitchFamily="34" charset="0"/>
              </a:rPr>
              <a:t>/</a:t>
            </a:r>
            <a:r>
              <a:rPr lang="en-US" sz="2000" b="1" dirty="0" err="1" smtClean="0">
                <a:solidFill>
                  <a:schemeClr val="bg1"/>
                </a:solidFill>
                <a:cs typeface="Arial" pitchFamily="34" charset="0"/>
              </a:rPr>
              <a:t>Casimir</a:t>
            </a:r>
            <a:endParaRPr lang="en-US" sz="2000" b="1" dirty="0">
              <a:solidFill>
                <a:schemeClr val="bg1"/>
              </a:solidFill>
              <a:cs typeface="Arial" pitchFamily="34" charset="0"/>
            </a:endParaRPr>
          </a:p>
        </p:txBody>
      </p:sp>
      <p:sp>
        <p:nvSpPr>
          <p:cNvPr id="35" name="Rectangle 126"/>
          <p:cNvSpPr>
            <a:spLocks noChangeArrowheads="1"/>
          </p:cNvSpPr>
          <p:nvPr/>
        </p:nvSpPr>
        <p:spPr bwMode="auto">
          <a:xfrm>
            <a:off x="1689484" y="1905803"/>
            <a:ext cx="3784175" cy="532333"/>
          </a:xfrm>
          <a:prstGeom prst="rect">
            <a:avLst/>
          </a:prstGeom>
          <a:noFill/>
          <a:ln w="9525">
            <a:noFill/>
            <a:miter lim="800000"/>
            <a:headEnd/>
            <a:tailEnd/>
          </a:ln>
          <a:effectLst/>
        </p:spPr>
        <p:txBody>
          <a:bodyPr/>
          <a:lstStyle/>
          <a:p>
            <a:pPr marL="609600" indent="-609600"/>
            <a:r>
              <a:rPr lang="en-US" sz="2000" b="1" dirty="0" smtClean="0">
                <a:solidFill>
                  <a:srgbClr val="7030A0"/>
                </a:solidFill>
                <a:cs typeface="Tahoma" pitchFamily="34" charset="0"/>
              </a:rPr>
              <a:t>TEM-mediated </a:t>
            </a:r>
            <a:r>
              <a:rPr lang="en-US" sz="2000" b="1" dirty="0" err="1" smtClean="0">
                <a:solidFill>
                  <a:srgbClr val="7030A0"/>
                </a:solidFill>
                <a:cs typeface="Tahoma" pitchFamily="34" charset="0"/>
              </a:rPr>
              <a:t>vdW</a:t>
            </a:r>
            <a:r>
              <a:rPr lang="en-US" sz="2000" b="1" dirty="0" smtClean="0">
                <a:solidFill>
                  <a:srgbClr val="7030A0"/>
                </a:solidFill>
                <a:cs typeface="Tahoma" pitchFamily="34" charset="0"/>
              </a:rPr>
              <a:t>/Casimir</a:t>
            </a:r>
            <a:endParaRPr lang="en-US" sz="2000" dirty="0">
              <a:cs typeface="Tahoma" pitchFamily="34" charset="0"/>
            </a:endParaRPr>
          </a:p>
        </p:txBody>
      </p:sp>
      <p:grpSp>
        <p:nvGrpSpPr>
          <p:cNvPr id="7" name="Group 6"/>
          <p:cNvGrpSpPr/>
          <p:nvPr/>
        </p:nvGrpSpPr>
        <p:grpSpPr>
          <a:xfrm>
            <a:off x="5587435" y="1901287"/>
            <a:ext cx="2582685" cy="1516013"/>
            <a:chOff x="5587435" y="1901287"/>
            <a:chExt cx="2582685" cy="1516013"/>
          </a:xfrm>
        </p:grpSpPr>
        <p:grpSp>
          <p:nvGrpSpPr>
            <p:cNvPr id="66" name="Group 65"/>
            <p:cNvGrpSpPr/>
            <p:nvPr/>
          </p:nvGrpSpPr>
          <p:grpSpPr>
            <a:xfrm>
              <a:off x="5587435" y="1901287"/>
              <a:ext cx="2582685" cy="1516013"/>
              <a:chOff x="4147604" y="3218714"/>
              <a:chExt cx="1569799" cy="725178"/>
            </a:xfrm>
          </p:grpSpPr>
          <p:graphicFrame>
            <p:nvGraphicFramePr>
              <p:cNvPr id="67" name="Object 66"/>
              <p:cNvGraphicFramePr>
                <a:graphicFrameLocks noChangeAspect="1"/>
              </p:cNvGraphicFramePr>
              <p:nvPr>
                <p:extLst>
                  <p:ext uri="{D42A27DB-BD31-4B8C-83A1-F6EECF244321}">
                    <p14:modId xmlns:p14="http://schemas.microsoft.com/office/powerpoint/2010/main" val="1481827596"/>
                  </p:ext>
                </p:extLst>
              </p:nvPr>
            </p:nvGraphicFramePr>
            <p:xfrm>
              <a:off x="4147604" y="3768613"/>
              <a:ext cx="372316" cy="175279"/>
            </p:xfrm>
            <a:graphic>
              <a:graphicData uri="http://schemas.openxmlformats.org/presentationml/2006/ole">
                <mc:AlternateContent xmlns:mc="http://schemas.openxmlformats.org/markup-compatibility/2006">
                  <mc:Choice xmlns:v="urn:schemas-microsoft-com:vml" Requires="v">
                    <p:oleObj spid="_x0000_s741944" name="משוואה" r:id="rId6" imgW="253800" imgH="139680" progId="Equation.3">
                      <p:embed/>
                    </p:oleObj>
                  </mc:Choice>
                  <mc:Fallback>
                    <p:oleObj name="משוואה" r:id="rId6" imgW="253800" imgH="139680" progId="Equation.3">
                      <p:embed/>
                      <p:pic>
                        <p:nvPicPr>
                          <p:cNvPr id="0" name=""/>
                          <p:cNvPicPr>
                            <a:picLocks noChangeAspect="1" noChangeArrowheads="1"/>
                          </p:cNvPicPr>
                          <p:nvPr/>
                        </p:nvPicPr>
                        <p:blipFill>
                          <a:blip r:embed="rId7"/>
                          <a:srcRect/>
                          <a:stretch>
                            <a:fillRect/>
                          </a:stretch>
                        </p:blipFill>
                        <p:spPr bwMode="auto">
                          <a:xfrm>
                            <a:off x="4147604" y="3768613"/>
                            <a:ext cx="372316" cy="175279"/>
                          </a:xfrm>
                          <a:prstGeom prst="rect">
                            <a:avLst/>
                          </a:prstGeom>
                          <a:noFill/>
                          <a:ln>
                            <a:noFill/>
                          </a:ln>
                        </p:spPr>
                      </p:pic>
                    </p:oleObj>
                  </mc:Fallback>
                </mc:AlternateContent>
              </a:graphicData>
            </a:graphic>
          </p:graphicFrame>
          <p:grpSp>
            <p:nvGrpSpPr>
              <p:cNvPr id="68" name="Group 67"/>
              <p:cNvGrpSpPr/>
              <p:nvPr/>
            </p:nvGrpSpPr>
            <p:grpSpPr>
              <a:xfrm>
                <a:off x="4286663" y="3218714"/>
                <a:ext cx="1430740" cy="637538"/>
                <a:chOff x="4286663" y="3218714"/>
                <a:chExt cx="1430740" cy="637538"/>
              </a:xfrm>
            </p:grpSpPr>
            <p:grpSp>
              <p:nvGrpSpPr>
                <p:cNvPr id="69" name="Group 68"/>
                <p:cNvGrpSpPr/>
                <p:nvPr/>
              </p:nvGrpSpPr>
              <p:grpSpPr>
                <a:xfrm>
                  <a:off x="4286663" y="3218714"/>
                  <a:ext cx="1430740" cy="637538"/>
                  <a:chOff x="4238538" y="2756714"/>
                  <a:chExt cx="1430740" cy="637538"/>
                </a:xfrm>
              </p:grpSpPr>
              <p:grpSp>
                <p:nvGrpSpPr>
                  <p:cNvPr id="86" name="Group 85"/>
                  <p:cNvGrpSpPr/>
                  <p:nvPr/>
                </p:nvGrpSpPr>
                <p:grpSpPr>
                  <a:xfrm>
                    <a:off x="4238538" y="2756714"/>
                    <a:ext cx="1430740" cy="496744"/>
                    <a:chOff x="3735031" y="2674012"/>
                    <a:chExt cx="5098581" cy="2343177"/>
                  </a:xfrm>
                </p:grpSpPr>
                <p:grpSp>
                  <p:nvGrpSpPr>
                    <p:cNvPr id="88" name="Group 87"/>
                    <p:cNvGrpSpPr/>
                    <p:nvPr/>
                  </p:nvGrpSpPr>
                  <p:grpSpPr>
                    <a:xfrm rot="21122280">
                      <a:off x="3735031" y="2674012"/>
                      <a:ext cx="5098581" cy="2343177"/>
                      <a:chOff x="3856653" y="2743196"/>
                      <a:chExt cx="5098581" cy="2343177"/>
                    </a:xfrm>
                  </p:grpSpPr>
                  <p:sp>
                    <p:nvSpPr>
                      <p:cNvPr id="91" name="Rectangle 90"/>
                      <p:cNvSpPr/>
                      <p:nvPr/>
                    </p:nvSpPr>
                    <p:spPr>
                      <a:xfrm rot="20432545">
                        <a:off x="3856653" y="2743196"/>
                        <a:ext cx="4049148" cy="795137"/>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20432545">
                        <a:off x="4381795" y="3738263"/>
                        <a:ext cx="4049148" cy="365213"/>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20432545">
                        <a:off x="4906086" y="4240816"/>
                        <a:ext cx="4049148" cy="845557"/>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Oval 89"/>
                    <p:cNvSpPr/>
                    <p:nvPr/>
                  </p:nvSpPr>
                  <p:spPr>
                    <a:xfrm>
                      <a:off x="4605134" y="4160167"/>
                      <a:ext cx="343530" cy="2752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4" name="Straight Arrow Connector 73"/>
                  <p:cNvCxnSpPr/>
                  <p:nvPr/>
                </p:nvCxnSpPr>
                <p:spPr bwMode="auto">
                  <a:xfrm>
                    <a:off x="4372664" y="3251358"/>
                    <a:ext cx="198261" cy="142894"/>
                  </a:xfrm>
                  <a:prstGeom prst="straightConnector1">
                    <a:avLst/>
                  </a:prstGeom>
                  <a:noFill/>
                  <a:ln w="12700" cap="flat" cmpd="sng" algn="ctr">
                    <a:solidFill>
                      <a:schemeClr val="tx1"/>
                    </a:solidFill>
                    <a:prstDash val="solid"/>
                    <a:round/>
                    <a:headEnd type="arrow" w="med" len="med"/>
                    <a:tailEnd type="arrow"/>
                  </a:ln>
                  <a:effectLst/>
                </p:spPr>
              </p:cxnSp>
            </p:grpSp>
            <p:grpSp>
              <p:nvGrpSpPr>
                <p:cNvPr id="70" name="Group 69"/>
                <p:cNvGrpSpPr/>
                <p:nvPr/>
              </p:nvGrpSpPr>
              <p:grpSpPr>
                <a:xfrm>
                  <a:off x="4644778" y="3228092"/>
                  <a:ext cx="630566" cy="314889"/>
                  <a:chOff x="4644778" y="3228092"/>
                  <a:chExt cx="630566" cy="314889"/>
                </a:xfrm>
              </p:grpSpPr>
              <p:cxnSp>
                <p:nvCxnSpPr>
                  <p:cNvPr id="71" name="Straight Arrow Connector 70"/>
                  <p:cNvCxnSpPr/>
                  <p:nvPr/>
                </p:nvCxnSpPr>
                <p:spPr bwMode="auto">
                  <a:xfrm flipV="1">
                    <a:off x="4644778" y="3280373"/>
                    <a:ext cx="630566" cy="262608"/>
                  </a:xfrm>
                  <a:prstGeom prst="straightConnector1">
                    <a:avLst/>
                  </a:prstGeom>
                  <a:noFill/>
                  <a:ln w="25400" cap="flat" cmpd="sng" algn="ctr">
                    <a:solidFill>
                      <a:schemeClr val="tx1"/>
                    </a:solidFill>
                    <a:prstDash val="solid"/>
                    <a:round/>
                    <a:headEnd type="arrow" w="med" len="med"/>
                    <a:tailEnd type="arrow"/>
                  </a:ln>
                  <a:effectLst/>
                </p:spPr>
              </p:cxnSp>
              <p:graphicFrame>
                <p:nvGraphicFramePr>
                  <p:cNvPr id="72" name="Object 71"/>
                  <p:cNvGraphicFramePr>
                    <a:graphicFrameLocks noChangeAspect="1"/>
                  </p:cNvGraphicFramePr>
                  <p:nvPr>
                    <p:extLst>
                      <p:ext uri="{D42A27DB-BD31-4B8C-83A1-F6EECF244321}">
                        <p14:modId xmlns:p14="http://schemas.microsoft.com/office/powerpoint/2010/main" val="3336619707"/>
                      </p:ext>
                    </p:extLst>
                  </p:nvPr>
                </p:nvGraphicFramePr>
                <p:xfrm>
                  <a:off x="4787250" y="3228092"/>
                  <a:ext cx="187715" cy="160899"/>
                </p:xfrm>
                <a:graphic>
                  <a:graphicData uri="http://schemas.openxmlformats.org/presentationml/2006/ole">
                    <mc:AlternateContent xmlns:mc="http://schemas.openxmlformats.org/markup-compatibility/2006">
                      <mc:Choice xmlns:v="urn:schemas-microsoft-com:vml" Requires="v">
                        <p:oleObj spid="_x0000_s741945" name="משוואה" r:id="rId8" imgW="126720" imgH="126720" progId="Equation.3">
                          <p:embed/>
                        </p:oleObj>
                      </mc:Choice>
                      <mc:Fallback>
                        <p:oleObj name="משוואה" r:id="rId8" imgW="126720" imgH="126720" progId="Equation.3">
                          <p:embed/>
                          <p:pic>
                            <p:nvPicPr>
                              <p:cNvPr id="0" name=""/>
                              <p:cNvPicPr>
                                <a:picLocks noChangeAspect="1" noChangeArrowheads="1"/>
                              </p:cNvPicPr>
                              <p:nvPr/>
                            </p:nvPicPr>
                            <p:blipFill>
                              <a:blip r:embed="rId9"/>
                              <a:srcRect/>
                              <a:stretch>
                                <a:fillRect/>
                              </a:stretch>
                            </p:blipFill>
                            <p:spPr bwMode="auto">
                              <a:xfrm>
                                <a:off x="4787250" y="3228092"/>
                                <a:ext cx="187715" cy="160899"/>
                              </a:xfrm>
                              <a:prstGeom prst="rect">
                                <a:avLst/>
                              </a:prstGeom>
                              <a:noFill/>
                              <a:ln>
                                <a:noFill/>
                              </a:ln>
                              <a:extLst/>
                            </p:spPr>
                          </p:pic>
                        </p:oleObj>
                      </mc:Fallback>
                    </mc:AlternateContent>
                  </a:graphicData>
                </a:graphic>
              </p:graphicFrame>
            </p:grpSp>
          </p:grpSp>
        </p:grpSp>
        <p:sp>
          <p:nvSpPr>
            <p:cNvPr id="40" name="Oval 39"/>
            <p:cNvSpPr/>
            <p:nvPr/>
          </p:nvSpPr>
          <p:spPr>
            <a:xfrm>
              <a:off x="7443528" y="1912522"/>
              <a:ext cx="158600" cy="1220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126"/>
          <p:cNvSpPr>
            <a:spLocks noChangeArrowheads="1"/>
          </p:cNvSpPr>
          <p:nvPr/>
        </p:nvSpPr>
        <p:spPr bwMode="auto">
          <a:xfrm>
            <a:off x="5672187" y="6575928"/>
            <a:ext cx="4167419" cy="370035"/>
          </a:xfrm>
          <a:prstGeom prst="rect">
            <a:avLst/>
          </a:prstGeom>
        </p:spPr>
        <p:txBody>
          <a:bodyPr/>
          <a:lstStyle/>
          <a:p>
            <a:pPr marL="609600" indent="-609600"/>
            <a:r>
              <a:rPr lang="en-US" sz="1400" dirty="0" err="1" smtClean="0">
                <a:cs typeface="Tahoma" pitchFamily="34" charset="0"/>
              </a:rPr>
              <a:t>Spruch</a:t>
            </a:r>
            <a:r>
              <a:rPr lang="en-US" sz="1400" dirty="0" smtClean="0">
                <a:cs typeface="Tahoma" pitchFamily="34" charset="0"/>
              </a:rPr>
              <a:t> &amp; Kelsey, PRA (1978)</a:t>
            </a:r>
            <a:endParaRPr lang="en-US" sz="1400" dirty="0">
              <a:cs typeface="Tahoma" pitchFamily="34" charset="0"/>
            </a:endParaRPr>
          </a:p>
        </p:txBody>
      </p:sp>
    </p:spTree>
    <p:extLst>
      <p:ext uri="{BB962C8B-B14F-4D97-AF65-F5344CB8AC3E}">
        <p14:creationId xmlns:p14="http://schemas.microsoft.com/office/powerpoint/2010/main" val="230947540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ChangeArrowheads="1"/>
          </p:cNvSpPr>
          <p:nvPr/>
        </p:nvSpPr>
        <p:spPr bwMode="auto">
          <a:xfrm>
            <a:off x="345816" y="365874"/>
            <a:ext cx="7498776"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Interaction energy mediated by TEM mode</a:t>
            </a:r>
            <a:endParaRPr lang="en-US" sz="3000" dirty="0">
              <a:solidFill>
                <a:schemeClr val="bg1"/>
              </a:solidFill>
              <a:cs typeface="Arial" pitchFamily="34" charset="0"/>
            </a:endParaRPr>
          </a:p>
        </p:txBody>
      </p:sp>
      <p:sp>
        <p:nvSpPr>
          <p:cNvPr id="4" name="Rectangle 126"/>
          <p:cNvSpPr>
            <a:spLocks noChangeArrowheads="1"/>
          </p:cNvSpPr>
          <p:nvPr/>
        </p:nvSpPr>
        <p:spPr bwMode="auto">
          <a:xfrm>
            <a:off x="-33828" y="1406917"/>
            <a:ext cx="5982249" cy="532333"/>
          </a:xfrm>
          <a:prstGeom prst="rect">
            <a:avLst/>
          </a:prstGeom>
        </p:spPr>
        <p:txBody>
          <a:bodyPr/>
          <a:lstStyle/>
          <a:p>
            <a:pPr marL="609600" indent="-609600"/>
            <a:r>
              <a:rPr lang="en-US" sz="2000" dirty="0" smtClean="0">
                <a:solidFill>
                  <a:srgbClr val="7030A0"/>
                </a:solidFill>
                <a:cs typeface="Tahoma" pitchFamily="34" charset="0"/>
              </a:rPr>
              <a:t>Both analytical approaches yield identical results</a:t>
            </a:r>
            <a:endParaRPr lang="en-US" sz="2000" dirty="0">
              <a:cs typeface="Tahoma"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473348272"/>
              </p:ext>
            </p:extLst>
          </p:nvPr>
        </p:nvGraphicFramePr>
        <p:xfrm>
          <a:off x="1578204" y="3253108"/>
          <a:ext cx="2412386" cy="657715"/>
        </p:xfrm>
        <a:graphic>
          <a:graphicData uri="http://schemas.openxmlformats.org/presentationml/2006/ole">
            <mc:AlternateContent xmlns:mc="http://schemas.openxmlformats.org/markup-compatibility/2006">
              <mc:Choice xmlns:v="urn:schemas-microsoft-com:vml" Requires="v">
                <p:oleObj spid="_x0000_s822250" name="משוואה" r:id="rId4" imgW="1409400" imgH="444240" progId="Equation.3">
                  <p:embed/>
                </p:oleObj>
              </mc:Choice>
              <mc:Fallback>
                <p:oleObj name="משוואה" r:id="rId4" imgW="1409400" imgH="444240" progId="Equation.3">
                  <p:embed/>
                  <p:pic>
                    <p:nvPicPr>
                      <p:cNvPr id="0" name=""/>
                      <p:cNvPicPr>
                        <a:picLocks noChangeAspect="1" noChangeArrowheads="1"/>
                      </p:cNvPicPr>
                      <p:nvPr/>
                    </p:nvPicPr>
                    <p:blipFill>
                      <a:blip r:embed="rId5"/>
                      <a:srcRect/>
                      <a:stretch>
                        <a:fillRect/>
                      </a:stretch>
                    </p:blipFill>
                    <p:spPr bwMode="auto">
                      <a:xfrm>
                        <a:off x="1578204" y="3253108"/>
                        <a:ext cx="2412386" cy="657715"/>
                      </a:xfrm>
                      <a:prstGeom prst="rect">
                        <a:avLst/>
                      </a:prstGeom>
                      <a:solidFill>
                        <a:schemeClr val="bg1"/>
                      </a:solidFill>
                      <a:ln w="50800">
                        <a:noFill/>
                      </a:ln>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973469520"/>
              </p:ext>
            </p:extLst>
          </p:nvPr>
        </p:nvGraphicFramePr>
        <p:xfrm>
          <a:off x="338530" y="4627903"/>
          <a:ext cx="2827815" cy="734646"/>
        </p:xfrm>
        <a:graphic>
          <a:graphicData uri="http://schemas.openxmlformats.org/presentationml/2006/ole">
            <mc:AlternateContent xmlns:mc="http://schemas.openxmlformats.org/markup-compatibility/2006">
              <mc:Choice xmlns:v="urn:schemas-microsoft-com:vml" Requires="v">
                <p:oleObj spid="_x0000_s822251" name="משוואה" r:id="rId6" imgW="1600200" imgH="482400" progId="Equation.3">
                  <p:embed/>
                </p:oleObj>
              </mc:Choice>
              <mc:Fallback>
                <p:oleObj name="משוואה" r:id="rId6" imgW="1600200" imgH="482400" progId="Equation.3">
                  <p:embed/>
                  <p:pic>
                    <p:nvPicPr>
                      <p:cNvPr id="0" name=""/>
                      <p:cNvPicPr>
                        <a:picLocks noChangeAspect="1" noChangeArrowheads="1"/>
                      </p:cNvPicPr>
                      <p:nvPr/>
                    </p:nvPicPr>
                    <p:blipFill>
                      <a:blip r:embed="rId7"/>
                      <a:srcRect/>
                      <a:stretch>
                        <a:fillRect/>
                      </a:stretch>
                    </p:blipFill>
                    <p:spPr bwMode="auto">
                      <a:xfrm>
                        <a:off x="338530" y="4627903"/>
                        <a:ext cx="2827815" cy="734646"/>
                      </a:xfrm>
                      <a:prstGeom prst="rect">
                        <a:avLst/>
                      </a:prstGeom>
                      <a:solidFill>
                        <a:schemeClr val="bg1"/>
                      </a:solidFill>
                      <a:ln w="50800">
                        <a:noFill/>
                      </a:ln>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20865715"/>
              </p:ext>
            </p:extLst>
          </p:nvPr>
        </p:nvGraphicFramePr>
        <p:xfrm>
          <a:off x="374691" y="5915733"/>
          <a:ext cx="1873358" cy="712691"/>
        </p:xfrm>
        <a:graphic>
          <a:graphicData uri="http://schemas.openxmlformats.org/presentationml/2006/ole">
            <mc:AlternateContent xmlns:mc="http://schemas.openxmlformats.org/markup-compatibility/2006">
              <mc:Choice xmlns:v="urn:schemas-microsoft-com:vml" Requires="v">
                <p:oleObj spid="_x0000_s822252" name="משוואה" r:id="rId8" imgW="977760" imgH="431640" progId="Equation.3">
                  <p:embed/>
                </p:oleObj>
              </mc:Choice>
              <mc:Fallback>
                <p:oleObj name="משוואה" r:id="rId8" imgW="977760" imgH="431640" progId="Equation.3">
                  <p:embed/>
                  <p:pic>
                    <p:nvPicPr>
                      <p:cNvPr id="0" name=""/>
                      <p:cNvPicPr>
                        <a:picLocks noChangeAspect="1" noChangeArrowheads="1"/>
                      </p:cNvPicPr>
                      <p:nvPr/>
                    </p:nvPicPr>
                    <p:blipFill>
                      <a:blip r:embed="rId9"/>
                      <a:srcRect/>
                      <a:stretch>
                        <a:fillRect/>
                      </a:stretch>
                    </p:blipFill>
                    <p:spPr bwMode="auto">
                      <a:xfrm>
                        <a:off x="374691" y="5915733"/>
                        <a:ext cx="1873358" cy="712691"/>
                      </a:xfrm>
                      <a:prstGeom prst="rect">
                        <a:avLst/>
                      </a:prstGeom>
                      <a:noFill/>
                      <a:ln w="50800">
                        <a:noFill/>
                      </a:ln>
                    </p:spPr>
                  </p:pic>
                </p:oleObj>
              </mc:Fallback>
            </mc:AlternateContent>
          </a:graphicData>
        </a:graphic>
      </p:graphicFrame>
      <p:sp>
        <p:nvSpPr>
          <p:cNvPr id="15" name="Rectangle 126"/>
          <p:cNvSpPr>
            <a:spLocks noChangeArrowheads="1"/>
          </p:cNvSpPr>
          <p:nvPr/>
        </p:nvSpPr>
        <p:spPr bwMode="auto">
          <a:xfrm>
            <a:off x="186091" y="3279326"/>
            <a:ext cx="1169149" cy="445420"/>
          </a:xfrm>
          <a:prstGeom prst="rect">
            <a:avLst/>
          </a:prstGeom>
        </p:spPr>
        <p:txBody>
          <a:bodyPr/>
          <a:lstStyle/>
          <a:p>
            <a:pPr marL="609600" indent="-609600"/>
            <a:r>
              <a:rPr lang="en-US" sz="2000" b="1" dirty="0" smtClean="0">
                <a:cs typeface="Tahoma" pitchFamily="34" charset="0"/>
              </a:rPr>
              <a:t>obtain:</a:t>
            </a:r>
            <a:endParaRPr lang="en-US" sz="2000" b="1" dirty="0">
              <a:cs typeface="Tahoma" pitchFamily="34" charset="0"/>
            </a:endParaRPr>
          </a:p>
        </p:txBody>
      </p:sp>
      <p:sp>
        <p:nvSpPr>
          <p:cNvPr id="16" name="Rectangle 126"/>
          <p:cNvSpPr>
            <a:spLocks noChangeArrowheads="1"/>
          </p:cNvSpPr>
          <p:nvPr/>
        </p:nvSpPr>
        <p:spPr bwMode="auto">
          <a:xfrm>
            <a:off x="164693" y="4154409"/>
            <a:ext cx="1738968" cy="434993"/>
          </a:xfrm>
          <a:prstGeom prst="rect">
            <a:avLst/>
          </a:prstGeom>
        </p:spPr>
        <p:txBody>
          <a:bodyPr/>
          <a:lstStyle/>
          <a:p>
            <a:pPr marL="609600" indent="-609600"/>
            <a:r>
              <a:rPr lang="en-US" sz="2000" dirty="0" err="1" smtClean="0">
                <a:solidFill>
                  <a:srgbClr val="7030A0"/>
                </a:solidFill>
                <a:cs typeface="Tahoma" pitchFamily="34" charset="0"/>
              </a:rPr>
              <a:t>vdW</a:t>
            </a:r>
            <a:r>
              <a:rPr lang="en-US" sz="2000" dirty="0" smtClean="0">
                <a:solidFill>
                  <a:srgbClr val="7030A0"/>
                </a:solidFill>
                <a:cs typeface="Tahoma" pitchFamily="34" charset="0"/>
              </a:rPr>
              <a:t> regime:</a:t>
            </a:r>
            <a:endParaRPr lang="en-US" sz="2000" dirty="0">
              <a:solidFill>
                <a:srgbClr val="7030A0"/>
              </a:solidFill>
              <a:cs typeface="Tahoma" pitchFamily="34" charset="0"/>
            </a:endParaRPr>
          </a:p>
        </p:txBody>
      </p:sp>
      <p:sp>
        <p:nvSpPr>
          <p:cNvPr id="17" name="Rectangle 126"/>
          <p:cNvSpPr>
            <a:spLocks noChangeArrowheads="1"/>
          </p:cNvSpPr>
          <p:nvPr/>
        </p:nvSpPr>
        <p:spPr bwMode="auto">
          <a:xfrm>
            <a:off x="161466" y="5441150"/>
            <a:ext cx="4331387" cy="532333"/>
          </a:xfrm>
          <a:prstGeom prst="rect">
            <a:avLst/>
          </a:prstGeom>
        </p:spPr>
        <p:txBody>
          <a:bodyPr/>
          <a:lstStyle/>
          <a:p>
            <a:pPr marL="609600" indent="-609600"/>
            <a:r>
              <a:rPr lang="en-US" sz="2000" dirty="0" err="1" smtClean="0">
                <a:solidFill>
                  <a:srgbClr val="7030A0"/>
                </a:solidFill>
                <a:cs typeface="Tahoma" pitchFamily="34" charset="0"/>
              </a:rPr>
              <a:t>Casimir</a:t>
            </a:r>
            <a:r>
              <a:rPr lang="en-US" sz="2000" dirty="0" smtClean="0">
                <a:solidFill>
                  <a:srgbClr val="7030A0"/>
                </a:solidFill>
                <a:cs typeface="Tahoma" pitchFamily="34" charset="0"/>
              </a:rPr>
              <a:t>-Polder (retarded) regime:</a:t>
            </a:r>
            <a:endParaRPr lang="en-US" sz="2000" dirty="0">
              <a:solidFill>
                <a:srgbClr val="7030A0"/>
              </a:solidFill>
              <a:cs typeface="Tahoma" pitchFamily="34" charset="0"/>
            </a:endParaRPr>
          </a:p>
        </p:txBody>
      </p:sp>
      <p:pic>
        <p:nvPicPr>
          <p:cNvPr id="691201" name="Picture 1"/>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96" t="2083" r="50000" b="51744"/>
          <a:stretch/>
        </p:blipFill>
        <p:spPr bwMode="auto">
          <a:xfrm>
            <a:off x="5950272" y="1545107"/>
            <a:ext cx="3092562" cy="194041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1202"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0000" t="817" r="1240" b="51433"/>
          <a:stretch/>
        </p:blipFill>
        <p:spPr bwMode="auto">
          <a:xfrm>
            <a:off x="5940647" y="3633978"/>
            <a:ext cx="3111812" cy="2025214"/>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424722042"/>
              </p:ext>
            </p:extLst>
          </p:nvPr>
        </p:nvGraphicFramePr>
        <p:xfrm>
          <a:off x="2189932" y="2252678"/>
          <a:ext cx="377825" cy="390525"/>
        </p:xfrm>
        <a:graphic>
          <a:graphicData uri="http://schemas.openxmlformats.org/presentationml/2006/ole">
            <mc:AlternateContent xmlns:mc="http://schemas.openxmlformats.org/markup-compatibility/2006">
              <mc:Choice xmlns:v="urn:schemas-microsoft-com:vml" Requires="v">
                <p:oleObj spid="_x0000_s822253" name="משוואה" r:id="rId12" imgW="190440" imgH="228600" progId="Equation.3">
                  <p:embed/>
                </p:oleObj>
              </mc:Choice>
              <mc:Fallback>
                <p:oleObj name="משוואה" r:id="rId12" imgW="190440" imgH="228600" progId="Equation.3">
                  <p:embed/>
                  <p:pic>
                    <p:nvPicPr>
                      <p:cNvPr id="0" name="Object 5"/>
                      <p:cNvPicPr>
                        <a:picLocks noChangeAspect="1" noChangeArrowheads="1"/>
                      </p:cNvPicPr>
                      <p:nvPr/>
                    </p:nvPicPr>
                    <p:blipFill>
                      <a:blip r:embed="rId13"/>
                      <a:srcRect/>
                      <a:stretch>
                        <a:fillRect/>
                      </a:stretch>
                    </p:blipFill>
                    <p:spPr bwMode="auto">
                      <a:xfrm>
                        <a:off x="2189932" y="2252678"/>
                        <a:ext cx="377825" cy="390525"/>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719502297"/>
              </p:ext>
            </p:extLst>
          </p:nvPr>
        </p:nvGraphicFramePr>
        <p:xfrm>
          <a:off x="3152775" y="2143125"/>
          <a:ext cx="1031875" cy="736600"/>
        </p:xfrm>
        <a:graphic>
          <a:graphicData uri="http://schemas.openxmlformats.org/presentationml/2006/ole">
            <mc:AlternateContent xmlns:mc="http://schemas.openxmlformats.org/markup-compatibility/2006">
              <mc:Choice xmlns:v="urn:schemas-microsoft-com:vml" Requires="v">
                <p:oleObj spid="_x0000_s822254" name="משוואה" r:id="rId14" imgW="520560" imgH="431640" progId="Equation.3">
                  <p:embed/>
                </p:oleObj>
              </mc:Choice>
              <mc:Fallback>
                <p:oleObj name="משוואה" r:id="rId14" imgW="520560" imgH="431640" progId="Equation.3">
                  <p:embed/>
                  <p:pic>
                    <p:nvPicPr>
                      <p:cNvPr id="0" name="Object 5"/>
                      <p:cNvPicPr>
                        <a:picLocks noChangeAspect="1" noChangeArrowheads="1"/>
                      </p:cNvPicPr>
                      <p:nvPr/>
                    </p:nvPicPr>
                    <p:blipFill>
                      <a:blip r:embed="rId15"/>
                      <a:srcRect/>
                      <a:stretch>
                        <a:fillRect/>
                      </a:stretch>
                    </p:blipFill>
                    <p:spPr bwMode="auto">
                      <a:xfrm>
                        <a:off x="3152775" y="2143125"/>
                        <a:ext cx="1031875" cy="7366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847206935"/>
              </p:ext>
            </p:extLst>
          </p:nvPr>
        </p:nvGraphicFramePr>
        <p:xfrm>
          <a:off x="2019161" y="4176642"/>
          <a:ext cx="955675" cy="390525"/>
        </p:xfrm>
        <a:graphic>
          <a:graphicData uri="http://schemas.openxmlformats.org/presentationml/2006/ole">
            <mc:AlternateContent xmlns:mc="http://schemas.openxmlformats.org/markup-compatibility/2006">
              <mc:Choice xmlns:v="urn:schemas-microsoft-com:vml" Requires="v">
                <p:oleObj spid="_x0000_s822255" name="משוואה" r:id="rId16" imgW="482400" imgH="228600" progId="Equation.3">
                  <p:embed/>
                </p:oleObj>
              </mc:Choice>
              <mc:Fallback>
                <p:oleObj name="משוואה" r:id="rId16" imgW="482400" imgH="228600" progId="Equation.3">
                  <p:embed/>
                  <p:pic>
                    <p:nvPicPr>
                      <p:cNvPr id="0" name="Object 2"/>
                      <p:cNvPicPr>
                        <a:picLocks noChangeAspect="1" noChangeArrowheads="1"/>
                      </p:cNvPicPr>
                      <p:nvPr/>
                    </p:nvPicPr>
                    <p:blipFill>
                      <a:blip r:embed="rId17"/>
                      <a:srcRect/>
                      <a:stretch>
                        <a:fillRect/>
                      </a:stretch>
                    </p:blipFill>
                    <p:spPr bwMode="auto">
                      <a:xfrm>
                        <a:off x="2019161" y="4176642"/>
                        <a:ext cx="9556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857010137"/>
              </p:ext>
            </p:extLst>
          </p:nvPr>
        </p:nvGraphicFramePr>
        <p:xfrm>
          <a:off x="4163486" y="5463929"/>
          <a:ext cx="955675" cy="390525"/>
        </p:xfrm>
        <a:graphic>
          <a:graphicData uri="http://schemas.openxmlformats.org/presentationml/2006/ole">
            <mc:AlternateContent xmlns:mc="http://schemas.openxmlformats.org/markup-compatibility/2006">
              <mc:Choice xmlns:v="urn:schemas-microsoft-com:vml" Requires="v">
                <p:oleObj spid="_x0000_s822256" name="משוואה" r:id="rId18" imgW="482400" imgH="228600" progId="Equation.3">
                  <p:embed/>
                </p:oleObj>
              </mc:Choice>
              <mc:Fallback>
                <p:oleObj name="משוואה" r:id="rId18" imgW="482400" imgH="228600" progId="Equation.3">
                  <p:embed/>
                  <p:pic>
                    <p:nvPicPr>
                      <p:cNvPr id="0" name="Object 17"/>
                      <p:cNvPicPr>
                        <a:picLocks noChangeAspect="1" noChangeArrowheads="1"/>
                      </p:cNvPicPr>
                      <p:nvPr/>
                    </p:nvPicPr>
                    <p:blipFill>
                      <a:blip r:embed="rId19"/>
                      <a:srcRect/>
                      <a:stretch>
                        <a:fillRect/>
                      </a:stretch>
                    </p:blipFill>
                    <p:spPr bwMode="auto">
                      <a:xfrm>
                        <a:off x="4163486" y="5463929"/>
                        <a:ext cx="9556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5" name="Group 54"/>
          <p:cNvGrpSpPr/>
          <p:nvPr/>
        </p:nvGrpSpPr>
        <p:grpSpPr>
          <a:xfrm>
            <a:off x="4010510" y="3545191"/>
            <a:ext cx="1678018" cy="900618"/>
            <a:chOff x="4039385" y="3179441"/>
            <a:chExt cx="1678018" cy="900618"/>
          </a:xfrm>
        </p:grpSpPr>
        <p:graphicFrame>
          <p:nvGraphicFramePr>
            <p:cNvPr id="46" name="Object 45"/>
            <p:cNvGraphicFramePr>
              <a:graphicFrameLocks noChangeAspect="1"/>
            </p:cNvGraphicFramePr>
            <p:nvPr>
              <p:extLst>
                <p:ext uri="{D42A27DB-BD31-4B8C-83A1-F6EECF244321}">
                  <p14:modId xmlns:p14="http://schemas.microsoft.com/office/powerpoint/2010/main" val="2444730851"/>
                </p:ext>
              </p:extLst>
            </p:nvPr>
          </p:nvGraphicFramePr>
          <p:xfrm>
            <a:off x="4039385" y="3849871"/>
            <a:ext cx="488950" cy="230188"/>
          </p:xfrm>
          <a:graphic>
            <a:graphicData uri="http://schemas.openxmlformats.org/presentationml/2006/ole">
              <mc:AlternateContent xmlns:mc="http://schemas.openxmlformats.org/markup-compatibility/2006">
                <mc:Choice xmlns:v="urn:schemas-microsoft-com:vml" Requires="v">
                  <p:oleObj spid="_x0000_s822257" name="משוואה" r:id="rId20" imgW="253800" imgH="139680" progId="Equation.3">
                    <p:embed/>
                  </p:oleObj>
                </mc:Choice>
                <mc:Fallback>
                  <p:oleObj name="משוואה" r:id="rId20" imgW="253800" imgH="139680" progId="Equation.3">
                    <p:embed/>
                    <p:pic>
                      <p:nvPicPr>
                        <p:cNvPr id="0" name="Object 2"/>
                        <p:cNvPicPr>
                          <a:picLocks noChangeAspect="1" noChangeArrowheads="1"/>
                        </p:cNvPicPr>
                        <p:nvPr/>
                      </p:nvPicPr>
                      <p:blipFill>
                        <a:blip r:embed="rId21"/>
                        <a:srcRect/>
                        <a:stretch>
                          <a:fillRect/>
                        </a:stretch>
                      </p:blipFill>
                      <p:spPr bwMode="auto">
                        <a:xfrm>
                          <a:off x="4039385" y="3849871"/>
                          <a:ext cx="488950" cy="230188"/>
                        </a:xfrm>
                        <a:prstGeom prst="rect">
                          <a:avLst/>
                        </a:prstGeom>
                        <a:noFill/>
                        <a:ln>
                          <a:noFill/>
                        </a:ln>
                      </p:spPr>
                    </p:pic>
                  </p:oleObj>
                </mc:Fallback>
              </mc:AlternateContent>
            </a:graphicData>
          </a:graphic>
        </p:graphicFrame>
        <p:grpSp>
          <p:nvGrpSpPr>
            <p:cNvPr id="54" name="Group 53"/>
            <p:cNvGrpSpPr/>
            <p:nvPr/>
          </p:nvGrpSpPr>
          <p:grpSpPr>
            <a:xfrm>
              <a:off x="4286663" y="3179441"/>
              <a:ext cx="1430740" cy="825295"/>
              <a:chOff x="4286663" y="3179441"/>
              <a:chExt cx="1430740" cy="825295"/>
            </a:xfrm>
          </p:grpSpPr>
          <p:grpSp>
            <p:nvGrpSpPr>
              <p:cNvPr id="47" name="Group 46"/>
              <p:cNvGrpSpPr/>
              <p:nvPr/>
            </p:nvGrpSpPr>
            <p:grpSpPr>
              <a:xfrm>
                <a:off x="4286663" y="3218714"/>
                <a:ext cx="1430740" cy="786022"/>
                <a:chOff x="4238538" y="2756714"/>
                <a:chExt cx="1430740" cy="786022"/>
              </a:xfrm>
            </p:grpSpPr>
            <p:grpSp>
              <p:nvGrpSpPr>
                <p:cNvPr id="28" name="Group 27"/>
                <p:cNvGrpSpPr/>
                <p:nvPr/>
              </p:nvGrpSpPr>
              <p:grpSpPr>
                <a:xfrm>
                  <a:off x="4238538" y="2756714"/>
                  <a:ext cx="1430740" cy="496744"/>
                  <a:chOff x="3735031" y="2682402"/>
                  <a:chExt cx="5098581" cy="2343177"/>
                </a:xfrm>
              </p:grpSpPr>
              <p:grpSp>
                <p:nvGrpSpPr>
                  <p:cNvPr id="29" name="Group 28"/>
                  <p:cNvGrpSpPr/>
                  <p:nvPr/>
                </p:nvGrpSpPr>
                <p:grpSpPr>
                  <a:xfrm>
                    <a:off x="3735031" y="2682402"/>
                    <a:ext cx="5098581" cy="2343177"/>
                    <a:chOff x="3735031" y="2674012"/>
                    <a:chExt cx="5098581" cy="2343177"/>
                  </a:xfrm>
                </p:grpSpPr>
                <p:grpSp>
                  <p:nvGrpSpPr>
                    <p:cNvPr id="40" name="Group 39"/>
                    <p:cNvGrpSpPr/>
                    <p:nvPr/>
                  </p:nvGrpSpPr>
                  <p:grpSpPr>
                    <a:xfrm rot="21122280">
                      <a:off x="3735031" y="2674012"/>
                      <a:ext cx="5098581" cy="2343177"/>
                      <a:chOff x="3856653" y="2743196"/>
                      <a:chExt cx="5098581" cy="2343177"/>
                    </a:xfrm>
                  </p:grpSpPr>
                  <p:sp>
                    <p:nvSpPr>
                      <p:cNvPr id="43" name="Rectangle 42"/>
                      <p:cNvSpPr/>
                      <p:nvPr/>
                    </p:nvSpPr>
                    <p:spPr>
                      <a:xfrm rot="20432545">
                        <a:off x="3856653" y="2743196"/>
                        <a:ext cx="4049148" cy="795137"/>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20432545">
                        <a:off x="4381795" y="3738263"/>
                        <a:ext cx="4049148" cy="365213"/>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20432545">
                        <a:off x="4906086" y="4240816"/>
                        <a:ext cx="4049148" cy="845557"/>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4816814" y="4355620"/>
                      <a:ext cx="103173" cy="1142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7284876" y="2712171"/>
                    <a:ext cx="103173" cy="1142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1"/>
                <p:cNvCxnSpPr/>
                <p:nvPr/>
              </p:nvCxnSpPr>
              <p:spPr bwMode="auto">
                <a:xfrm>
                  <a:off x="4369867" y="3342825"/>
                  <a:ext cx="238486" cy="199911"/>
                </a:xfrm>
                <a:prstGeom prst="straightConnector1">
                  <a:avLst/>
                </a:prstGeom>
                <a:noFill/>
                <a:ln w="12700" cap="flat" cmpd="sng" algn="ctr">
                  <a:solidFill>
                    <a:schemeClr val="tx1"/>
                  </a:solidFill>
                  <a:prstDash val="solid"/>
                  <a:round/>
                  <a:headEnd type="arrow" w="med" len="med"/>
                  <a:tailEnd type="arrow"/>
                </a:ln>
                <a:effectLst/>
              </p:spPr>
            </p:cxnSp>
          </p:grpSp>
          <p:grpSp>
            <p:nvGrpSpPr>
              <p:cNvPr id="52" name="Group 51"/>
              <p:cNvGrpSpPr/>
              <p:nvPr/>
            </p:nvGrpSpPr>
            <p:grpSpPr>
              <a:xfrm>
                <a:off x="4647392" y="3179441"/>
                <a:ext cx="580203" cy="392785"/>
                <a:chOff x="4647392" y="3179441"/>
                <a:chExt cx="580203" cy="392785"/>
              </a:xfrm>
            </p:grpSpPr>
            <p:cxnSp>
              <p:nvCxnSpPr>
                <p:cNvPr id="53" name="Straight Arrow Connector 52"/>
                <p:cNvCxnSpPr/>
                <p:nvPr/>
              </p:nvCxnSpPr>
              <p:spPr bwMode="auto">
                <a:xfrm flipV="1">
                  <a:off x="4647392" y="3272346"/>
                  <a:ext cx="580203" cy="299880"/>
                </a:xfrm>
                <a:prstGeom prst="straightConnector1">
                  <a:avLst/>
                </a:prstGeom>
                <a:noFill/>
                <a:ln w="22225" cap="flat" cmpd="sng" algn="ctr">
                  <a:solidFill>
                    <a:schemeClr val="tx1"/>
                  </a:solidFill>
                  <a:prstDash val="solid"/>
                  <a:round/>
                  <a:headEnd type="arrow" w="med" len="med"/>
                  <a:tailEnd type="arrow"/>
                </a:ln>
                <a:effectLst/>
              </p:spPr>
            </p:cxnSp>
            <p:graphicFrame>
              <p:nvGraphicFramePr>
                <p:cNvPr id="51" name="Object 50"/>
                <p:cNvGraphicFramePr>
                  <a:graphicFrameLocks noChangeAspect="1"/>
                </p:cNvGraphicFramePr>
                <p:nvPr>
                  <p:extLst>
                    <p:ext uri="{D42A27DB-BD31-4B8C-83A1-F6EECF244321}">
                      <p14:modId xmlns:p14="http://schemas.microsoft.com/office/powerpoint/2010/main" val="3788392677"/>
                    </p:ext>
                  </p:extLst>
                </p:nvPr>
              </p:nvGraphicFramePr>
              <p:xfrm>
                <a:off x="4730491" y="3179441"/>
                <a:ext cx="244475" cy="209550"/>
              </p:xfrm>
              <a:graphic>
                <a:graphicData uri="http://schemas.openxmlformats.org/presentationml/2006/ole">
                  <mc:AlternateContent xmlns:mc="http://schemas.openxmlformats.org/markup-compatibility/2006">
                    <mc:Choice xmlns:v="urn:schemas-microsoft-com:vml" Requires="v">
                      <p:oleObj spid="_x0000_s822258" name="משוואה" r:id="rId22" imgW="126720" imgH="126720" progId="Equation.3">
                        <p:embed/>
                      </p:oleObj>
                    </mc:Choice>
                    <mc:Fallback>
                      <p:oleObj name="משוואה" r:id="rId22" imgW="126720" imgH="126720" progId="Equation.3">
                        <p:embed/>
                        <p:pic>
                          <p:nvPicPr>
                            <p:cNvPr id="0" name="Object 45"/>
                            <p:cNvPicPr>
                              <a:picLocks noChangeAspect="1" noChangeArrowheads="1"/>
                            </p:cNvPicPr>
                            <p:nvPr/>
                          </p:nvPicPr>
                          <p:blipFill>
                            <a:blip r:embed="rId23"/>
                            <a:srcRect/>
                            <a:stretch>
                              <a:fillRect/>
                            </a:stretch>
                          </p:blipFill>
                          <p:spPr bwMode="auto">
                            <a:xfrm>
                              <a:off x="4730491" y="3179441"/>
                              <a:ext cx="2444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graphicFrame>
        <p:nvGraphicFramePr>
          <p:cNvPr id="56" name="Object 55"/>
          <p:cNvGraphicFramePr>
            <a:graphicFrameLocks noChangeAspect="1"/>
          </p:cNvGraphicFramePr>
          <p:nvPr>
            <p:extLst>
              <p:ext uri="{D42A27DB-BD31-4B8C-83A1-F6EECF244321}">
                <p14:modId xmlns:p14="http://schemas.microsoft.com/office/powerpoint/2010/main" val="3386842863"/>
              </p:ext>
            </p:extLst>
          </p:nvPr>
        </p:nvGraphicFramePr>
        <p:xfrm>
          <a:off x="3681413" y="4783756"/>
          <a:ext cx="1513680" cy="428007"/>
        </p:xfrm>
        <a:graphic>
          <a:graphicData uri="http://schemas.openxmlformats.org/presentationml/2006/ole">
            <mc:AlternateContent xmlns:mc="http://schemas.openxmlformats.org/markup-compatibility/2006">
              <mc:Choice xmlns:v="urn:schemas-microsoft-com:vml" Requires="v">
                <p:oleObj spid="_x0000_s822259" name="משוואה" r:id="rId24" imgW="774360" imgH="253800" progId="Equation.3">
                  <p:embed/>
                </p:oleObj>
              </mc:Choice>
              <mc:Fallback>
                <p:oleObj name="משוואה" r:id="rId24" imgW="774360" imgH="253800" progId="Equation.3">
                  <p:embed/>
                  <p:pic>
                    <p:nvPicPr>
                      <p:cNvPr id="0" name="Object 12"/>
                      <p:cNvPicPr>
                        <a:picLocks noChangeAspect="1" noChangeArrowheads="1"/>
                      </p:cNvPicPr>
                      <p:nvPr/>
                    </p:nvPicPr>
                    <p:blipFill>
                      <a:blip r:embed="rId25"/>
                      <a:srcRect/>
                      <a:stretch>
                        <a:fillRect/>
                      </a:stretch>
                    </p:blipFill>
                    <p:spPr bwMode="auto">
                      <a:xfrm>
                        <a:off x="3681413" y="4783756"/>
                        <a:ext cx="1513680" cy="428007"/>
                      </a:xfrm>
                      <a:prstGeom prst="rect">
                        <a:avLst/>
                      </a:prstGeom>
                      <a:noFill/>
                      <a:ln>
                        <a:noFill/>
                      </a:ln>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2789270474"/>
              </p:ext>
            </p:extLst>
          </p:nvPr>
        </p:nvGraphicFramePr>
        <p:xfrm>
          <a:off x="2616200" y="6179419"/>
          <a:ext cx="1536146" cy="426169"/>
        </p:xfrm>
        <a:graphic>
          <a:graphicData uri="http://schemas.openxmlformats.org/presentationml/2006/ole">
            <mc:AlternateContent xmlns:mc="http://schemas.openxmlformats.org/markup-compatibility/2006">
              <mc:Choice xmlns:v="urn:schemas-microsoft-com:vml" Requires="v">
                <p:oleObj spid="_x0000_s822260" name="משוואה" r:id="rId26" imgW="787320" imgH="253800" progId="Equation.3">
                  <p:embed/>
                </p:oleObj>
              </mc:Choice>
              <mc:Fallback>
                <p:oleObj name="משוואה" r:id="rId26" imgW="787320" imgH="253800" progId="Equation.3">
                  <p:embed/>
                  <p:pic>
                    <p:nvPicPr>
                      <p:cNvPr id="0" name="Object 55"/>
                      <p:cNvPicPr>
                        <a:picLocks noChangeAspect="1" noChangeArrowheads="1"/>
                      </p:cNvPicPr>
                      <p:nvPr/>
                    </p:nvPicPr>
                    <p:blipFill>
                      <a:blip r:embed="rId27"/>
                      <a:srcRect/>
                      <a:stretch>
                        <a:fillRect/>
                      </a:stretch>
                    </p:blipFill>
                    <p:spPr bwMode="auto">
                      <a:xfrm>
                        <a:off x="2616200" y="6179419"/>
                        <a:ext cx="1536146" cy="426169"/>
                      </a:xfrm>
                      <a:prstGeom prst="rect">
                        <a:avLst/>
                      </a:prstGeom>
                      <a:noFill/>
                      <a:ln>
                        <a:noFill/>
                      </a:ln>
                    </p:spPr>
                  </p:pic>
                </p:oleObj>
              </mc:Fallback>
            </mc:AlternateContent>
          </a:graphicData>
        </a:graphic>
      </p:graphicFrame>
      <p:grpSp>
        <p:nvGrpSpPr>
          <p:cNvPr id="48" name="Group 47"/>
          <p:cNvGrpSpPr/>
          <p:nvPr/>
        </p:nvGrpSpPr>
        <p:grpSpPr>
          <a:xfrm>
            <a:off x="1639241" y="1934712"/>
            <a:ext cx="1068602" cy="1007207"/>
            <a:chOff x="4928135" y="1356210"/>
            <a:chExt cx="1568226" cy="1271487"/>
          </a:xfrm>
        </p:grpSpPr>
        <p:grpSp>
          <p:nvGrpSpPr>
            <p:cNvPr id="49" name="Group 48"/>
            <p:cNvGrpSpPr/>
            <p:nvPr/>
          </p:nvGrpSpPr>
          <p:grpSpPr>
            <a:xfrm>
              <a:off x="5023281" y="1362527"/>
              <a:ext cx="1327145" cy="1201319"/>
              <a:chOff x="4966159" y="1415480"/>
              <a:chExt cx="1327145" cy="1201319"/>
            </a:xfrm>
          </p:grpSpPr>
          <p:graphicFrame>
            <p:nvGraphicFramePr>
              <p:cNvPr id="58" name="Object 57"/>
              <p:cNvGraphicFramePr>
                <a:graphicFrameLocks noChangeAspect="1"/>
              </p:cNvGraphicFramePr>
              <p:nvPr>
                <p:extLst>
                  <p:ext uri="{D42A27DB-BD31-4B8C-83A1-F6EECF244321}">
                    <p14:modId xmlns:p14="http://schemas.microsoft.com/office/powerpoint/2010/main" val="750832471"/>
                  </p:ext>
                </p:extLst>
              </p:nvPr>
            </p:nvGraphicFramePr>
            <p:xfrm>
              <a:off x="4979574" y="2191738"/>
              <a:ext cx="442815" cy="425061"/>
            </p:xfrm>
            <a:graphic>
              <a:graphicData uri="http://schemas.openxmlformats.org/presentationml/2006/ole">
                <mc:AlternateContent xmlns:mc="http://schemas.openxmlformats.org/markup-compatibility/2006">
                  <mc:Choice xmlns:v="urn:schemas-microsoft-com:vml" Requires="v">
                    <p:oleObj spid="_x0000_s822261" name="משוואה" r:id="rId28" imgW="228600" imgH="253800" progId="Equation.3">
                      <p:embed/>
                    </p:oleObj>
                  </mc:Choice>
                  <mc:Fallback>
                    <p:oleObj name="משוואה" r:id="rId28" imgW="228600" imgH="253800" progId="Equation.3">
                      <p:embed/>
                      <p:pic>
                        <p:nvPicPr>
                          <p:cNvPr id="0" name=""/>
                          <p:cNvPicPr>
                            <a:picLocks noChangeAspect="1" noChangeArrowheads="1"/>
                          </p:cNvPicPr>
                          <p:nvPr/>
                        </p:nvPicPr>
                        <p:blipFill>
                          <a:blip r:embed="rId29"/>
                          <a:srcRect/>
                          <a:stretch>
                            <a:fillRect/>
                          </a:stretch>
                        </p:blipFill>
                        <p:spPr bwMode="auto">
                          <a:xfrm>
                            <a:off x="4979574" y="2191738"/>
                            <a:ext cx="442815" cy="425061"/>
                          </a:xfrm>
                          <a:prstGeom prst="rect">
                            <a:avLst/>
                          </a:prstGeom>
                          <a:noFill/>
                          <a:ln>
                            <a:noFill/>
                          </a:ln>
                          <a:extLst/>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2395609975"/>
                  </p:ext>
                </p:extLst>
              </p:nvPr>
            </p:nvGraphicFramePr>
            <p:xfrm>
              <a:off x="4966159" y="1415480"/>
              <a:ext cx="414691" cy="450909"/>
            </p:xfrm>
            <a:graphic>
              <a:graphicData uri="http://schemas.openxmlformats.org/presentationml/2006/ole">
                <mc:AlternateContent xmlns:mc="http://schemas.openxmlformats.org/markup-compatibility/2006">
                  <mc:Choice xmlns:v="urn:schemas-microsoft-com:vml" Requires="v">
                    <p:oleObj spid="_x0000_s822262" name="משוואה" r:id="rId30" imgW="203040" imgH="253800" progId="Equation.3">
                      <p:embed/>
                    </p:oleObj>
                  </mc:Choice>
                  <mc:Fallback>
                    <p:oleObj name="משוואה" r:id="rId30" imgW="203040" imgH="253800" progId="Equation.3">
                      <p:embed/>
                      <p:pic>
                        <p:nvPicPr>
                          <p:cNvPr id="0" name=""/>
                          <p:cNvPicPr>
                            <a:picLocks noChangeAspect="1" noChangeArrowheads="1"/>
                          </p:cNvPicPr>
                          <p:nvPr/>
                        </p:nvPicPr>
                        <p:blipFill>
                          <a:blip r:embed="rId31"/>
                          <a:srcRect/>
                          <a:stretch>
                            <a:fillRect/>
                          </a:stretch>
                        </p:blipFill>
                        <p:spPr bwMode="auto">
                          <a:xfrm>
                            <a:off x="4966159" y="1415480"/>
                            <a:ext cx="414691" cy="450909"/>
                          </a:xfrm>
                          <a:prstGeom prst="rect">
                            <a:avLst/>
                          </a:prstGeom>
                          <a:noFill/>
                          <a:ln>
                            <a:noFill/>
                          </a:ln>
                        </p:spPr>
                      </p:pic>
                    </p:oleObj>
                  </mc:Fallback>
                </mc:AlternateContent>
              </a:graphicData>
            </a:graphic>
          </p:graphicFrame>
          <p:cxnSp>
            <p:nvCxnSpPr>
              <p:cNvPr id="60" name="Straight Connector 59"/>
              <p:cNvCxnSpPr/>
              <p:nvPr/>
            </p:nvCxnSpPr>
            <p:spPr bwMode="auto">
              <a:xfrm>
                <a:off x="5629162" y="2468210"/>
                <a:ext cx="654517" cy="0"/>
              </a:xfrm>
              <a:prstGeom prst="line">
                <a:avLst/>
              </a:prstGeom>
              <a:noFill/>
              <a:ln w="25400"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a:off x="5638787" y="1565584"/>
                <a:ext cx="654517" cy="0"/>
              </a:xfrm>
              <a:prstGeom prst="line">
                <a:avLst/>
              </a:prstGeom>
              <a:noFill/>
              <a:ln w="25400" cap="flat" cmpd="sng" algn="ctr">
                <a:solidFill>
                  <a:schemeClr val="tx1"/>
                </a:solidFill>
                <a:prstDash val="solid"/>
                <a:round/>
                <a:headEnd type="none" w="med" len="med"/>
                <a:tailEnd type="none" w="med" len="med"/>
              </a:ln>
              <a:effectLst/>
            </p:spPr>
          </p:cxnSp>
        </p:grpSp>
        <p:sp>
          <p:nvSpPr>
            <p:cNvPr id="50" name="Rounded Rectangle 49"/>
            <p:cNvSpPr/>
            <p:nvPr/>
          </p:nvSpPr>
          <p:spPr bwMode="auto">
            <a:xfrm>
              <a:off x="4928135" y="1356210"/>
              <a:ext cx="1568226" cy="1271487"/>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grpSp>
      <p:sp>
        <p:nvSpPr>
          <p:cNvPr id="63" name="Rectangle 126"/>
          <p:cNvSpPr>
            <a:spLocks noChangeArrowheads="1"/>
          </p:cNvSpPr>
          <p:nvPr/>
        </p:nvSpPr>
        <p:spPr bwMode="auto">
          <a:xfrm>
            <a:off x="345816" y="2143818"/>
            <a:ext cx="1145406" cy="434993"/>
          </a:xfrm>
          <a:prstGeom prst="rect">
            <a:avLst/>
          </a:prstGeom>
        </p:spPr>
        <p:txBody>
          <a:bodyPr/>
          <a:lstStyle/>
          <a:p>
            <a:pPr marL="609600" indent="-609600"/>
            <a:r>
              <a:rPr lang="en-US" sz="2000" dirty="0" smtClean="0">
                <a:cs typeface="Tahoma" pitchFamily="34" charset="0"/>
              </a:rPr>
              <a:t>dipole:</a:t>
            </a:r>
            <a:endParaRPr lang="en-US" sz="2000" dirty="0">
              <a:cs typeface="Tahoma" pitchFamily="34" charset="0"/>
            </a:endParaRPr>
          </a:p>
        </p:txBody>
      </p:sp>
      <p:sp>
        <p:nvSpPr>
          <p:cNvPr id="61" name="Rectangle 201"/>
          <p:cNvSpPr>
            <a:spLocks noChangeArrowheads="1"/>
          </p:cNvSpPr>
          <p:nvPr/>
        </p:nvSpPr>
        <p:spPr bwMode="auto">
          <a:xfrm>
            <a:off x="6227551" y="-14288"/>
            <a:ext cx="3272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1. Giant </a:t>
            </a:r>
            <a:r>
              <a:rPr lang="en-US" sz="2000" b="1" dirty="0" err="1" smtClean="0">
                <a:solidFill>
                  <a:schemeClr val="bg1"/>
                </a:solidFill>
                <a:cs typeface="Arial" pitchFamily="34" charset="0"/>
              </a:rPr>
              <a:t>vdW</a:t>
            </a:r>
            <a:r>
              <a:rPr lang="en-US" sz="2000" b="1" dirty="0" smtClean="0">
                <a:solidFill>
                  <a:schemeClr val="bg1"/>
                </a:solidFill>
                <a:cs typeface="Arial" pitchFamily="34" charset="0"/>
              </a:rPr>
              <a:t>/</a:t>
            </a:r>
            <a:r>
              <a:rPr lang="en-US" sz="2000" b="1" dirty="0" err="1" smtClean="0">
                <a:solidFill>
                  <a:schemeClr val="bg1"/>
                </a:solidFill>
                <a:cs typeface="Arial" pitchFamily="34" charset="0"/>
              </a:rPr>
              <a:t>Casimir</a:t>
            </a:r>
            <a:endParaRPr lang="en-US" sz="2000" b="1" dirty="0">
              <a:solidFill>
                <a:schemeClr val="bg1"/>
              </a:solidFill>
              <a:cs typeface="Arial" pitchFamily="34" charset="0"/>
            </a:endParaRPr>
          </a:p>
        </p:txBody>
      </p:sp>
      <p:sp>
        <p:nvSpPr>
          <p:cNvPr id="64" name="Rectangle 126"/>
          <p:cNvSpPr>
            <a:spLocks noChangeArrowheads="1"/>
          </p:cNvSpPr>
          <p:nvPr/>
        </p:nvSpPr>
        <p:spPr bwMode="auto">
          <a:xfrm>
            <a:off x="3936733" y="6487965"/>
            <a:ext cx="5220293" cy="370035"/>
          </a:xfrm>
          <a:prstGeom prst="rect">
            <a:avLst/>
          </a:prstGeom>
        </p:spPr>
        <p:txBody>
          <a:bodyPr/>
          <a:lstStyle/>
          <a:p>
            <a:pPr marL="609600" indent="-609600"/>
            <a:r>
              <a:rPr lang="en-US" sz="1600" dirty="0" smtClean="0">
                <a:cs typeface="Tahoma" pitchFamily="34" charset="0"/>
              </a:rPr>
              <a:t>Shahmoon, </a:t>
            </a:r>
            <a:r>
              <a:rPr lang="en-US" sz="1600" dirty="0" err="1" smtClean="0">
                <a:cs typeface="Tahoma" pitchFamily="34" charset="0"/>
              </a:rPr>
              <a:t>Mazets</a:t>
            </a:r>
            <a:r>
              <a:rPr lang="en-US" sz="1600" dirty="0" smtClean="0">
                <a:cs typeface="Tahoma" pitchFamily="34" charset="0"/>
              </a:rPr>
              <a:t> &amp; Kurizki, </a:t>
            </a:r>
            <a:r>
              <a:rPr lang="en-US" sz="1600" dirty="0" smtClean="0"/>
              <a:t>PNAS </a:t>
            </a:r>
            <a:r>
              <a:rPr lang="en-US" sz="1600" dirty="0"/>
              <a:t>111, 10485 (2014)</a:t>
            </a:r>
            <a:endParaRPr lang="en-US" sz="1600" dirty="0">
              <a:cs typeface="Tahoma" pitchFamily="34" charset="0"/>
            </a:endParaRPr>
          </a:p>
        </p:txBody>
      </p:sp>
    </p:spTree>
    <p:extLst>
      <p:ext uri="{BB962C8B-B14F-4D97-AF65-F5344CB8AC3E}">
        <p14:creationId xmlns:p14="http://schemas.microsoft.com/office/powerpoint/2010/main" val="52409193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ChangeArrowheads="1"/>
          </p:cNvSpPr>
          <p:nvPr/>
        </p:nvSpPr>
        <p:spPr bwMode="auto">
          <a:xfrm>
            <a:off x="355434" y="308124"/>
            <a:ext cx="9285889"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Comparison with free-space result</a:t>
            </a:r>
            <a:endParaRPr lang="en-US" sz="3000" dirty="0">
              <a:solidFill>
                <a:schemeClr val="bg1"/>
              </a:solidFill>
              <a:cs typeface="Arial" pitchFamily="34" charset="0"/>
            </a:endParaRPr>
          </a:p>
        </p:txBody>
      </p:sp>
      <p:grpSp>
        <p:nvGrpSpPr>
          <p:cNvPr id="2" name="Group 1"/>
          <p:cNvGrpSpPr/>
          <p:nvPr/>
        </p:nvGrpSpPr>
        <p:grpSpPr>
          <a:xfrm>
            <a:off x="-437601" y="3460871"/>
            <a:ext cx="5459335" cy="840622"/>
            <a:chOff x="1454415" y="4890221"/>
            <a:chExt cx="5764536" cy="840622"/>
          </a:xfrm>
        </p:grpSpPr>
        <p:sp>
          <p:nvSpPr>
            <p:cNvPr id="5" name="Rectangle 4"/>
            <p:cNvSpPr>
              <a:spLocks noChangeArrowheads="1"/>
            </p:cNvSpPr>
            <p:nvPr/>
          </p:nvSpPr>
          <p:spPr bwMode="auto">
            <a:xfrm>
              <a:off x="1454415" y="4899846"/>
              <a:ext cx="5764536" cy="830997"/>
            </a:xfrm>
            <a:prstGeom prst="rect">
              <a:avLst/>
            </a:prstGeom>
            <a:noFill/>
            <a:ln w="9525" algn="ctr">
              <a:noFill/>
              <a:miter lim="800000"/>
              <a:headEnd/>
              <a:tailEnd/>
            </a:ln>
            <a:effectLst/>
          </p:spPr>
          <p:txBody>
            <a:bodyPr wrap="square">
              <a:spAutoFit/>
            </a:bodyPr>
            <a:lstStyle/>
            <a:p>
              <a:pPr algn="ctr">
                <a:spcBef>
                  <a:spcPct val="0"/>
                </a:spcBef>
              </a:pPr>
              <a:r>
                <a:rPr lang="en-US" sz="2400" b="1" i="1" dirty="0" smtClean="0">
                  <a:solidFill>
                    <a:srgbClr val="7030A0"/>
                  </a:solidFill>
                  <a:cs typeface="Arial" pitchFamily="34" charset="0"/>
                </a:rPr>
                <a:t>Giant enhancement </a:t>
              </a:r>
            </a:p>
            <a:p>
              <a:pPr algn="ctr">
                <a:spcBef>
                  <a:spcPct val="0"/>
                </a:spcBef>
              </a:pPr>
              <a:r>
                <a:rPr lang="en-US" sz="2400" b="1" i="1" dirty="0" smtClean="0">
                  <a:solidFill>
                    <a:srgbClr val="7030A0"/>
                  </a:solidFill>
                  <a:cs typeface="Arial" pitchFamily="34" charset="0"/>
                </a:rPr>
                <a:t>w.r.t free-space</a:t>
              </a:r>
              <a:endParaRPr lang="en-US" sz="2400" b="1" i="1" dirty="0">
                <a:solidFill>
                  <a:srgbClr val="7030A0"/>
                </a:solidFill>
                <a:cs typeface="Arial" pitchFamily="34" charset="0"/>
              </a:endParaRPr>
            </a:p>
          </p:txBody>
        </p:sp>
        <p:sp>
          <p:nvSpPr>
            <p:cNvPr id="6" name="Oval 5"/>
            <p:cNvSpPr/>
            <p:nvPr/>
          </p:nvSpPr>
          <p:spPr>
            <a:xfrm>
              <a:off x="2317881" y="4890221"/>
              <a:ext cx="4302494" cy="84062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126"/>
          <p:cNvSpPr>
            <a:spLocks noChangeArrowheads="1"/>
          </p:cNvSpPr>
          <p:nvPr/>
        </p:nvSpPr>
        <p:spPr bwMode="auto">
          <a:xfrm>
            <a:off x="278434" y="1368568"/>
            <a:ext cx="3047305" cy="402483"/>
          </a:xfrm>
          <a:prstGeom prst="rect">
            <a:avLst/>
          </a:prstGeom>
          <a:noFill/>
          <a:ln w="9525">
            <a:noFill/>
            <a:miter lim="800000"/>
            <a:headEnd/>
            <a:tailEnd/>
          </a:ln>
          <a:effectLst/>
        </p:spPr>
        <p:txBody>
          <a:bodyPr/>
          <a:lstStyle/>
          <a:p>
            <a:pPr marL="609600" indent="-609600"/>
            <a:r>
              <a:rPr lang="en-US" sz="2000" dirty="0" smtClean="0">
                <a:cs typeface="Tahoma" pitchFamily="34" charset="0"/>
              </a:rPr>
              <a:t>- TEM-mediated energy: </a:t>
            </a:r>
            <a:endParaRPr lang="en-US" sz="2000" dirty="0">
              <a:cs typeface="Tahoma" pitchFamily="34" charset="0"/>
            </a:endParaRPr>
          </a:p>
        </p:txBody>
      </p:sp>
      <p:sp>
        <p:nvSpPr>
          <p:cNvPr id="8" name="Rectangle 126"/>
          <p:cNvSpPr>
            <a:spLocks noChangeArrowheads="1"/>
          </p:cNvSpPr>
          <p:nvPr/>
        </p:nvSpPr>
        <p:spPr bwMode="auto">
          <a:xfrm>
            <a:off x="282375" y="1790301"/>
            <a:ext cx="3328811" cy="434378"/>
          </a:xfrm>
          <a:prstGeom prst="rect">
            <a:avLst/>
          </a:prstGeom>
          <a:noFill/>
          <a:ln w="9525">
            <a:noFill/>
            <a:miter lim="800000"/>
            <a:headEnd/>
            <a:tailEnd/>
          </a:ln>
          <a:effectLst/>
        </p:spPr>
        <p:txBody>
          <a:bodyPr/>
          <a:lstStyle/>
          <a:p>
            <a:pPr marL="609600" indent="-609600"/>
            <a:r>
              <a:rPr lang="en-US" sz="2000" dirty="0" smtClean="0">
                <a:cs typeface="Tahoma" pitchFamily="34" charset="0"/>
              </a:rPr>
              <a:t>- free-space counterpart: </a:t>
            </a:r>
            <a:endParaRPr lang="en-US" sz="2000" dirty="0">
              <a:cs typeface="Tahoma"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464414876"/>
              </p:ext>
            </p:extLst>
          </p:nvPr>
        </p:nvGraphicFramePr>
        <p:xfrm>
          <a:off x="3268136" y="1442428"/>
          <a:ext cx="427976" cy="398521"/>
        </p:xfrm>
        <a:graphic>
          <a:graphicData uri="http://schemas.openxmlformats.org/presentationml/2006/ole">
            <mc:AlternateContent xmlns:mc="http://schemas.openxmlformats.org/markup-compatibility/2006">
              <mc:Choice xmlns:v="urn:schemas-microsoft-com:vml" Requires="v">
                <p:oleObj spid="_x0000_s823204" name="משוואה" r:id="rId4" imgW="164880" imgH="177480" progId="Equation.3">
                  <p:embed/>
                </p:oleObj>
              </mc:Choice>
              <mc:Fallback>
                <p:oleObj name="משוואה" r:id="rId4" imgW="164880" imgH="177480" progId="Equation.3">
                  <p:embed/>
                  <p:pic>
                    <p:nvPicPr>
                      <p:cNvPr id="0" name=""/>
                      <p:cNvPicPr>
                        <a:picLocks noChangeAspect="1" noChangeArrowheads="1"/>
                      </p:cNvPicPr>
                      <p:nvPr/>
                    </p:nvPicPr>
                    <p:blipFill>
                      <a:blip r:embed="rId5"/>
                      <a:srcRect/>
                      <a:stretch>
                        <a:fillRect/>
                      </a:stretch>
                    </p:blipFill>
                    <p:spPr bwMode="auto">
                      <a:xfrm>
                        <a:off x="3268136" y="1442428"/>
                        <a:ext cx="427976" cy="398521"/>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6489920"/>
              </p:ext>
            </p:extLst>
          </p:nvPr>
        </p:nvGraphicFramePr>
        <p:xfrm>
          <a:off x="3428893" y="1864783"/>
          <a:ext cx="623347" cy="538094"/>
        </p:xfrm>
        <a:graphic>
          <a:graphicData uri="http://schemas.openxmlformats.org/presentationml/2006/ole">
            <mc:AlternateContent xmlns:mc="http://schemas.openxmlformats.org/markup-compatibility/2006">
              <mc:Choice xmlns:v="urn:schemas-microsoft-com:vml" Requires="v">
                <p:oleObj spid="_x0000_s823205" name="משוואה" r:id="rId6" imgW="241200" imgH="241200" progId="Equation.3">
                  <p:embed/>
                </p:oleObj>
              </mc:Choice>
              <mc:Fallback>
                <p:oleObj name="משוואה" r:id="rId6" imgW="241200" imgH="241200" progId="Equation.3">
                  <p:embed/>
                  <p:pic>
                    <p:nvPicPr>
                      <p:cNvPr id="0" name=""/>
                      <p:cNvPicPr>
                        <a:picLocks noChangeAspect="1" noChangeArrowheads="1"/>
                      </p:cNvPicPr>
                      <p:nvPr/>
                    </p:nvPicPr>
                    <p:blipFill>
                      <a:blip r:embed="rId7"/>
                      <a:srcRect/>
                      <a:stretch>
                        <a:fillRect/>
                      </a:stretch>
                    </p:blipFill>
                    <p:spPr bwMode="auto">
                      <a:xfrm>
                        <a:off x="3428893" y="1864783"/>
                        <a:ext cx="623347" cy="538094"/>
                      </a:xfrm>
                      <a:prstGeom prst="rect">
                        <a:avLst/>
                      </a:prstGeom>
                      <a:noFill/>
                      <a:ln>
                        <a:noFill/>
                      </a:ln>
                      <a:extLst/>
                    </p:spPr>
                  </p:pic>
                </p:oleObj>
              </mc:Fallback>
            </mc:AlternateContent>
          </a:graphicData>
        </a:graphic>
      </p:graphicFrame>
      <p:sp>
        <p:nvSpPr>
          <p:cNvPr id="12" name="Rectangle 126"/>
          <p:cNvSpPr>
            <a:spLocks noChangeArrowheads="1"/>
          </p:cNvSpPr>
          <p:nvPr/>
        </p:nvSpPr>
        <p:spPr bwMode="auto">
          <a:xfrm>
            <a:off x="312600" y="2269827"/>
            <a:ext cx="967166" cy="532333"/>
          </a:xfrm>
          <a:prstGeom prst="rect">
            <a:avLst/>
          </a:prstGeom>
          <a:noFill/>
          <a:ln w="9525">
            <a:noFill/>
            <a:miter lim="800000"/>
            <a:headEnd/>
            <a:tailEnd/>
          </a:ln>
          <a:effectLst/>
        </p:spPr>
        <p:txBody>
          <a:bodyPr/>
          <a:lstStyle/>
          <a:p>
            <a:pPr marL="609600" indent="-609600"/>
            <a:r>
              <a:rPr lang="en-US" sz="2000" dirty="0" smtClean="0">
                <a:cs typeface="Tahoma" pitchFamily="34" charset="0"/>
              </a:rPr>
              <a:t>- </a:t>
            </a:r>
            <a:r>
              <a:rPr lang="en-US" sz="1600" dirty="0" smtClean="0">
                <a:cs typeface="Tahoma" pitchFamily="34" charset="0"/>
              </a:rPr>
              <a:t>For</a:t>
            </a:r>
            <a:r>
              <a:rPr lang="en-US" sz="2000" dirty="0" smtClean="0">
                <a:cs typeface="Tahoma" pitchFamily="34" charset="0"/>
              </a:rPr>
              <a:t> </a:t>
            </a:r>
            <a:endParaRPr lang="en-US" sz="2000" dirty="0">
              <a:cs typeface="Tahoma"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440551738"/>
              </p:ext>
            </p:extLst>
          </p:nvPr>
        </p:nvGraphicFramePr>
        <p:xfrm>
          <a:off x="1055336" y="2299698"/>
          <a:ext cx="1307367" cy="414131"/>
        </p:xfrm>
        <a:graphic>
          <a:graphicData uri="http://schemas.openxmlformats.org/presentationml/2006/ole">
            <mc:AlternateContent xmlns:mc="http://schemas.openxmlformats.org/markup-compatibility/2006">
              <mc:Choice xmlns:v="urn:schemas-microsoft-com:vml" Requires="v">
                <p:oleObj spid="_x0000_s823206" name="משוואה" r:id="rId8" imgW="660240" imgH="241200" progId="Equation.3">
                  <p:embed/>
                </p:oleObj>
              </mc:Choice>
              <mc:Fallback>
                <p:oleObj name="משוואה" r:id="rId8" imgW="660240" imgH="241200" progId="Equation.3">
                  <p:embed/>
                  <p:pic>
                    <p:nvPicPr>
                      <p:cNvPr id="0" name=""/>
                      <p:cNvPicPr>
                        <a:picLocks noChangeAspect="1" noChangeArrowheads="1"/>
                      </p:cNvPicPr>
                      <p:nvPr/>
                    </p:nvPicPr>
                    <p:blipFill>
                      <a:blip r:embed="rId9"/>
                      <a:srcRect/>
                      <a:stretch>
                        <a:fillRect/>
                      </a:stretch>
                    </p:blipFill>
                    <p:spPr bwMode="auto">
                      <a:xfrm>
                        <a:off x="1055336" y="2299698"/>
                        <a:ext cx="1307367" cy="414131"/>
                      </a:xfrm>
                      <a:prstGeom prst="rect">
                        <a:avLst/>
                      </a:prstGeom>
                      <a:noFill/>
                      <a:ln>
                        <a:noFill/>
                      </a:ln>
                    </p:spPr>
                  </p:pic>
                </p:oleObj>
              </mc:Fallback>
            </mc:AlternateContent>
          </a:graphicData>
        </a:graphic>
      </p:graphicFrame>
      <p:sp>
        <p:nvSpPr>
          <p:cNvPr id="14" name="Rectangle 126"/>
          <p:cNvSpPr>
            <a:spLocks noChangeArrowheads="1"/>
          </p:cNvSpPr>
          <p:nvPr/>
        </p:nvSpPr>
        <p:spPr bwMode="auto">
          <a:xfrm>
            <a:off x="858805" y="2813986"/>
            <a:ext cx="1480062" cy="532333"/>
          </a:xfrm>
          <a:prstGeom prst="rect">
            <a:avLst/>
          </a:prstGeom>
          <a:noFill/>
          <a:ln w="9525">
            <a:noFill/>
            <a:miter lim="800000"/>
            <a:headEnd/>
            <a:tailEnd/>
          </a:ln>
          <a:effectLst/>
        </p:spPr>
        <p:txBody>
          <a:bodyPr/>
          <a:lstStyle/>
          <a:p>
            <a:pPr marL="609600" indent="-609600"/>
            <a:r>
              <a:rPr lang="en-US" sz="2000" dirty="0" smtClean="0">
                <a:cs typeface="Tahoma" pitchFamily="34" charset="0"/>
              </a:rPr>
              <a:t>from </a:t>
            </a:r>
            <a:endParaRPr lang="en-US" sz="2000" dirty="0">
              <a:cs typeface="Tahoma"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1584235882"/>
              </p:ext>
            </p:extLst>
          </p:nvPr>
        </p:nvGraphicFramePr>
        <p:xfrm>
          <a:off x="1681163" y="2808288"/>
          <a:ext cx="1579562" cy="465137"/>
        </p:xfrm>
        <a:graphic>
          <a:graphicData uri="http://schemas.openxmlformats.org/presentationml/2006/ole">
            <mc:AlternateContent xmlns:mc="http://schemas.openxmlformats.org/markup-compatibility/2006">
              <mc:Choice xmlns:v="urn:schemas-microsoft-com:vml" Requires="v">
                <p:oleObj spid="_x0000_s823207" name="משוואה" r:id="rId10" imgW="711000" imgH="241200" progId="Equation.3">
                  <p:embed/>
                </p:oleObj>
              </mc:Choice>
              <mc:Fallback>
                <p:oleObj name="משוואה" r:id="rId10" imgW="711000" imgH="241200" progId="Equation.3">
                  <p:embed/>
                  <p:pic>
                    <p:nvPicPr>
                      <p:cNvPr id="0" name=""/>
                      <p:cNvPicPr>
                        <a:picLocks noChangeAspect="1" noChangeArrowheads="1"/>
                      </p:cNvPicPr>
                      <p:nvPr/>
                    </p:nvPicPr>
                    <p:blipFill>
                      <a:blip r:embed="rId11"/>
                      <a:srcRect/>
                      <a:stretch>
                        <a:fillRect/>
                      </a:stretch>
                    </p:blipFill>
                    <p:spPr bwMode="auto">
                      <a:xfrm>
                        <a:off x="1681163" y="2808288"/>
                        <a:ext cx="1579562" cy="465137"/>
                      </a:xfrm>
                      <a:prstGeom prst="rect">
                        <a:avLst/>
                      </a:prstGeom>
                      <a:noFill/>
                      <a:ln>
                        <a:noFill/>
                      </a:ln>
                      <a:extLst/>
                    </p:spPr>
                  </p:pic>
                </p:oleObj>
              </mc:Fallback>
            </mc:AlternateContent>
          </a:graphicData>
        </a:graphic>
      </p:graphicFrame>
      <p:sp>
        <p:nvSpPr>
          <p:cNvPr id="16" name="Rectangle 126"/>
          <p:cNvSpPr>
            <a:spLocks noChangeArrowheads="1"/>
          </p:cNvSpPr>
          <p:nvPr/>
        </p:nvSpPr>
        <p:spPr bwMode="auto">
          <a:xfrm>
            <a:off x="2470644" y="2309323"/>
            <a:ext cx="2502965" cy="532333"/>
          </a:xfrm>
          <a:prstGeom prst="rect">
            <a:avLst/>
          </a:prstGeom>
          <a:noFill/>
          <a:ln w="9525">
            <a:noFill/>
            <a:miter lim="800000"/>
            <a:headEnd/>
            <a:tailEnd/>
          </a:ln>
          <a:effectLst/>
        </p:spPr>
        <p:txBody>
          <a:bodyPr/>
          <a:lstStyle/>
          <a:p>
            <a:pPr marL="609600" indent="-609600"/>
            <a:r>
              <a:rPr lang="en-US" sz="1600" dirty="0" smtClean="0">
                <a:cs typeface="Tahoma" pitchFamily="34" charset="0"/>
              </a:rPr>
              <a:t>(e.g. circuit QED)</a:t>
            </a:r>
            <a:endParaRPr lang="en-US" sz="1600" dirty="0">
              <a:cs typeface="Tahoma" pitchFamily="34" charset="0"/>
            </a:endParaRPr>
          </a:p>
        </p:txBody>
      </p:sp>
      <p:sp>
        <p:nvSpPr>
          <p:cNvPr id="17" name="Rectangle 126"/>
          <p:cNvSpPr>
            <a:spLocks noChangeArrowheads="1"/>
          </p:cNvSpPr>
          <p:nvPr/>
        </p:nvSpPr>
        <p:spPr bwMode="auto">
          <a:xfrm>
            <a:off x="152182" y="4775098"/>
            <a:ext cx="3935695" cy="532333"/>
          </a:xfrm>
          <a:prstGeom prst="rect">
            <a:avLst/>
          </a:prstGeom>
          <a:noFill/>
          <a:ln w="9525">
            <a:noFill/>
            <a:miter lim="800000"/>
            <a:headEnd/>
            <a:tailEnd/>
          </a:ln>
          <a:effectLst/>
        </p:spPr>
        <p:txBody>
          <a:bodyPr/>
          <a:lstStyle/>
          <a:p>
            <a:pPr marL="609600" indent="-609600"/>
            <a:r>
              <a:rPr lang="en-US" sz="2000" dirty="0" smtClean="0">
                <a:solidFill>
                  <a:srgbClr val="7030A0"/>
                </a:solidFill>
                <a:cs typeface="Tahoma" pitchFamily="34" charset="0"/>
              </a:rPr>
              <a:t>Free-space regime:</a:t>
            </a:r>
            <a:endParaRPr lang="en-US" sz="2000" dirty="0">
              <a:cs typeface="Tahoma" pitchFamily="34" charset="0"/>
            </a:endParaRPr>
          </a:p>
        </p:txBody>
      </p:sp>
      <p:sp>
        <p:nvSpPr>
          <p:cNvPr id="18" name="Rectangle 126"/>
          <p:cNvSpPr>
            <a:spLocks noChangeArrowheads="1"/>
          </p:cNvSpPr>
          <p:nvPr/>
        </p:nvSpPr>
        <p:spPr bwMode="auto">
          <a:xfrm>
            <a:off x="75182" y="5297802"/>
            <a:ext cx="5249384" cy="532333"/>
          </a:xfrm>
          <a:prstGeom prst="rect">
            <a:avLst/>
          </a:prstGeom>
          <a:noFill/>
          <a:ln w="9525">
            <a:noFill/>
            <a:miter lim="800000"/>
            <a:headEnd/>
            <a:tailEnd/>
          </a:ln>
          <a:effectLst/>
        </p:spPr>
        <p:txBody>
          <a:bodyPr/>
          <a:lstStyle/>
          <a:p>
            <a:pPr marL="609600" indent="-609600"/>
            <a:r>
              <a:rPr lang="en-US" sz="2000" dirty="0" smtClean="0">
                <a:cs typeface="Tahoma" pitchFamily="34" charset="0"/>
              </a:rPr>
              <a:t>- include transverse mode other then TEM</a:t>
            </a:r>
            <a:endParaRPr lang="en-US" sz="2000" dirty="0">
              <a:cs typeface="Tahoma" pitchFamily="34" charset="0"/>
            </a:endParaRPr>
          </a:p>
        </p:txBody>
      </p:sp>
      <p:sp>
        <p:nvSpPr>
          <p:cNvPr id="20" name="Rectangle 126"/>
          <p:cNvSpPr>
            <a:spLocks noChangeArrowheads="1"/>
          </p:cNvSpPr>
          <p:nvPr/>
        </p:nvSpPr>
        <p:spPr bwMode="auto">
          <a:xfrm>
            <a:off x="-36701" y="5810885"/>
            <a:ext cx="7787153" cy="532333"/>
          </a:xfrm>
          <a:prstGeom prst="rect">
            <a:avLst/>
          </a:prstGeom>
          <a:noFill/>
          <a:ln w="9525">
            <a:noFill/>
            <a:miter lim="800000"/>
            <a:headEnd/>
            <a:tailEnd/>
          </a:ln>
          <a:effectLst/>
        </p:spPr>
        <p:txBody>
          <a:bodyPr/>
          <a:lstStyle/>
          <a:p>
            <a:r>
              <a:rPr lang="en-US" sz="2000" dirty="0" smtClean="0">
                <a:cs typeface="Tahoma" pitchFamily="34" charset="0"/>
              </a:rPr>
              <a:t> - Free-space result is restored </a:t>
            </a:r>
          </a:p>
          <a:p>
            <a:r>
              <a:rPr lang="en-US" sz="1400" dirty="0">
                <a:cs typeface="Tahoma" pitchFamily="34" charset="0"/>
              </a:rPr>
              <a:t> </a:t>
            </a:r>
            <a:r>
              <a:rPr lang="en-US" sz="1400" dirty="0" smtClean="0">
                <a:cs typeface="Tahoma" pitchFamily="34" charset="0"/>
              </a:rPr>
              <a:t>    (numerically verified for coax &amp; metal waveguide)</a:t>
            </a:r>
            <a:endParaRPr lang="en-US" sz="1400" dirty="0">
              <a:cs typeface="Tahoma" pitchFamily="34" charset="0"/>
            </a:endParaRPr>
          </a:p>
        </p:txBody>
      </p:sp>
      <p:pic>
        <p:nvPicPr>
          <p:cNvPr id="690178"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48219" t="48933" r="878" b="2868"/>
          <a:stretch/>
        </p:blipFill>
        <p:spPr bwMode="auto">
          <a:xfrm>
            <a:off x="5645263" y="4363445"/>
            <a:ext cx="3430627" cy="2158757"/>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4033928" y="5685654"/>
            <a:ext cx="938786" cy="442966"/>
            <a:chOff x="6626357" y="4540899"/>
            <a:chExt cx="1251921" cy="532333"/>
          </a:xfrm>
        </p:grpSpPr>
        <p:sp>
          <p:nvSpPr>
            <p:cNvPr id="26" name="Rectangle 126"/>
            <p:cNvSpPr>
              <a:spLocks noChangeArrowheads="1"/>
            </p:cNvSpPr>
            <p:nvPr/>
          </p:nvSpPr>
          <p:spPr bwMode="auto">
            <a:xfrm>
              <a:off x="6626357" y="4540899"/>
              <a:ext cx="833191" cy="532333"/>
            </a:xfrm>
            <a:prstGeom prst="rect">
              <a:avLst/>
            </a:prstGeom>
            <a:noFill/>
            <a:ln w="9525">
              <a:noFill/>
              <a:miter lim="800000"/>
              <a:headEnd/>
              <a:tailEnd/>
            </a:ln>
            <a:effectLst/>
          </p:spPr>
          <p:txBody>
            <a:bodyPr/>
            <a:lstStyle/>
            <a:p>
              <a:pPr marL="609600" indent="-609600"/>
              <a:r>
                <a:rPr lang="en-US" sz="1400" dirty="0" smtClean="0">
                  <a:cs typeface="Tahoma" pitchFamily="34" charset="0"/>
                </a:rPr>
                <a:t>(e.g</a:t>
              </a:r>
              <a:r>
                <a:rPr lang="en-US" sz="1600" dirty="0">
                  <a:cs typeface="Tahoma" pitchFamily="34" charset="0"/>
                </a:rPr>
                <a:t>.</a:t>
              </a:r>
              <a:r>
                <a:rPr lang="en-US" sz="1600" dirty="0" smtClean="0">
                  <a:cs typeface="Tahoma" pitchFamily="34" charset="0"/>
                </a:rPr>
                <a:t> </a:t>
              </a:r>
              <a:endParaRPr lang="en-US" sz="1600" dirty="0">
                <a:cs typeface="Tahoma"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664013501"/>
                </p:ext>
              </p:extLst>
            </p:nvPr>
          </p:nvGraphicFramePr>
          <p:xfrm>
            <a:off x="7355279" y="4547867"/>
            <a:ext cx="522999" cy="387741"/>
          </p:xfrm>
          <a:graphic>
            <a:graphicData uri="http://schemas.openxmlformats.org/presentationml/2006/ole">
              <mc:AlternateContent xmlns:mc="http://schemas.openxmlformats.org/markup-compatibility/2006">
                <mc:Choice xmlns:v="urn:schemas-microsoft-com:vml" Requires="v">
                  <p:oleObj spid="_x0000_s823208" name="משוואה" r:id="rId13" imgW="330120" imgH="228600" progId="Equation.3">
                    <p:embed/>
                  </p:oleObj>
                </mc:Choice>
                <mc:Fallback>
                  <p:oleObj name="משוואה" r:id="rId13" imgW="330120" imgH="228600" progId="Equation.3">
                    <p:embed/>
                    <p:pic>
                      <p:nvPicPr>
                        <p:cNvPr id="0" name=""/>
                        <p:cNvPicPr>
                          <a:picLocks noChangeAspect="1" noChangeArrowheads="1"/>
                        </p:cNvPicPr>
                        <p:nvPr/>
                      </p:nvPicPr>
                      <p:blipFill>
                        <a:blip r:embed="rId14"/>
                        <a:srcRect/>
                        <a:stretch>
                          <a:fillRect/>
                        </a:stretch>
                      </p:blipFill>
                      <p:spPr bwMode="auto">
                        <a:xfrm>
                          <a:off x="7355279" y="4547867"/>
                          <a:ext cx="522999" cy="387741"/>
                        </a:xfrm>
                        <a:prstGeom prst="rect">
                          <a:avLst/>
                        </a:prstGeom>
                        <a:noFill/>
                        <a:ln>
                          <a:noFill/>
                        </a:ln>
                      </p:spPr>
                    </p:pic>
                  </p:oleObj>
                </mc:Fallback>
              </mc:AlternateContent>
            </a:graphicData>
          </a:graphic>
        </p:graphicFrame>
      </p:grpSp>
      <p:graphicFrame>
        <p:nvGraphicFramePr>
          <p:cNvPr id="3" name="Object 2"/>
          <p:cNvGraphicFramePr>
            <a:graphicFrameLocks noChangeAspect="1"/>
          </p:cNvGraphicFramePr>
          <p:nvPr>
            <p:extLst>
              <p:ext uri="{D42A27DB-BD31-4B8C-83A1-F6EECF244321}">
                <p14:modId xmlns:p14="http://schemas.microsoft.com/office/powerpoint/2010/main" val="1642460257"/>
              </p:ext>
            </p:extLst>
          </p:nvPr>
        </p:nvGraphicFramePr>
        <p:xfrm>
          <a:off x="2535661" y="4842473"/>
          <a:ext cx="1152525" cy="323850"/>
        </p:xfrm>
        <a:graphic>
          <a:graphicData uri="http://schemas.openxmlformats.org/presentationml/2006/ole">
            <mc:AlternateContent xmlns:mc="http://schemas.openxmlformats.org/markup-compatibility/2006">
              <mc:Choice xmlns:v="urn:schemas-microsoft-com:vml" Requires="v">
                <p:oleObj spid="_x0000_s823209" name="משוואה" r:id="rId15" imgW="431640" imgH="139680" progId="Equation.3">
                  <p:embed/>
                </p:oleObj>
              </mc:Choice>
              <mc:Fallback>
                <p:oleObj name="משוואה" r:id="rId15" imgW="431640" imgH="139680" progId="Equation.3">
                  <p:embed/>
                  <p:pic>
                    <p:nvPicPr>
                      <p:cNvPr id="0" name="Object 14"/>
                      <p:cNvPicPr>
                        <a:picLocks noChangeAspect="1" noChangeArrowheads="1"/>
                      </p:cNvPicPr>
                      <p:nvPr/>
                    </p:nvPicPr>
                    <p:blipFill>
                      <a:blip r:embed="rId16"/>
                      <a:srcRect/>
                      <a:stretch>
                        <a:fillRect/>
                      </a:stretch>
                    </p:blipFill>
                    <p:spPr bwMode="auto">
                      <a:xfrm>
                        <a:off x="2535661" y="4842473"/>
                        <a:ext cx="1152525" cy="323850"/>
                      </a:xfrm>
                      <a:prstGeom prst="rect">
                        <a:avLst/>
                      </a:prstGeom>
                      <a:noFill/>
                      <a:ln>
                        <a:noFill/>
                      </a:ln>
                    </p:spPr>
                  </p:pic>
                </p:oleObj>
              </mc:Fallback>
            </mc:AlternateContent>
          </a:graphicData>
        </a:graphic>
      </p:graphicFrame>
      <p:pic>
        <p:nvPicPr>
          <p:cNvPr id="690177" name="Picture 1"/>
          <p:cNvPicPr>
            <a:picLocks noChangeAspect="1" noChangeArrowheads="1"/>
          </p:cNvPicPr>
          <p:nvPr/>
        </p:nvPicPr>
        <p:blipFill rotWithShape="1">
          <a:blip r:embed="rId12">
            <a:extLst>
              <a:ext uri="{28A0092B-C50C-407E-A947-70E740481C1C}">
                <a14:useLocalDpi xmlns:a14="http://schemas.microsoft.com/office/drawing/2010/main" val="0"/>
              </a:ext>
            </a:extLst>
          </a:blip>
          <a:srcRect l="780" t="48667" r="51680" b="3827"/>
          <a:stretch/>
        </p:blipFill>
        <p:spPr bwMode="auto">
          <a:xfrm>
            <a:off x="5659676" y="1619409"/>
            <a:ext cx="3405878" cy="2261773"/>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up 35"/>
          <p:cNvGrpSpPr/>
          <p:nvPr/>
        </p:nvGrpSpPr>
        <p:grpSpPr>
          <a:xfrm>
            <a:off x="3837626" y="4074539"/>
            <a:ext cx="1678018" cy="900618"/>
            <a:chOff x="4039385" y="3179441"/>
            <a:chExt cx="1678018" cy="900618"/>
          </a:xfrm>
        </p:grpSpPr>
        <p:graphicFrame>
          <p:nvGraphicFramePr>
            <p:cNvPr id="37" name="Object 36"/>
            <p:cNvGraphicFramePr>
              <a:graphicFrameLocks noChangeAspect="1"/>
            </p:cNvGraphicFramePr>
            <p:nvPr>
              <p:extLst>
                <p:ext uri="{D42A27DB-BD31-4B8C-83A1-F6EECF244321}">
                  <p14:modId xmlns:p14="http://schemas.microsoft.com/office/powerpoint/2010/main" val="252332691"/>
                </p:ext>
              </p:extLst>
            </p:nvPr>
          </p:nvGraphicFramePr>
          <p:xfrm>
            <a:off x="4039385" y="3849871"/>
            <a:ext cx="488950" cy="230188"/>
          </p:xfrm>
          <a:graphic>
            <a:graphicData uri="http://schemas.openxmlformats.org/presentationml/2006/ole">
              <mc:AlternateContent xmlns:mc="http://schemas.openxmlformats.org/markup-compatibility/2006">
                <mc:Choice xmlns:v="urn:schemas-microsoft-com:vml" Requires="v">
                  <p:oleObj spid="_x0000_s823210" name="משוואה" r:id="rId17" imgW="253800" imgH="139680" progId="Equation.3">
                    <p:embed/>
                  </p:oleObj>
                </mc:Choice>
                <mc:Fallback>
                  <p:oleObj name="משוואה" r:id="rId17" imgW="253800" imgH="139680" progId="Equation.3">
                    <p:embed/>
                    <p:pic>
                      <p:nvPicPr>
                        <p:cNvPr id="0" name=""/>
                        <p:cNvPicPr>
                          <a:picLocks noChangeAspect="1" noChangeArrowheads="1"/>
                        </p:cNvPicPr>
                        <p:nvPr/>
                      </p:nvPicPr>
                      <p:blipFill>
                        <a:blip r:embed="rId18"/>
                        <a:srcRect/>
                        <a:stretch>
                          <a:fillRect/>
                        </a:stretch>
                      </p:blipFill>
                      <p:spPr bwMode="auto">
                        <a:xfrm>
                          <a:off x="4039385" y="3849871"/>
                          <a:ext cx="488950" cy="230188"/>
                        </a:xfrm>
                        <a:prstGeom prst="rect">
                          <a:avLst/>
                        </a:prstGeom>
                        <a:noFill/>
                        <a:ln>
                          <a:noFill/>
                        </a:ln>
                      </p:spPr>
                    </p:pic>
                  </p:oleObj>
                </mc:Fallback>
              </mc:AlternateContent>
            </a:graphicData>
          </a:graphic>
        </p:graphicFrame>
        <p:grpSp>
          <p:nvGrpSpPr>
            <p:cNvPr id="38" name="Group 37"/>
            <p:cNvGrpSpPr/>
            <p:nvPr/>
          </p:nvGrpSpPr>
          <p:grpSpPr>
            <a:xfrm>
              <a:off x="4286663" y="3179441"/>
              <a:ext cx="1430740" cy="825295"/>
              <a:chOff x="4286663" y="3179441"/>
              <a:chExt cx="1430740" cy="825295"/>
            </a:xfrm>
          </p:grpSpPr>
          <p:grpSp>
            <p:nvGrpSpPr>
              <p:cNvPr id="39" name="Group 38"/>
              <p:cNvGrpSpPr/>
              <p:nvPr/>
            </p:nvGrpSpPr>
            <p:grpSpPr>
              <a:xfrm>
                <a:off x="4286663" y="3218714"/>
                <a:ext cx="1430740" cy="786022"/>
                <a:chOff x="4238538" y="2756714"/>
                <a:chExt cx="1430740" cy="786022"/>
              </a:xfrm>
            </p:grpSpPr>
            <p:grpSp>
              <p:nvGrpSpPr>
                <p:cNvPr id="43" name="Group 42"/>
                <p:cNvGrpSpPr/>
                <p:nvPr/>
              </p:nvGrpSpPr>
              <p:grpSpPr>
                <a:xfrm>
                  <a:off x="4238538" y="2756714"/>
                  <a:ext cx="1430740" cy="496744"/>
                  <a:chOff x="3735031" y="2682402"/>
                  <a:chExt cx="5098581" cy="2343177"/>
                </a:xfrm>
              </p:grpSpPr>
              <p:grpSp>
                <p:nvGrpSpPr>
                  <p:cNvPr id="45" name="Group 44"/>
                  <p:cNvGrpSpPr/>
                  <p:nvPr/>
                </p:nvGrpSpPr>
                <p:grpSpPr>
                  <a:xfrm>
                    <a:off x="3735031" y="2682402"/>
                    <a:ext cx="5098581" cy="2343177"/>
                    <a:chOff x="3735031" y="2674012"/>
                    <a:chExt cx="5098581" cy="2343177"/>
                  </a:xfrm>
                </p:grpSpPr>
                <p:grpSp>
                  <p:nvGrpSpPr>
                    <p:cNvPr id="47" name="Group 46"/>
                    <p:cNvGrpSpPr/>
                    <p:nvPr/>
                  </p:nvGrpSpPr>
                  <p:grpSpPr>
                    <a:xfrm rot="21122280">
                      <a:off x="3735031" y="2674012"/>
                      <a:ext cx="5098581" cy="2343177"/>
                      <a:chOff x="3856653" y="2743196"/>
                      <a:chExt cx="5098581" cy="2343177"/>
                    </a:xfrm>
                  </p:grpSpPr>
                  <p:sp>
                    <p:nvSpPr>
                      <p:cNvPr id="49" name="Rectangle 48"/>
                      <p:cNvSpPr/>
                      <p:nvPr/>
                    </p:nvSpPr>
                    <p:spPr>
                      <a:xfrm rot="20432545">
                        <a:off x="3856653" y="2743196"/>
                        <a:ext cx="4049148" cy="795137"/>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20432545">
                        <a:off x="4381795" y="3738263"/>
                        <a:ext cx="4049148" cy="365213"/>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20432545">
                        <a:off x="4906086" y="4240816"/>
                        <a:ext cx="4049148" cy="845557"/>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4816814" y="4355620"/>
                      <a:ext cx="103173" cy="1142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7284876" y="2712171"/>
                    <a:ext cx="103173" cy="1142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p:cNvCxnSpPr/>
                <p:nvPr/>
              </p:nvCxnSpPr>
              <p:spPr bwMode="auto">
                <a:xfrm>
                  <a:off x="4369867" y="3342825"/>
                  <a:ext cx="238486" cy="199911"/>
                </a:xfrm>
                <a:prstGeom prst="straightConnector1">
                  <a:avLst/>
                </a:prstGeom>
                <a:noFill/>
                <a:ln w="12700" cap="flat" cmpd="sng" algn="ctr">
                  <a:solidFill>
                    <a:schemeClr val="tx1"/>
                  </a:solidFill>
                  <a:prstDash val="solid"/>
                  <a:round/>
                  <a:headEnd type="arrow" w="med" len="med"/>
                  <a:tailEnd type="arrow"/>
                </a:ln>
                <a:effectLst/>
              </p:spPr>
            </p:cxnSp>
          </p:grpSp>
          <p:grpSp>
            <p:nvGrpSpPr>
              <p:cNvPr id="40" name="Group 39"/>
              <p:cNvGrpSpPr/>
              <p:nvPr/>
            </p:nvGrpSpPr>
            <p:grpSpPr>
              <a:xfrm>
                <a:off x="4647392" y="3179441"/>
                <a:ext cx="580203" cy="392785"/>
                <a:chOff x="4647392" y="3179441"/>
                <a:chExt cx="580203" cy="392785"/>
              </a:xfrm>
            </p:grpSpPr>
            <p:cxnSp>
              <p:nvCxnSpPr>
                <p:cNvPr id="41" name="Straight Arrow Connector 40"/>
                <p:cNvCxnSpPr/>
                <p:nvPr/>
              </p:nvCxnSpPr>
              <p:spPr bwMode="auto">
                <a:xfrm flipV="1">
                  <a:off x="4647392" y="3272346"/>
                  <a:ext cx="580203" cy="299880"/>
                </a:xfrm>
                <a:prstGeom prst="straightConnector1">
                  <a:avLst/>
                </a:prstGeom>
                <a:noFill/>
                <a:ln w="12700" cap="flat" cmpd="sng" algn="ctr">
                  <a:solidFill>
                    <a:schemeClr val="tx1"/>
                  </a:solidFill>
                  <a:prstDash val="solid"/>
                  <a:round/>
                  <a:headEnd type="arrow" w="med" len="med"/>
                  <a:tailEnd type="arrow"/>
                </a:ln>
                <a:effectLst/>
              </p:spPr>
            </p:cxnSp>
            <p:graphicFrame>
              <p:nvGraphicFramePr>
                <p:cNvPr id="42" name="Object 41"/>
                <p:cNvGraphicFramePr>
                  <a:graphicFrameLocks noChangeAspect="1"/>
                </p:cNvGraphicFramePr>
                <p:nvPr>
                  <p:extLst>
                    <p:ext uri="{D42A27DB-BD31-4B8C-83A1-F6EECF244321}">
                      <p14:modId xmlns:p14="http://schemas.microsoft.com/office/powerpoint/2010/main" val="2848856309"/>
                    </p:ext>
                  </p:extLst>
                </p:nvPr>
              </p:nvGraphicFramePr>
              <p:xfrm>
                <a:off x="4730491" y="3179441"/>
                <a:ext cx="244475" cy="209550"/>
              </p:xfrm>
              <a:graphic>
                <a:graphicData uri="http://schemas.openxmlformats.org/presentationml/2006/ole">
                  <mc:AlternateContent xmlns:mc="http://schemas.openxmlformats.org/markup-compatibility/2006">
                    <mc:Choice xmlns:v="urn:schemas-microsoft-com:vml" Requires="v">
                      <p:oleObj spid="_x0000_s823211" name="משוואה" r:id="rId19" imgW="126720" imgH="126720" progId="Equation.3">
                        <p:embed/>
                      </p:oleObj>
                    </mc:Choice>
                    <mc:Fallback>
                      <p:oleObj name="משוואה" r:id="rId19" imgW="126720" imgH="126720" progId="Equation.3">
                        <p:embed/>
                        <p:pic>
                          <p:nvPicPr>
                            <p:cNvPr id="0" name=""/>
                            <p:cNvPicPr>
                              <a:picLocks noChangeAspect="1" noChangeArrowheads="1"/>
                            </p:cNvPicPr>
                            <p:nvPr/>
                          </p:nvPicPr>
                          <p:blipFill>
                            <a:blip r:embed="rId20"/>
                            <a:srcRect/>
                            <a:stretch>
                              <a:fillRect/>
                            </a:stretch>
                          </p:blipFill>
                          <p:spPr bwMode="auto">
                            <a:xfrm>
                              <a:off x="4730491" y="3179441"/>
                              <a:ext cx="2444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sp>
        <p:nvSpPr>
          <p:cNvPr id="54" name="Rectangle 126"/>
          <p:cNvSpPr>
            <a:spLocks noChangeArrowheads="1"/>
          </p:cNvSpPr>
          <p:nvPr/>
        </p:nvSpPr>
        <p:spPr bwMode="auto">
          <a:xfrm>
            <a:off x="0" y="6488638"/>
            <a:ext cx="4197787" cy="370035"/>
          </a:xfrm>
          <a:prstGeom prst="rect">
            <a:avLst/>
          </a:prstGeom>
        </p:spPr>
        <p:txBody>
          <a:bodyPr/>
          <a:lstStyle/>
          <a:p>
            <a:pPr marL="609600" indent="-609600"/>
            <a:r>
              <a:rPr lang="en-US" sz="1400" dirty="0" smtClean="0">
                <a:cs typeface="Tahoma" pitchFamily="34" charset="0"/>
              </a:rPr>
              <a:t>E</a:t>
            </a:r>
            <a:r>
              <a:rPr lang="en-US" sz="1300" dirty="0" smtClean="0">
                <a:cs typeface="Tahoma" pitchFamily="34" charset="0"/>
              </a:rPr>
              <a:t>. Shahmoon, &amp; G. Kurizki, PRA 87, 062105 (2013</a:t>
            </a:r>
            <a:r>
              <a:rPr lang="en-US" sz="1400" dirty="0" smtClean="0">
                <a:cs typeface="Tahoma" pitchFamily="34" charset="0"/>
              </a:rPr>
              <a:t>)</a:t>
            </a:r>
            <a:endParaRPr lang="en-US" sz="1400" dirty="0">
              <a:cs typeface="Tahoma" pitchFamily="34" charset="0"/>
            </a:endParaRPr>
          </a:p>
        </p:txBody>
      </p:sp>
      <p:sp>
        <p:nvSpPr>
          <p:cNvPr id="55" name="Rectangle 201"/>
          <p:cNvSpPr>
            <a:spLocks noChangeArrowheads="1"/>
          </p:cNvSpPr>
          <p:nvPr/>
        </p:nvSpPr>
        <p:spPr bwMode="auto">
          <a:xfrm>
            <a:off x="6227551" y="-14288"/>
            <a:ext cx="3272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1. Giant </a:t>
            </a:r>
            <a:r>
              <a:rPr lang="en-US" sz="2000" b="1" dirty="0" err="1" smtClean="0">
                <a:solidFill>
                  <a:schemeClr val="bg1"/>
                </a:solidFill>
                <a:cs typeface="Arial" pitchFamily="34" charset="0"/>
              </a:rPr>
              <a:t>vdW</a:t>
            </a:r>
            <a:r>
              <a:rPr lang="en-US" sz="2000" b="1" dirty="0" smtClean="0">
                <a:solidFill>
                  <a:schemeClr val="bg1"/>
                </a:solidFill>
                <a:cs typeface="Arial" pitchFamily="34" charset="0"/>
              </a:rPr>
              <a:t>/</a:t>
            </a:r>
            <a:r>
              <a:rPr lang="en-US" sz="2000" b="1" dirty="0" err="1" smtClean="0">
                <a:solidFill>
                  <a:schemeClr val="bg1"/>
                </a:solidFill>
                <a:cs typeface="Arial" pitchFamily="34" charset="0"/>
              </a:rPr>
              <a:t>Casimir</a:t>
            </a:r>
            <a:endParaRPr lang="en-US" sz="2000" b="1" dirty="0">
              <a:solidFill>
                <a:schemeClr val="bg1"/>
              </a:solidFill>
              <a:cs typeface="Arial" pitchFamily="34" charset="0"/>
            </a:endParaRPr>
          </a:p>
        </p:txBody>
      </p:sp>
      <p:grpSp>
        <p:nvGrpSpPr>
          <p:cNvPr id="4" name="Group 3"/>
          <p:cNvGrpSpPr/>
          <p:nvPr/>
        </p:nvGrpSpPr>
        <p:grpSpPr>
          <a:xfrm>
            <a:off x="5621176" y="3949947"/>
            <a:ext cx="3469838" cy="434993"/>
            <a:chOff x="5621176" y="4043381"/>
            <a:chExt cx="3469838" cy="434993"/>
          </a:xfrm>
        </p:grpSpPr>
        <p:sp>
          <p:nvSpPr>
            <p:cNvPr id="24" name="Rectangle 126"/>
            <p:cNvSpPr>
              <a:spLocks noChangeArrowheads="1"/>
            </p:cNvSpPr>
            <p:nvPr/>
          </p:nvSpPr>
          <p:spPr bwMode="auto">
            <a:xfrm>
              <a:off x="5621176" y="4043381"/>
              <a:ext cx="2685447" cy="434993"/>
            </a:xfrm>
            <a:prstGeom prst="rect">
              <a:avLst/>
            </a:prstGeom>
          </p:spPr>
          <p:txBody>
            <a:bodyPr/>
            <a:lstStyle/>
            <a:p>
              <a:pPr marL="609600" indent="-609600"/>
              <a:r>
                <a:rPr lang="en-US" sz="2000" dirty="0" err="1" smtClean="0">
                  <a:solidFill>
                    <a:schemeClr val="tx2"/>
                  </a:solidFill>
                  <a:cs typeface="Tahoma" pitchFamily="34" charset="0"/>
                </a:rPr>
                <a:t>Casimir</a:t>
              </a:r>
              <a:r>
                <a:rPr lang="en-US" sz="2000" dirty="0" smtClean="0">
                  <a:solidFill>
                    <a:schemeClr val="tx2"/>
                  </a:solidFill>
                  <a:cs typeface="Tahoma" pitchFamily="34" charset="0"/>
                </a:rPr>
                <a:t>-Polder regime</a:t>
              </a:r>
              <a:endParaRPr lang="en-US" sz="2000" dirty="0">
                <a:solidFill>
                  <a:schemeClr val="tx2"/>
                </a:solidFill>
                <a:cs typeface="Tahoma"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124930153"/>
                </p:ext>
              </p:extLst>
            </p:nvPr>
          </p:nvGraphicFramePr>
          <p:xfrm>
            <a:off x="8398864" y="4144353"/>
            <a:ext cx="692150" cy="255943"/>
          </p:xfrm>
          <a:graphic>
            <a:graphicData uri="http://schemas.openxmlformats.org/presentationml/2006/ole">
              <mc:AlternateContent xmlns:mc="http://schemas.openxmlformats.org/markup-compatibility/2006">
                <mc:Choice xmlns:v="urn:schemas-microsoft-com:vml" Requires="v">
                  <p:oleObj spid="_x0000_s823212" name="משוואה" r:id="rId21" imgW="583920" imgH="203040" progId="Equation.3">
                    <p:embed/>
                  </p:oleObj>
                </mc:Choice>
                <mc:Fallback>
                  <p:oleObj name="משוואה" r:id="rId21" imgW="583920" imgH="203040" progId="Equation.3">
                    <p:embed/>
                    <p:pic>
                      <p:nvPicPr>
                        <p:cNvPr id="0" name="Object 3"/>
                        <p:cNvPicPr>
                          <a:picLocks noChangeAspect="1" noChangeArrowheads="1"/>
                        </p:cNvPicPr>
                        <p:nvPr/>
                      </p:nvPicPr>
                      <p:blipFill>
                        <a:blip r:embed="rId22"/>
                        <a:srcRect/>
                        <a:stretch>
                          <a:fillRect/>
                        </a:stretch>
                      </p:blipFill>
                      <p:spPr bwMode="auto">
                        <a:xfrm>
                          <a:off x="8398864" y="4144353"/>
                          <a:ext cx="692150" cy="255943"/>
                        </a:xfrm>
                        <a:prstGeom prst="rect">
                          <a:avLst/>
                        </a:prstGeom>
                        <a:noFill/>
                        <a:ln>
                          <a:noFill/>
                        </a:ln>
                      </p:spPr>
                    </p:pic>
                  </p:oleObj>
                </mc:Fallback>
              </mc:AlternateContent>
            </a:graphicData>
          </a:graphic>
        </p:graphicFrame>
      </p:grpSp>
      <p:sp>
        <p:nvSpPr>
          <p:cNvPr id="23" name="Rectangle 126"/>
          <p:cNvSpPr>
            <a:spLocks noChangeArrowheads="1"/>
          </p:cNvSpPr>
          <p:nvPr/>
        </p:nvSpPr>
        <p:spPr bwMode="auto">
          <a:xfrm>
            <a:off x="5659676" y="1259941"/>
            <a:ext cx="1587106" cy="434993"/>
          </a:xfrm>
          <a:prstGeom prst="rect">
            <a:avLst/>
          </a:prstGeom>
        </p:spPr>
        <p:txBody>
          <a:bodyPr/>
          <a:lstStyle/>
          <a:p>
            <a:pPr marL="609600" indent="-609600"/>
            <a:r>
              <a:rPr lang="en-US" sz="2000" dirty="0" err="1" smtClean="0">
                <a:solidFill>
                  <a:schemeClr val="tx2"/>
                </a:solidFill>
                <a:cs typeface="Tahoma" pitchFamily="34" charset="0"/>
              </a:rPr>
              <a:t>vdW</a:t>
            </a:r>
            <a:r>
              <a:rPr lang="en-US" sz="2000" dirty="0" smtClean="0">
                <a:solidFill>
                  <a:schemeClr val="tx2"/>
                </a:solidFill>
                <a:cs typeface="Tahoma" pitchFamily="34" charset="0"/>
              </a:rPr>
              <a:t> regime</a:t>
            </a:r>
            <a:endParaRPr lang="en-US" sz="2000" dirty="0">
              <a:solidFill>
                <a:schemeClr val="tx2"/>
              </a:solidFill>
              <a:cs typeface="Tahoma" pitchFamily="34" charset="0"/>
            </a:endParaRPr>
          </a:p>
        </p:txBody>
      </p:sp>
      <p:sp>
        <p:nvSpPr>
          <p:cNvPr id="53" name="Rectangle 126"/>
          <p:cNvSpPr>
            <a:spLocks noChangeArrowheads="1"/>
          </p:cNvSpPr>
          <p:nvPr/>
        </p:nvSpPr>
        <p:spPr bwMode="auto">
          <a:xfrm>
            <a:off x="4436112" y="6505597"/>
            <a:ext cx="5043486" cy="370035"/>
          </a:xfrm>
          <a:prstGeom prst="rect">
            <a:avLst/>
          </a:prstGeom>
        </p:spPr>
        <p:txBody>
          <a:bodyPr/>
          <a:lstStyle/>
          <a:p>
            <a:pPr marL="609600" indent="-609600"/>
            <a:r>
              <a:rPr lang="en-US" sz="1500" dirty="0" smtClean="0">
                <a:cs typeface="Tahoma" pitchFamily="34" charset="0"/>
              </a:rPr>
              <a:t>Shahmoon, </a:t>
            </a:r>
            <a:r>
              <a:rPr lang="en-US" sz="1500" dirty="0" err="1" smtClean="0">
                <a:cs typeface="Tahoma" pitchFamily="34" charset="0"/>
              </a:rPr>
              <a:t>Mazets</a:t>
            </a:r>
            <a:r>
              <a:rPr lang="en-US" sz="1500" dirty="0" smtClean="0">
                <a:cs typeface="Tahoma" pitchFamily="34" charset="0"/>
              </a:rPr>
              <a:t> &amp; Kurizki, </a:t>
            </a:r>
            <a:r>
              <a:rPr lang="en-US" sz="1500" dirty="0" smtClean="0"/>
              <a:t>PNAS </a:t>
            </a:r>
            <a:r>
              <a:rPr lang="en-US" sz="1500" dirty="0"/>
              <a:t>111, 10485 (2014)</a:t>
            </a:r>
            <a:endParaRPr lang="en-US" sz="1500" dirty="0">
              <a:cs typeface="Tahoma"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592834231"/>
              </p:ext>
            </p:extLst>
          </p:nvPr>
        </p:nvGraphicFramePr>
        <p:xfrm>
          <a:off x="8642033" y="3336608"/>
          <a:ext cx="390525" cy="288925"/>
        </p:xfrm>
        <a:graphic>
          <a:graphicData uri="http://schemas.openxmlformats.org/presentationml/2006/ole">
            <mc:AlternateContent xmlns:mc="http://schemas.openxmlformats.org/markup-compatibility/2006">
              <mc:Choice xmlns:v="urn:schemas-microsoft-com:vml" Requires="v">
                <p:oleObj spid="_x0000_s823213" name="משוואה" r:id="rId23" imgW="330120" imgH="228600" progId="Equation.3">
                  <p:embed/>
                </p:oleObj>
              </mc:Choice>
              <mc:Fallback>
                <p:oleObj name="משוואה" r:id="rId23" imgW="330120" imgH="228600" progId="Equation.3">
                  <p:embed/>
                  <p:pic>
                    <p:nvPicPr>
                      <p:cNvPr id="0" name="Object 10"/>
                      <p:cNvPicPr>
                        <a:picLocks noChangeAspect="1" noChangeArrowheads="1"/>
                      </p:cNvPicPr>
                      <p:nvPr/>
                    </p:nvPicPr>
                    <p:blipFill>
                      <a:blip r:embed="rId24"/>
                      <a:srcRect/>
                      <a:stretch>
                        <a:fillRect/>
                      </a:stretch>
                    </p:blipFill>
                    <p:spPr bwMode="auto">
                      <a:xfrm>
                        <a:off x="8642033" y="3336608"/>
                        <a:ext cx="3905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812573761"/>
              </p:ext>
            </p:extLst>
          </p:nvPr>
        </p:nvGraphicFramePr>
        <p:xfrm>
          <a:off x="7692708" y="1312863"/>
          <a:ext cx="1322387" cy="223837"/>
        </p:xfrm>
        <a:graphic>
          <a:graphicData uri="http://schemas.openxmlformats.org/presentationml/2006/ole">
            <mc:AlternateContent xmlns:mc="http://schemas.openxmlformats.org/markup-compatibility/2006">
              <mc:Choice xmlns:v="urn:schemas-microsoft-com:vml" Requires="v">
                <p:oleObj spid="_x0000_s823214" name="משוואה" r:id="rId25" imgW="1117440" imgH="177480" progId="Equation.3">
                  <p:embed/>
                </p:oleObj>
              </mc:Choice>
              <mc:Fallback>
                <p:oleObj name="משוואה" r:id="rId25" imgW="1117440" imgH="177480" progId="Equation.3">
                  <p:embed/>
                  <p:pic>
                    <p:nvPicPr>
                      <p:cNvPr id="0" name="Object 18"/>
                      <p:cNvPicPr>
                        <a:picLocks noChangeAspect="1" noChangeArrowheads="1"/>
                      </p:cNvPicPr>
                      <p:nvPr/>
                    </p:nvPicPr>
                    <p:blipFill>
                      <a:blip r:embed="rId26"/>
                      <a:srcRect/>
                      <a:stretch>
                        <a:fillRect/>
                      </a:stretch>
                    </p:blipFill>
                    <p:spPr bwMode="auto">
                      <a:xfrm>
                        <a:off x="7692708" y="1312863"/>
                        <a:ext cx="1322387" cy="223837"/>
                      </a:xfrm>
                      <a:prstGeom prst="rect">
                        <a:avLst/>
                      </a:prstGeom>
                      <a:noFill/>
                      <a:ln>
                        <a:noFill/>
                      </a:ln>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4009047409"/>
              </p:ext>
            </p:extLst>
          </p:nvPr>
        </p:nvGraphicFramePr>
        <p:xfrm>
          <a:off x="5083175" y="5691188"/>
          <a:ext cx="452438" cy="322262"/>
        </p:xfrm>
        <a:graphic>
          <a:graphicData uri="http://schemas.openxmlformats.org/presentationml/2006/ole">
            <mc:AlternateContent xmlns:mc="http://schemas.openxmlformats.org/markup-compatibility/2006">
              <mc:Choice xmlns:v="urn:schemas-microsoft-com:vml" Requires="v">
                <p:oleObj spid="_x0000_s823215" name="משוואה" r:id="rId27" imgW="380880" imgH="228600" progId="Equation.3">
                  <p:embed/>
                </p:oleObj>
              </mc:Choice>
              <mc:Fallback>
                <p:oleObj name="משוואה" r:id="rId27" imgW="380880" imgH="228600" progId="Equation.3">
                  <p:embed/>
                  <p:pic>
                    <p:nvPicPr>
                      <p:cNvPr id="0" name=""/>
                      <p:cNvPicPr>
                        <a:picLocks noChangeAspect="1" noChangeArrowheads="1"/>
                      </p:cNvPicPr>
                      <p:nvPr/>
                    </p:nvPicPr>
                    <p:blipFill>
                      <a:blip r:embed="rId28"/>
                      <a:srcRect/>
                      <a:stretch>
                        <a:fillRect/>
                      </a:stretch>
                    </p:blipFill>
                    <p:spPr bwMode="auto">
                      <a:xfrm>
                        <a:off x="5083175" y="5691188"/>
                        <a:ext cx="452438" cy="3222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2409193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ChangeArrowheads="1"/>
          </p:cNvSpPr>
          <p:nvPr/>
        </p:nvSpPr>
        <p:spPr bwMode="auto">
          <a:xfrm>
            <a:off x="374684" y="298499"/>
            <a:ext cx="9285889"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Possible realization: Circuit QED</a:t>
            </a:r>
            <a:endParaRPr lang="en-US" sz="3000" dirty="0">
              <a:solidFill>
                <a:schemeClr val="bg1"/>
              </a:solidFill>
              <a:cs typeface="Arial" pitchFamily="34" charset="0"/>
            </a:endParaRPr>
          </a:p>
        </p:txBody>
      </p:sp>
      <p:sp>
        <p:nvSpPr>
          <p:cNvPr id="10" name="Rectangle 126"/>
          <p:cNvSpPr>
            <a:spLocks noChangeArrowheads="1"/>
          </p:cNvSpPr>
          <p:nvPr/>
        </p:nvSpPr>
        <p:spPr bwMode="auto">
          <a:xfrm>
            <a:off x="144116" y="1527133"/>
            <a:ext cx="5481014" cy="532333"/>
          </a:xfrm>
          <a:prstGeom prst="rect">
            <a:avLst/>
          </a:prstGeom>
        </p:spPr>
        <p:txBody>
          <a:bodyPr/>
          <a:lstStyle/>
          <a:p>
            <a:pPr marL="609600" indent="-609600"/>
            <a:r>
              <a:rPr lang="en-US" sz="2000" b="1" dirty="0" smtClean="0">
                <a:solidFill>
                  <a:srgbClr val="7030A0"/>
                </a:solidFill>
                <a:cs typeface="Tahoma" pitchFamily="34" charset="0"/>
              </a:rPr>
              <a:t>TL: </a:t>
            </a:r>
            <a:r>
              <a:rPr lang="en-US" sz="2000" dirty="0" smtClean="0">
                <a:cs typeface="Tahoma" pitchFamily="34" charset="0"/>
              </a:rPr>
              <a:t>superconducting</a:t>
            </a:r>
            <a:r>
              <a:rPr lang="en-US" sz="2000" b="1" dirty="0" smtClean="0">
                <a:solidFill>
                  <a:srgbClr val="7030A0"/>
                </a:solidFill>
                <a:cs typeface="Tahoma" pitchFamily="34" charset="0"/>
              </a:rPr>
              <a:t> </a:t>
            </a:r>
            <a:r>
              <a:rPr lang="en-US" sz="2000" dirty="0" smtClean="0">
                <a:cs typeface="Tahoma" pitchFamily="34" charset="0"/>
              </a:rPr>
              <a:t>coplanar waveguide</a:t>
            </a:r>
            <a:endParaRPr lang="en-US" sz="2000" dirty="0">
              <a:cs typeface="Tahoma" pitchFamily="34" charset="0"/>
            </a:endParaRPr>
          </a:p>
        </p:txBody>
      </p:sp>
      <p:sp>
        <p:nvSpPr>
          <p:cNvPr id="12" name="Rectangle 126"/>
          <p:cNvSpPr>
            <a:spLocks noChangeArrowheads="1"/>
          </p:cNvSpPr>
          <p:nvPr/>
        </p:nvSpPr>
        <p:spPr bwMode="auto">
          <a:xfrm>
            <a:off x="99360" y="2136733"/>
            <a:ext cx="5198510" cy="442835"/>
          </a:xfrm>
          <a:prstGeom prst="rect">
            <a:avLst/>
          </a:prstGeom>
        </p:spPr>
        <p:txBody>
          <a:bodyPr/>
          <a:lstStyle/>
          <a:p>
            <a:pPr marL="609600" indent="-609600"/>
            <a:r>
              <a:rPr lang="en-US" sz="2000" b="1" dirty="0" smtClean="0">
                <a:solidFill>
                  <a:srgbClr val="7030A0"/>
                </a:solidFill>
                <a:cs typeface="Tahoma" pitchFamily="34" charset="0"/>
              </a:rPr>
              <a:t>Dipole: </a:t>
            </a:r>
            <a:r>
              <a:rPr lang="en-US" sz="2000" dirty="0" smtClean="0">
                <a:cs typeface="Tahoma" pitchFamily="34" charset="0"/>
              </a:rPr>
              <a:t>superconducting </a:t>
            </a:r>
            <a:r>
              <a:rPr lang="en-US" sz="2000" dirty="0" err="1" smtClean="0">
                <a:cs typeface="Tahoma" pitchFamily="34" charset="0"/>
              </a:rPr>
              <a:t>qubit</a:t>
            </a:r>
            <a:r>
              <a:rPr lang="en-US" sz="2000" dirty="0" smtClean="0">
                <a:cs typeface="Tahoma" pitchFamily="34" charset="0"/>
              </a:rPr>
              <a:t>/“</a:t>
            </a:r>
            <a:r>
              <a:rPr lang="en-US" sz="2000" dirty="0" err="1" smtClean="0">
                <a:cs typeface="Tahoma" pitchFamily="34" charset="0"/>
              </a:rPr>
              <a:t>transmon</a:t>
            </a:r>
            <a:r>
              <a:rPr lang="en-US" sz="2000" dirty="0" smtClean="0">
                <a:cs typeface="Tahoma" pitchFamily="34" charset="0"/>
              </a:rPr>
              <a:t>”</a:t>
            </a:r>
            <a:endParaRPr lang="en-US" sz="2000" dirty="0">
              <a:cs typeface="Tahoma" pitchFamily="34" charset="0"/>
            </a:endParaRPr>
          </a:p>
        </p:txBody>
      </p:sp>
      <p:sp>
        <p:nvSpPr>
          <p:cNvPr id="13" name="Rectangle 126"/>
          <p:cNvSpPr>
            <a:spLocks noChangeArrowheads="1"/>
          </p:cNvSpPr>
          <p:nvPr/>
        </p:nvSpPr>
        <p:spPr bwMode="auto">
          <a:xfrm>
            <a:off x="111456" y="2793657"/>
            <a:ext cx="8644095" cy="532333"/>
          </a:xfrm>
          <a:prstGeom prst="rect">
            <a:avLst/>
          </a:prstGeom>
        </p:spPr>
        <p:txBody>
          <a:bodyPr/>
          <a:lstStyle/>
          <a:p>
            <a:pPr marL="609600" indent="-609600"/>
            <a:r>
              <a:rPr lang="en-US" sz="2000" b="1" dirty="0">
                <a:solidFill>
                  <a:srgbClr val="7030A0"/>
                </a:solidFill>
                <a:cs typeface="Tahoma" pitchFamily="34" charset="0"/>
              </a:rPr>
              <a:t>M</a:t>
            </a:r>
            <a:r>
              <a:rPr lang="en-US" sz="2000" b="1" dirty="0" smtClean="0">
                <a:solidFill>
                  <a:srgbClr val="7030A0"/>
                </a:solidFill>
                <a:cs typeface="Tahoma" pitchFamily="34" charset="0"/>
              </a:rPr>
              <a:t>easurement of interaction energy for a</a:t>
            </a:r>
            <a:r>
              <a:rPr lang="en-US" sz="2000" b="1" u="sng" dirty="0" smtClean="0">
                <a:solidFill>
                  <a:srgbClr val="7030A0"/>
                </a:solidFill>
                <a:cs typeface="Tahoma" pitchFamily="34" charset="0"/>
              </a:rPr>
              <a:t> </a:t>
            </a:r>
            <a:r>
              <a:rPr lang="en-US" sz="2000" b="1" i="1" u="sng" dirty="0" smtClean="0">
                <a:solidFill>
                  <a:srgbClr val="7030A0"/>
                </a:solidFill>
                <a:cs typeface="Tahoma" pitchFamily="34" charset="0"/>
              </a:rPr>
              <a:t>single</a:t>
            </a:r>
            <a:r>
              <a:rPr lang="en-US" sz="2000" b="1" u="sng" dirty="0" smtClean="0">
                <a:solidFill>
                  <a:srgbClr val="7030A0"/>
                </a:solidFill>
                <a:cs typeface="Tahoma" pitchFamily="34" charset="0"/>
              </a:rPr>
              <a:t> </a:t>
            </a:r>
            <a:r>
              <a:rPr lang="en-US" sz="2000" b="1" dirty="0">
                <a:solidFill>
                  <a:srgbClr val="7030A0"/>
                </a:solidFill>
                <a:cs typeface="Tahoma" pitchFamily="34" charset="0"/>
              </a:rPr>
              <a:t> </a:t>
            </a:r>
            <a:r>
              <a:rPr lang="en-US" sz="2000" b="1" dirty="0" smtClean="0">
                <a:solidFill>
                  <a:srgbClr val="7030A0"/>
                </a:solidFill>
                <a:cs typeface="Tahoma" pitchFamily="34" charset="0"/>
              </a:rPr>
              <a:t>pair of dipoles!</a:t>
            </a:r>
            <a:endParaRPr lang="en-US" sz="2000" b="1" dirty="0">
              <a:solidFill>
                <a:srgbClr val="7030A0"/>
              </a:solidFill>
              <a:cs typeface="Tahoma" pitchFamily="34" charset="0"/>
            </a:endParaRPr>
          </a:p>
        </p:txBody>
      </p:sp>
      <p:sp>
        <p:nvSpPr>
          <p:cNvPr id="14" name="Rectangle 126"/>
          <p:cNvSpPr>
            <a:spLocks noChangeArrowheads="1"/>
          </p:cNvSpPr>
          <p:nvPr/>
        </p:nvSpPr>
        <p:spPr bwMode="auto">
          <a:xfrm>
            <a:off x="99360" y="3346575"/>
            <a:ext cx="7737468" cy="532333"/>
          </a:xfrm>
          <a:prstGeom prst="rect">
            <a:avLst/>
          </a:prstGeom>
        </p:spPr>
        <p:txBody>
          <a:bodyPr/>
          <a:lstStyle/>
          <a:p>
            <a:pPr marL="609600" indent="-609600"/>
            <a:r>
              <a:rPr lang="en-US" sz="2000" b="1" dirty="0" smtClean="0">
                <a:solidFill>
                  <a:srgbClr val="7030A0"/>
                </a:solidFill>
                <a:cs typeface="Tahoma" pitchFamily="34" charset="0"/>
              </a:rPr>
              <a:t>Observable: </a:t>
            </a:r>
            <a:r>
              <a:rPr lang="en-US" sz="2000" dirty="0" smtClean="0">
                <a:cs typeface="Tahoma" pitchFamily="34" charset="0"/>
              </a:rPr>
              <a:t>energy shift of dipole level</a:t>
            </a:r>
            <a:endParaRPr lang="en-US" sz="2000" dirty="0">
              <a:cs typeface="Tahoma" pitchFamily="34" charset="0"/>
            </a:endParaRPr>
          </a:p>
        </p:txBody>
      </p:sp>
      <p:sp>
        <p:nvSpPr>
          <p:cNvPr id="15" name="Rectangle 126"/>
          <p:cNvSpPr>
            <a:spLocks noChangeArrowheads="1"/>
          </p:cNvSpPr>
          <p:nvPr/>
        </p:nvSpPr>
        <p:spPr bwMode="auto">
          <a:xfrm>
            <a:off x="67914" y="3988978"/>
            <a:ext cx="3559023" cy="532333"/>
          </a:xfrm>
          <a:prstGeom prst="rect">
            <a:avLst/>
          </a:prstGeom>
        </p:spPr>
        <p:txBody>
          <a:bodyPr/>
          <a:lstStyle/>
          <a:p>
            <a:pPr marL="609600" indent="-609600"/>
            <a:r>
              <a:rPr lang="en-US" sz="2000" b="1" dirty="0" smtClean="0">
                <a:solidFill>
                  <a:srgbClr val="7030A0"/>
                </a:solidFill>
                <a:cs typeface="Tahoma" pitchFamily="34" charset="0"/>
              </a:rPr>
              <a:t>Typical parameters [1-3]:</a:t>
            </a:r>
            <a:endParaRPr lang="en-US" sz="2000" dirty="0">
              <a:cs typeface="Tahoma"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039182171"/>
              </p:ext>
            </p:extLst>
          </p:nvPr>
        </p:nvGraphicFramePr>
        <p:xfrm>
          <a:off x="220514" y="4458253"/>
          <a:ext cx="1469666" cy="408854"/>
        </p:xfrm>
        <a:graphic>
          <a:graphicData uri="http://schemas.openxmlformats.org/presentationml/2006/ole">
            <mc:AlternateContent xmlns:mc="http://schemas.openxmlformats.org/markup-compatibility/2006">
              <mc:Choice xmlns:v="urn:schemas-microsoft-com:vml" Requires="v">
                <p:oleObj spid="_x0000_s836742" name="משוואה" r:id="rId4" imgW="711000" imgH="228600" progId="Equation.3">
                  <p:embed/>
                </p:oleObj>
              </mc:Choice>
              <mc:Fallback>
                <p:oleObj name="משוואה" r:id="rId4" imgW="711000" imgH="228600" progId="Equation.3">
                  <p:embed/>
                  <p:pic>
                    <p:nvPicPr>
                      <p:cNvPr id="0" name=""/>
                      <p:cNvPicPr>
                        <a:picLocks noChangeAspect="1" noChangeArrowheads="1"/>
                      </p:cNvPicPr>
                      <p:nvPr/>
                    </p:nvPicPr>
                    <p:blipFill>
                      <a:blip r:embed="rId5"/>
                      <a:srcRect/>
                      <a:stretch>
                        <a:fillRect/>
                      </a:stretch>
                    </p:blipFill>
                    <p:spPr bwMode="auto">
                      <a:xfrm>
                        <a:off x="220514" y="4458253"/>
                        <a:ext cx="1469666" cy="408854"/>
                      </a:xfrm>
                      <a:prstGeom prst="rect">
                        <a:avLst/>
                      </a:prstGeom>
                      <a:noFill/>
                      <a:ln>
                        <a:noFill/>
                      </a:ln>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81791511"/>
              </p:ext>
            </p:extLst>
          </p:nvPr>
        </p:nvGraphicFramePr>
        <p:xfrm>
          <a:off x="161097" y="4850464"/>
          <a:ext cx="2797175" cy="388938"/>
        </p:xfrm>
        <a:graphic>
          <a:graphicData uri="http://schemas.openxmlformats.org/presentationml/2006/ole">
            <mc:AlternateContent xmlns:mc="http://schemas.openxmlformats.org/markup-compatibility/2006">
              <mc:Choice xmlns:v="urn:schemas-microsoft-com:vml" Requires="v">
                <p:oleObj spid="_x0000_s836743" name="משוואה" r:id="rId6" imgW="1346040" imgH="215640" progId="Equation.3">
                  <p:embed/>
                </p:oleObj>
              </mc:Choice>
              <mc:Fallback>
                <p:oleObj name="משוואה" r:id="rId6" imgW="1346040" imgH="215640" progId="Equation.3">
                  <p:embed/>
                  <p:pic>
                    <p:nvPicPr>
                      <p:cNvPr id="0" name=""/>
                      <p:cNvPicPr>
                        <a:picLocks noChangeAspect="1" noChangeArrowheads="1"/>
                      </p:cNvPicPr>
                      <p:nvPr/>
                    </p:nvPicPr>
                    <p:blipFill>
                      <a:blip r:embed="rId7"/>
                      <a:srcRect/>
                      <a:stretch>
                        <a:fillRect/>
                      </a:stretch>
                    </p:blipFill>
                    <p:spPr bwMode="auto">
                      <a:xfrm>
                        <a:off x="161097" y="4850464"/>
                        <a:ext cx="2797175" cy="388938"/>
                      </a:xfrm>
                      <a:prstGeom prst="rect">
                        <a:avLst/>
                      </a:prstGeom>
                      <a:noFill/>
                      <a:ln>
                        <a:noFill/>
                      </a:ln>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00661591"/>
              </p:ext>
            </p:extLst>
          </p:nvPr>
        </p:nvGraphicFramePr>
        <p:xfrm>
          <a:off x="227568" y="5330766"/>
          <a:ext cx="2299031" cy="460396"/>
        </p:xfrm>
        <a:graphic>
          <a:graphicData uri="http://schemas.openxmlformats.org/presentationml/2006/ole">
            <mc:AlternateContent xmlns:mc="http://schemas.openxmlformats.org/markup-compatibility/2006">
              <mc:Choice xmlns:v="urn:schemas-microsoft-com:vml" Requires="v">
                <p:oleObj spid="_x0000_s836744" name="משוואה" r:id="rId8" imgW="1041120" imgH="241200" progId="Equation.3">
                  <p:embed/>
                </p:oleObj>
              </mc:Choice>
              <mc:Fallback>
                <p:oleObj name="משוואה" r:id="rId8" imgW="1041120" imgH="241200" progId="Equation.3">
                  <p:embed/>
                  <p:pic>
                    <p:nvPicPr>
                      <p:cNvPr id="0" name=""/>
                      <p:cNvPicPr>
                        <a:picLocks noChangeAspect="1" noChangeArrowheads="1"/>
                      </p:cNvPicPr>
                      <p:nvPr/>
                    </p:nvPicPr>
                    <p:blipFill>
                      <a:blip r:embed="rId9"/>
                      <a:srcRect/>
                      <a:stretch>
                        <a:fillRect/>
                      </a:stretch>
                    </p:blipFill>
                    <p:spPr bwMode="auto">
                      <a:xfrm>
                        <a:off x="227568" y="5330766"/>
                        <a:ext cx="2299031" cy="460396"/>
                      </a:xfrm>
                      <a:prstGeom prst="rect">
                        <a:avLst/>
                      </a:prstGeom>
                      <a:noFill/>
                      <a:ln>
                        <a:noFill/>
                      </a:ln>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383738715"/>
              </p:ext>
            </p:extLst>
          </p:nvPr>
        </p:nvGraphicFramePr>
        <p:xfrm>
          <a:off x="4224618" y="5035601"/>
          <a:ext cx="1643301" cy="326108"/>
        </p:xfrm>
        <a:graphic>
          <a:graphicData uri="http://schemas.openxmlformats.org/presentationml/2006/ole">
            <mc:AlternateContent xmlns:mc="http://schemas.openxmlformats.org/markup-compatibility/2006">
              <mc:Choice xmlns:v="urn:schemas-microsoft-com:vml" Requires="v">
                <p:oleObj spid="_x0000_s836745" name="משוואה" r:id="rId10" imgW="774360" imgH="177480" progId="Equation.3">
                  <p:embed/>
                </p:oleObj>
              </mc:Choice>
              <mc:Fallback>
                <p:oleObj name="משוואה" r:id="rId10" imgW="774360" imgH="177480" progId="Equation.3">
                  <p:embed/>
                  <p:pic>
                    <p:nvPicPr>
                      <p:cNvPr id="0" name=""/>
                      <p:cNvPicPr>
                        <a:picLocks noChangeAspect="1" noChangeArrowheads="1"/>
                      </p:cNvPicPr>
                      <p:nvPr/>
                    </p:nvPicPr>
                    <p:blipFill>
                      <a:blip r:embed="rId11"/>
                      <a:srcRect/>
                      <a:stretch>
                        <a:fillRect/>
                      </a:stretch>
                    </p:blipFill>
                    <p:spPr bwMode="auto">
                      <a:xfrm>
                        <a:off x="4224618" y="5035601"/>
                        <a:ext cx="1643301" cy="326108"/>
                      </a:xfrm>
                      <a:prstGeom prst="rect">
                        <a:avLst/>
                      </a:prstGeom>
                      <a:noFill/>
                      <a:ln>
                        <a:no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66166311"/>
              </p:ext>
            </p:extLst>
          </p:nvPr>
        </p:nvGraphicFramePr>
        <p:xfrm>
          <a:off x="3890171" y="4573270"/>
          <a:ext cx="2249169" cy="438679"/>
        </p:xfrm>
        <a:graphic>
          <a:graphicData uri="http://schemas.openxmlformats.org/presentationml/2006/ole">
            <mc:AlternateContent xmlns:mc="http://schemas.openxmlformats.org/markup-compatibility/2006">
              <mc:Choice xmlns:v="urn:schemas-microsoft-com:vml" Requires="v">
                <p:oleObj spid="_x0000_s836746" name="משוואה" r:id="rId12" imgW="1218960" imgH="228600" progId="Equation.3">
                  <p:embed/>
                </p:oleObj>
              </mc:Choice>
              <mc:Fallback>
                <p:oleObj name="משוואה" r:id="rId12" imgW="1218960" imgH="228600" progId="Equation.3">
                  <p:embed/>
                  <p:pic>
                    <p:nvPicPr>
                      <p:cNvPr id="0" name=""/>
                      <p:cNvPicPr>
                        <a:picLocks noChangeAspect="1" noChangeArrowheads="1"/>
                      </p:cNvPicPr>
                      <p:nvPr/>
                    </p:nvPicPr>
                    <p:blipFill>
                      <a:blip r:embed="rId13"/>
                      <a:srcRect/>
                      <a:stretch>
                        <a:fillRect/>
                      </a:stretch>
                    </p:blipFill>
                    <p:spPr bwMode="auto">
                      <a:xfrm>
                        <a:off x="3890171" y="4573270"/>
                        <a:ext cx="2249169" cy="438679"/>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105894251"/>
              </p:ext>
            </p:extLst>
          </p:nvPr>
        </p:nvGraphicFramePr>
        <p:xfrm>
          <a:off x="6888414" y="4521311"/>
          <a:ext cx="2030068" cy="416289"/>
        </p:xfrm>
        <a:graphic>
          <a:graphicData uri="http://schemas.openxmlformats.org/presentationml/2006/ole">
            <mc:AlternateContent xmlns:mc="http://schemas.openxmlformats.org/markup-compatibility/2006">
              <mc:Choice xmlns:v="urn:schemas-microsoft-com:vml" Requires="v">
                <p:oleObj spid="_x0000_s836747" name="משוואה" r:id="rId14" imgW="965160" imgH="228600" progId="Equation.3">
                  <p:embed/>
                </p:oleObj>
              </mc:Choice>
              <mc:Fallback>
                <p:oleObj name="משוואה" r:id="rId14" imgW="965160" imgH="228600" progId="Equation.3">
                  <p:embed/>
                  <p:pic>
                    <p:nvPicPr>
                      <p:cNvPr id="0" name=""/>
                      <p:cNvPicPr>
                        <a:picLocks noChangeAspect="1" noChangeArrowheads="1"/>
                      </p:cNvPicPr>
                      <p:nvPr/>
                    </p:nvPicPr>
                    <p:blipFill>
                      <a:blip r:embed="rId15"/>
                      <a:srcRect/>
                      <a:stretch>
                        <a:fillRect/>
                      </a:stretch>
                    </p:blipFill>
                    <p:spPr bwMode="auto">
                      <a:xfrm>
                        <a:off x="6888414" y="4521311"/>
                        <a:ext cx="2030068" cy="416289"/>
                      </a:xfrm>
                      <a:prstGeom prst="rect">
                        <a:avLst/>
                      </a:prstGeom>
                      <a:noFill/>
                      <a:ln>
                        <a:noFill/>
                      </a:ln>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686002330"/>
              </p:ext>
            </p:extLst>
          </p:nvPr>
        </p:nvGraphicFramePr>
        <p:xfrm>
          <a:off x="6808583" y="5028484"/>
          <a:ext cx="1977403" cy="351965"/>
        </p:xfrm>
        <a:graphic>
          <a:graphicData uri="http://schemas.openxmlformats.org/presentationml/2006/ole">
            <mc:AlternateContent xmlns:mc="http://schemas.openxmlformats.org/markup-compatibility/2006">
              <mc:Choice xmlns:v="urn:schemas-microsoft-com:vml" Requires="v">
                <p:oleObj spid="_x0000_s836748" name="משוואה" r:id="rId16" imgW="863280" imgH="177480" progId="Equation.3">
                  <p:embed/>
                </p:oleObj>
              </mc:Choice>
              <mc:Fallback>
                <p:oleObj name="משוואה" r:id="rId16" imgW="863280" imgH="177480" progId="Equation.3">
                  <p:embed/>
                  <p:pic>
                    <p:nvPicPr>
                      <p:cNvPr id="0" name=""/>
                      <p:cNvPicPr>
                        <a:picLocks noChangeAspect="1" noChangeArrowheads="1"/>
                      </p:cNvPicPr>
                      <p:nvPr/>
                    </p:nvPicPr>
                    <p:blipFill>
                      <a:blip r:embed="rId17"/>
                      <a:srcRect/>
                      <a:stretch>
                        <a:fillRect/>
                      </a:stretch>
                    </p:blipFill>
                    <p:spPr bwMode="auto">
                      <a:xfrm>
                        <a:off x="6808583" y="5028484"/>
                        <a:ext cx="1977403" cy="351965"/>
                      </a:xfrm>
                      <a:prstGeom prst="rect">
                        <a:avLst/>
                      </a:prstGeom>
                      <a:noFill/>
                      <a:ln>
                        <a:noFill/>
                      </a:ln>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535176442"/>
              </p:ext>
            </p:extLst>
          </p:nvPr>
        </p:nvGraphicFramePr>
        <p:xfrm>
          <a:off x="7063767" y="5458609"/>
          <a:ext cx="1482639" cy="477543"/>
        </p:xfrm>
        <a:graphic>
          <a:graphicData uri="http://schemas.openxmlformats.org/presentationml/2006/ole">
            <mc:AlternateContent xmlns:mc="http://schemas.openxmlformats.org/markup-compatibility/2006">
              <mc:Choice xmlns:v="urn:schemas-microsoft-com:vml" Requires="v">
                <p:oleObj spid="_x0000_s836749" name="משוואה" r:id="rId18" imgW="647640" imgH="241200" progId="Equation.3">
                  <p:embed/>
                </p:oleObj>
              </mc:Choice>
              <mc:Fallback>
                <p:oleObj name="משוואה" r:id="rId18" imgW="647640" imgH="241200" progId="Equation.3">
                  <p:embed/>
                  <p:pic>
                    <p:nvPicPr>
                      <p:cNvPr id="0" name=""/>
                      <p:cNvPicPr>
                        <a:picLocks noChangeAspect="1" noChangeArrowheads="1"/>
                      </p:cNvPicPr>
                      <p:nvPr/>
                    </p:nvPicPr>
                    <p:blipFill>
                      <a:blip r:embed="rId19"/>
                      <a:srcRect/>
                      <a:stretch>
                        <a:fillRect/>
                      </a:stretch>
                    </p:blipFill>
                    <p:spPr bwMode="auto">
                      <a:xfrm>
                        <a:off x="7063767" y="5458609"/>
                        <a:ext cx="1482639" cy="477543"/>
                      </a:xfrm>
                      <a:prstGeom prst="rect">
                        <a:avLst/>
                      </a:prstGeom>
                      <a:noFill/>
                      <a:ln>
                        <a:noFill/>
                      </a:ln>
                      <a:extLst/>
                    </p:spPr>
                  </p:pic>
                </p:oleObj>
              </mc:Fallback>
            </mc:AlternateContent>
          </a:graphicData>
        </a:graphic>
      </p:graphicFrame>
      <p:sp>
        <p:nvSpPr>
          <p:cNvPr id="25" name="Rectangle 126"/>
          <p:cNvSpPr>
            <a:spLocks noChangeArrowheads="1"/>
          </p:cNvSpPr>
          <p:nvPr/>
        </p:nvSpPr>
        <p:spPr bwMode="auto">
          <a:xfrm>
            <a:off x="1093350" y="5749528"/>
            <a:ext cx="1950927" cy="532333"/>
          </a:xfrm>
          <a:prstGeom prst="rect">
            <a:avLst/>
          </a:prstGeom>
        </p:spPr>
        <p:txBody>
          <a:bodyPr/>
          <a:lstStyle/>
          <a:p>
            <a:pPr marL="609600" indent="-609600"/>
            <a:r>
              <a:rPr lang="en-US" sz="2000" dirty="0">
                <a:cs typeface="Tahoma" pitchFamily="34" charset="0"/>
              </a:rPr>
              <a:t>(</a:t>
            </a:r>
            <a:r>
              <a:rPr lang="en-US" sz="2000" i="1" dirty="0" smtClean="0">
                <a:cs typeface="Tahoma" pitchFamily="34" charset="0"/>
              </a:rPr>
              <a:t>level width</a:t>
            </a:r>
            <a:r>
              <a:rPr lang="en-US" sz="2000" dirty="0" smtClean="0">
                <a:cs typeface="Tahoma" pitchFamily="34" charset="0"/>
              </a:rPr>
              <a:t>)</a:t>
            </a:r>
            <a:endParaRPr lang="en-US" sz="2000" i="1" dirty="0">
              <a:cs typeface="Tahoma" pitchFamily="34" charset="0"/>
            </a:endParaRPr>
          </a:p>
        </p:txBody>
      </p:sp>
      <p:sp>
        <p:nvSpPr>
          <p:cNvPr id="26" name="Rectangle 126"/>
          <p:cNvSpPr>
            <a:spLocks noChangeArrowheads="1"/>
          </p:cNvSpPr>
          <p:nvPr/>
        </p:nvSpPr>
        <p:spPr bwMode="auto">
          <a:xfrm>
            <a:off x="6225051" y="3977675"/>
            <a:ext cx="3144468" cy="532333"/>
          </a:xfrm>
          <a:prstGeom prst="rect">
            <a:avLst/>
          </a:prstGeom>
        </p:spPr>
        <p:txBody>
          <a:bodyPr/>
          <a:lstStyle/>
          <a:p>
            <a:pPr marL="609600" indent="-609600"/>
            <a:r>
              <a:rPr lang="en-US" sz="2000" u="sng" dirty="0" err="1" smtClean="0">
                <a:solidFill>
                  <a:schemeClr val="accent1">
                    <a:lumMod val="75000"/>
                  </a:schemeClr>
                </a:solidFill>
                <a:cs typeface="Tahoma" pitchFamily="34" charset="0"/>
              </a:rPr>
              <a:t>Casimir</a:t>
            </a:r>
            <a:r>
              <a:rPr lang="en-US" sz="2000" u="sng" dirty="0" smtClean="0">
                <a:solidFill>
                  <a:schemeClr val="accent1">
                    <a:lumMod val="75000"/>
                  </a:schemeClr>
                </a:solidFill>
                <a:cs typeface="Tahoma" pitchFamily="34" charset="0"/>
              </a:rPr>
              <a:t>-Polder regime</a:t>
            </a:r>
            <a:endParaRPr lang="en-US" sz="2000" u="sng" dirty="0">
              <a:solidFill>
                <a:schemeClr val="accent1">
                  <a:lumMod val="75000"/>
                </a:schemeClr>
              </a:solidFill>
              <a:cs typeface="Tahoma" pitchFamily="34" charset="0"/>
            </a:endParaRPr>
          </a:p>
        </p:txBody>
      </p:sp>
      <p:sp>
        <p:nvSpPr>
          <p:cNvPr id="27" name="Rectangle 126"/>
          <p:cNvSpPr>
            <a:spLocks noChangeArrowheads="1"/>
          </p:cNvSpPr>
          <p:nvPr/>
        </p:nvSpPr>
        <p:spPr bwMode="auto">
          <a:xfrm>
            <a:off x="4326124" y="4031308"/>
            <a:ext cx="1647890" cy="532333"/>
          </a:xfrm>
          <a:prstGeom prst="rect">
            <a:avLst/>
          </a:prstGeom>
        </p:spPr>
        <p:txBody>
          <a:bodyPr/>
          <a:lstStyle/>
          <a:p>
            <a:pPr marL="609600" indent="-609600"/>
            <a:r>
              <a:rPr lang="en-US" sz="2000" u="sng" dirty="0" err="1" smtClean="0">
                <a:solidFill>
                  <a:schemeClr val="accent1">
                    <a:lumMod val="75000"/>
                  </a:schemeClr>
                </a:solidFill>
                <a:cs typeface="Tahoma" pitchFamily="34" charset="0"/>
              </a:rPr>
              <a:t>vdW</a:t>
            </a:r>
            <a:r>
              <a:rPr lang="en-US" sz="2000" u="sng" dirty="0" smtClean="0">
                <a:solidFill>
                  <a:schemeClr val="accent1">
                    <a:lumMod val="75000"/>
                  </a:schemeClr>
                </a:solidFill>
                <a:cs typeface="Tahoma" pitchFamily="34" charset="0"/>
              </a:rPr>
              <a:t> limit</a:t>
            </a:r>
            <a:endParaRPr lang="en-US" sz="2000" u="sng" dirty="0">
              <a:solidFill>
                <a:schemeClr val="accent1">
                  <a:lumMod val="75000"/>
                </a:schemeClr>
              </a:solidFill>
              <a:cs typeface="Tahoma"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2459304826"/>
              </p:ext>
            </p:extLst>
          </p:nvPr>
        </p:nvGraphicFramePr>
        <p:xfrm>
          <a:off x="4472827" y="5408216"/>
          <a:ext cx="1575551" cy="497680"/>
        </p:xfrm>
        <a:graphic>
          <a:graphicData uri="http://schemas.openxmlformats.org/presentationml/2006/ole">
            <mc:AlternateContent xmlns:mc="http://schemas.openxmlformats.org/markup-compatibility/2006">
              <mc:Choice xmlns:v="urn:schemas-microsoft-com:vml" Requires="v">
                <p:oleObj spid="_x0000_s836750" name="משוואה" r:id="rId20" imgW="660240" imgH="241200" progId="Equation.3">
                  <p:embed/>
                </p:oleObj>
              </mc:Choice>
              <mc:Fallback>
                <p:oleObj name="משוואה" r:id="rId20" imgW="660240" imgH="241200" progId="Equation.3">
                  <p:embed/>
                  <p:pic>
                    <p:nvPicPr>
                      <p:cNvPr id="0" name=""/>
                      <p:cNvPicPr>
                        <a:picLocks noChangeAspect="1" noChangeArrowheads="1"/>
                      </p:cNvPicPr>
                      <p:nvPr/>
                    </p:nvPicPr>
                    <p:blipFill>
                      <a:blip r:embed="rId21"/>
                      <a:srcRect/>
                      <a:stretch>
                        <a:fillRect/>
                      </a:stretch>
                    </p:blipFill>
                    <p:spPr bwMode="auto">
                      <a:xfrm>
                        <a:off x="4472827" y="5408216"/>
                        <a:ext cx="1575551" cy="497680"/>
                      </a:xfrm>
                      <a:prstGeom prst="rect">
                        <a:avLst/>
                      </a:prstGeom>
                      <a:noFill/>
                      <a:ln>
                        <a:noFill/>
                      </a:ln>
                      <a:extLst/>
                    </p:spPr>
                  </p:pic>
                </p:oleObj>
              </mc:Fallback>
            </mc:AlternateContent>
          </a:graphicData>
        </a:graphic>
      </p:graphicFrame>
      <p:sp>
        <p:nvSpPr>
          <p:cNvPr id="33" name="Rectangle 126"/>
          <p:cNvSpPr>
            <a:spLocks noChangeArrowheads="1"/>
          </p:cNvSpPr>
          <p:nvPr/>
        </p:nvSpPr>
        <p:spPr bwMode="auto">
          <a:xfrm>
            <a:off x="4472827" y="5936152"/>
            <a:ext cx="1725576" cy="442835"/>
          </a:xfrm>
          <a:prstGeom prst="rect">
            <a:avLst/>
          </a:prstGeom>
        </p:spPr>
        <p:txBody>
          <a:bodyPr/>
          <a:lstStyle/>
          <a:p>
            <a:pPr marL="609600" indent="-609600"/>
            <a:r>
              <a:rPr lang="en-US" sz="2000" i="1" dirty="0" smtClean="0">
                <a:solidFill>
                  <a:srgbClr val="7030A0"/>
                </a:solidFill>
                <a:cs typeface="Tahoma" pitchFamily="34" charset="0"/>
              </a:rPr>
              <a:t>detectable!</a:t>
            </a:r>
            <a:endParaRPr lang="en-US" sz="2000" i="1" dirty="0">
              <a:cs typeface="Tahoma" pitchFamily="34" charset="0"/>
            </a:endParaRPr>
          </a:p>
        </p:txBody>
      </p:sp>
      <p:sp>
        <p:nvSpPr>
          <p:cNvPr id="34" name="Rectangle 126"/>
          <p:cNvSpPr>
            <a:spLocks noChangeArrowheads="1"/>
          </p:cNvSpPr>
          <p:nvPr/>
        </p:nvSpPr>
        <p:spPr bwMode="auto">
          <a:xfrm>
            <a:off x="6766874" y="5960716"/>
            <a:ext cx="2138641" cy="442835"/>
          </a:xfrm>
          <a:prstGeom prst="rect">
            <a:avLst/>
          </a:prstGeom>
        </p:spPr>
        <p:txBody>
          <a:bodyPr/>
          <a:lstStyle/>
          <a:p>
            <a:pPr marL="609600" indent="-609600"/>
            <a:r>
              <a:rPr lang="en-US" sz="2000" i="1" dirty="0">
                <a:solidFill>
                  <a:srgbClr val="7030A0"/>
                </a:solidFill>
                <a:cs typeface="Tahoma" pitchFamily="34" charset="0"/>
              </a:rPr>
              <a:t>v</a:t>
            </a:r>
            <a:r>
              <a:rPr lang="en-US" sz="2000" i="1" dirty="0" smtClean="0">
                <a:solidFill>
                  <a:srgbClr val="7030A0"/>
                </a:solidFill>
                <a:cs typeface="Tahoma" pitchFamily="34" charset="0"/>
              </a:rPr>
              <a:t>ery challenging</a:t>
            </a:r>
            <a:endParaRPr lang="en-US" sz="2000" i="1" dirty="0">
              <a:cs typeface="Tahoma" pitchFamily="34" charset="0"/>
            </a:endParaRPr>
          </a:p>
        </p:txBody>
      </p:sp>
      <p:sp>
        <p:nvSpPr>
          <p:cNvPr id="35" name="Rectangle 126"/>
          <p:cNvSpPr>
            <a:spLocks noChangeArrowheads="1"/>
          </p:cNvSpPr>
          <p:nvPr/>
        </p:nvSpPr>
        <p:spPr bwMode="auto">
          <a:xfrm>
            <a:off x="6487762" y="6314141"/>
            <a:ext cx="2533278" cy="442835"/>
          </a:xfrm>
          <a:prstGeom prst="rect">
            <a:avLst/>
          </a:prstGeom>
        </p:spPr>
        <p:txBody>
          <a:bodyPr/>
          <a:lstStyle/>
          <a:p>
            <a:pPr marL="609600" indent="-609600"/>
            <a:r>
              <a:rPr lang="en-US" sz="2000" i="1" dirty="0" smtClean="0">
                <a:solidFill>
                  <a:srgbClr val="7030A0"/>
                </a:solidFill>
                <a:cs typeface="Tahoma" pitchFamily="34" charset="0"/>
              </a:rPr>
              <a:t>(with present tech.)</a:t>
            </a:r>
            <a:endParaRPr lang="en-US" sz="2000" i="1" dirty="0">
              <a:cs typeface="Tahoma" pitchFamily="34" charset="0"/>
            </a:endParaRPr>
          </a:p>
        </p:txBody>
      </p:sp>
      <p:grpSp>
        <p:nvGrpSpPr>
          <p:cNvPr id="36" name="Group 35"/>
          <p:cNvGrpSpPr/>
          <p:nvPr/>
        </p:nvGrpSpPr>
        <p:grpSpPr>
          <a:xfrm>
            <a:off x="6112543" y="1552442"/>
            <a:ext cx="1563882" cy="1250767"/>
            <a:chOff x="4286371" y="3179441"/>
            <a:chExt cx="1431038" cy="1010359"/>
          </a:xfrm>
        </p:grpSpPr>
        <p:graphicFrame>
          <p:nvGraphicFramePr>
            <p:cNvPr id="37" name="Object 36"/>
            <p:cNvGraphicFramePr>
              <a:graphicFrameLocks noChangeAspect="1"/>
            </p:cNvGraphicFramePr>
            <p:nvPr>
              <p:extLst>
                <p:ext uri="{D42A27DB-BD31-4B8C-83A1-F6EECF244321}">
                  <p14:modId xmlns:p14="http://schemas.microsoft.com/office/powerpoint/2010/main" val="766633693"/>
                </p:ext>
              </p:extLst>
            </p:nvPr>
          </p:nvGraphicFramePr>
          <p:xfrm>
            <a:off x="4351603" y="3921907"/>
            <a:ext cx="858266" cy="267893"/>
          </p:xfrm>
          <a:graphic>
            <a:graphicData uri="http://schemas.openxmlformats.org/presentationml/2006/ole">
              <mc:AlternateContent xmlns:mc="http://schemas.openxmlformats.org/markup-compatibility/2006">
                <mc:Choice xmlns:v="urn:schemas-microsoft-com:vml" Requires="v">
                  <p:oleObj spid="_x0000_s836751" name="משוואה" r:id="rId22" imgW="558720" imgH="203040" progId="Equation.3">
                    <p:embed/>
                  </p:oleObj>
                </mc:Choice>
                <mc:Fallback>
                  <p:oleObj name="משוואה" r:id="rId22" imgW="558720" imgH="203040" progId="Equation.3">
                    <p:embed/>
                    <p:pic>
                      <p:nvPicPr>
                        <p:cNvPr id="0" name=""/>
                        <p:cNvPicPr>
                          <a:picLocks noChangeAspect="1" noChangeArrowheads="1"/>
                        </p:cNvPicPr>
                        <p:nvPr/>
                      </p:nvPicPr>
                      <p:blipFill>
                        <a:blip r:embed="rId23"/>
                        <a:srcRect/>
                        <a:stretch>
                          <a:fillRect/>
                        </a:stretch>
                      </p:blipFill>
                      <p:spPr bwMode="auto">
                        <a:xfrm>
                          <a:off x="4351603" y="3921907"/>
                          <a:ext cx="858266" cy="267893"/>
                        </a:xfrm>
                        <a:prstGeom prst="rect">
                          <a:avLst/>
                        </a:prstGeom>
                        <a:noFill/>
                        <a:ln>
                          <a:noFill/>
                        </a:ln>
                      </p:spPr>
                    </p:pic>
                  </p:oleObj>
                </mc:Fallback>
              </mc:AlternateContent>
            </a:graphicData>
          </a:graphic>
        </p:graphicFrame>
        <p:grpSp>
          <p:nvGrpSpPr>
            <p:cNvPr id="38" name="Group 37"/>
            <p:cNvGrpSpPr/>
            <p:nvPr/>
          </p:nvGrpSpPr>
          <p:grpSpPr>
            <a:xfrm>
              <a:off x="4286371" y="3179441"/>
              <a:ext cx="1431038" cy="825295"/>
              <a:chOff x="4286371" y="3179441"/>
              <a:chExt cx="1431038" cy="825295"/>
            </a:xfrm>
          </p:grpSpPr>
          <p:grpSp>
            <p:nvGrpSpPr>
              <p:cNvPr id="39" name="Group 38"/>
              <p:cNvGrpSpPr/>
              <p:nvPr/>
            </p:nvGrpSpPr>
            <p:grpSpPr>
              <a:xfrm>
                <a:off x="4286371" y="3218713"/>
                <a:ext cx="1431038" cy="786023"/>
                <a:chOff x="4238246" y="2756713"/>
                <a:chExt cx="1431038" cy="786023"/>
              </a:xfrm>
            </p:grpSpPr>
            <p:grpSp>
              <p:nvGrpSpPr>
                <p:cNvPr id="43" name="Group 42"/>
                <p:cNvGrpSpPr/>
                <p:nvPr/>
              </p:nvGrpSpPr>
              <p:grpSpPr>
                <a:xfrm>
                  <a:off x="4238246" y="2756713"/>
                  <a:ext cx="1431038" cy="493575"/>
                  <a:chOff x="3733991" y="2682400"/>
                  <a:chExt cx="5099643" cy="2328231"/>
                </a:xfrm>
              </p:grpSpPr>
              <p:grpSp>
                <p:nvGrpSpPr>
                  <p:cNvPr id="45" name="Group 44"/>
                  <p:cNvGrpSpPr/>
                  <p:nvPr/>
                </p:nvGrpSpPr>
                <p:grpSpPr>
                  <a:xfrm>
                    <a:off x="3733991" y="2682400"/>
                    <a:ext cx="5099643" cy="2328231"/>
                    <a:chOff x="3733991" y="2674010"/>
                    <a:chExt cx="5099643" cy="2328231"/>
                  </a:xfrm>
                </p:grpSpPr>
                <p:grpSp>
                  <p:nvGrpSpPr>
                    <p:cNvPr id="47" name="Group 46"/>
                    <p:cNvGrpSpPr/>
                    <p:nvPr/>
                  </p:nvGrpSpPr>
                  <p:grpSpPr>
                    <a:xfrm rot="21122280">
                      <a:off x="3733991" y="2674010"/>
                      <a:ext cx="5099643" cy="2328231"/>
                      <a:chOff x="3856653" y="2743196"/>
                      <a:chExt cx="5099643" cy="2328231"/>
                    </a:xfrm>
                  </p:grpSpPr>
                  <p:sp>
                    <p:nvSpPr>
                      <p:cNvPr id="49" name="Rectangle 48"/>
                      <p:cNvSpPr/>
                      <p:nvPr/>
                    </p:nvSpPr>
                    <p:spPr>
                      <a:xfrm rot="20432545">
                        <a:off x="3856653" y="2743196"/>
                        <a:ext cx="4049148" cy="795137"/>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20432545">
                        <a:off x="4381795" y="3738263"/>
                        <a:ext cx="4049148" cy="365213"/>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20432545">
                        <a:off x="4907145" y="4225868"/>
                        <a:ext cx="4049151" cy="845559"/>
                      </a:xfrm>
                      <a:prstGeom prst="rect">
                        <a:avLst/>
                      </a:prstGeom>
                      <a:scene3d>
                        <a:camera prst="orthographicFront">
                          <a:rot lat="19088578" lon="19984985" rev="1102397"/>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4816814" y="4355620"/>
                      <a:ext cx="103173" cy="1142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7284876" y="2712171"/>
                    <a:ext cx="103173" cy="1142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p:cNvCxnSpPr/>
                <p:nvPr/>
              </p:nvCxnSpPr>
              <p:spPr bwMode="auto">
                <a:xfrm>
                  <a:off x="4369867" y="3342825"/>
                  <a:ext cx="238486" cy="199911"/>
                </a:xfrm>
                <a:prstGeom prst="straightConnector1">
                  <a:avLst/>
                </a:prstGeom>
                <a:noFill/>
                <a:ln w="12700" cap="flat" cmpd="sng" algn="ctr">
                  <a:solidFill>
                    <a:schemeClr val="tx1"/>
                  </a:solidFill>
                  <a:prstDash val="solid"/>
                  <a:round/>
                  <a:headEnd type="arrow" w="med" len="med"/>
                  <a:tailEnd type="arrow"/>
                </a:ln>
                <a:effectLst/>
              </p:spPr>
            </p:cxnSp>
          </p:grpSp>
          <p:grpSp>
            <p:nvGrpSpPr>
              <p:cNvPr id="40" name="Group 39"/>
              <p:cNvGrpSpPr/>
              <p:nvPr/>
            </p:nvGrpSpPr>
            <p:grpSpPr>
              <a:xfrm>
                <a:off x="4620971" y="3179441"/>
                <a:ext cx="635411" cy="363436"/>
                <a:chOff x="4620971" y="3179441"/>
                <a:chExt cx="635411" cy="363436"/>
              </a:xfrm>
            </p:grpSpPr>
            <p:cxnSp>
              <p:nvCxnSpPr>
                <p:cNvPr id="41" name="Straight Arrow Connector 40"/>
                <p:cNvCxnSpPr/>
                <p:nvPr/>
              </p:nvCxnSpPr>
              <p:spPr bwMode="auto">
                <a:xfrm flipV="1">
                  <a:off x="4620971" y="3257029"/>
                  <a:ext cx="635411" cy="285848"/>
                </a:xfrm>
                <a:prstGeom prst="straightConnector1">
                  <a:avLst/>
                </a:prstGeom>
                <a:noFill/>
                <a:ln w="22225" cap="flat" cmpd="sng" algn="ctr">
                  <a:solidFill>
                    <a:schemeClr val="tx1"/>
                  </a:solidFill>
                  <a:prstDash val="solid"/>
                  <a:round/>
                  <a:headEnd type="arrow" w="med" len="med"/>
                  <a:tailEnd type="arrow"/>
                </a:ln>
                <a:effectLst/>
              </p:spPr>
            </p:cxnSp>
            <p:graphicFrame>
              <p:nvGraphicFramePr>
                <p:cNvPr id="42" name="Object 41"/>
                <p:cNvGraphicFramePr>
                  <a:graphicFrameLocks noChangeAspect="1"/>
                </p:cNvGraphicFramePr>
                <p:nvPr>
                  <p:extLst>
                    <p:ext uri="{D42A27DB-BD31-4B8C-83A1-F6EECF244321}">
                      <p14:modId xmlns:p14="http://schemas.microsoft.com/office/powerpoint/2010/main" val="3810873185"/>
                    </p:ext>
                  </p:extLst>
                </p:nvPr>
              </p:nvGraphicFramePr>
              <p:xfrm>
                <a:off x="4730491" y="3179441"/>
                <a:ext cx="244475" cy="209550"/>
              </p:xfrm>
              <a:graphic>
                <a:graphicData uri="http://schemas.openxmlformats.org/presentationml/2006/ole">
                  <mc:AlternateContent xmlns:mc="http://schemas.openxmlformats.org/markup-compatibility/2006">
                    <mc:Choice xmlns:v="urn:schemas-microsoft-com:vml" Requires="v">
                      <p:oleObj spid="_x0000_s836752" name="משוואה" r:id="rId24" imgW="126720" imgH="126720" progId="Equation.3">
                        <p:embed/>
                      </p:oleObj>
                    </mc:Choice>
                    <mc:Fallback>
                      <p:oleObj name="משוואה" r:id="rId24" imgW="126720" imgH="126720" progId="Equation.3">
                        <p:embed/>
                        <p:pic>
                          <p:nvPicPr>
                            <p:cNvPr id="0" name=""/>
                            <p:cNvPicPr>
                              <a:picLocks noChangeAspect="1" noChangeArrowheads="1"/>
                            </p:cNvPicPr>
                            <p:nvPr/>
                          </p:nvPicPr>
                          <p:blipFill>
                            <a:blip r:embed="rId25"/>
                            <a:srcRect/>
                            <a:stretch>
                              <a:fillRect/>
                            </a:stretch>
                          </p:blipFill>
                          <p:spPr bwMode="auto">
                            <a:xfrm>
                              <a:off x="4730491" y="3179441"/>
                              <a:ext cx="2444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sp>
        <p:nvSpPr>
          <p:cNvPr id="53" name="Rectangle 126"/>
          <p:cNvSpPr>
            <a:spLocks noChangeArrowheads="1"/>
          </p:cNvSpPr>
          <p:nvPr/>
        </p:nvSpPr>
        <p:spPr bwMode="auto">
          <a:xfrm>
            <a:off x="-44400" y="6182134"/>
            <a:ext cx="3976175" cy="370035"/>
          </a:xfrm>
          <a:prstGeom prst="rect">
            <a:avLst/>
          </a:prstGeom>
        </p:spPr>
        <p:txBody>
          <a:bodyPr/>
          <a:lstStyle/>
          <a:p>
            <a:pPr marL="609600" indent="-609600"/>
            <a:r>
              <a:rPr lang="en-US" sz="1400" dirty="0" smtClean="0">
                <a:cs typeface="Tahoma" pitchFamily="34" charset="0"/>
              </a:rPr>
              <a:t>[1] Shahmoon, </a:t>
            </a:r>
            <a:r>
              <a:rPr lang="en-US" sz="1400" dirty="0" err="1" smtClean="0">
                <a:cs typeface="Tahoma" pitchFamily="34" charset="0"/>
              </a:rPr>
              <a:t>Mazets</a:t>
            </a:r>
            <a:r>
              <a:rPr lang="en-US" sz="1400" dirty="0" smtClean="0">
                <a:cs typeface="Tahoma" pitchFamily="34" charset="0"/>
              </a:rPr>
              <a:t> &amp; Kurizki, PNAS (2014)</a:t>
            </a:r>
            <a:endParaRPr lang="en-US" sz="1400" dirty="0">
              <a:cs typeface="Tahoma" pitchFamily="34" charset="0"/>
            </a:endParaRPr>
          </a:p>
        </p:txBody>
      </p:sp>
      <p:sp>
        <p:nvSpPr>
          <p:cNvPr id="54" name="Rectangle 126"/>
          <p:cNvSpPr>
            <a:spLocks noChangeArrowheads="1"/>
          </p:cNvSpPr>
          <p:nvPr/>
        </p:nvSpPr>
        <p:spPr bwMode="auto">
          <a:xfrm>
            <a:off x="-41388" y="6378987"/>
            <a:ext cx="4514215" cy="266166"/>
          </a:xfrm>
          <a:prstGeom prst="rect">
            <a:avLst/>
          </a:prstGeom>
        </p:spPr>
        <p:txBody>
          <a:bodyPr/>
          <a:lstStyle/>
          <a:p>
            <a:pPr marL="609600" indent="-609600"/>
            <a:r>
              <a:rPr lang="en-US" sz="1400" dirty="0" smtClean="0">
                <a:cs typeface="Tahoma" pitchFamily="34" charset="0"/>
              </a:rPr>
              <a:t>[2] </a:t>
            </a:r>
            <a:r>
              <a:rPr lang="en-US" sz="1400" dirty="0" err="1" smtClean="0">
                <a:cs typeface="Tahoma" pitchFamily="34" charset="0"/>
              </a:rPr>
              <a:t>Baur</a:t>
            </a:r>
            <a:r>
              <a:rPr lang="en-US" sz="1400" dirty="0" smtClean="0">
                <a:cs typeface="Tahoma" pitchFamily="34" charset="0"/>
              </a:rPr>
              <a:t> </a:t>
            </a:r>
            <a:r>
              <a:rPr lang="en-US" sz="1400" i="1" dirty="0" smtClean="0">
                <a:cs typeface="Tahoma" pitchFamily="34" charset="0"/>
              </a:rPr>
              <a:t>et al. </a:t>
            </a:r>
            <a:r>
              <a:rPr lang="en-US" sz="1400" dirty="0" smtClean="0">
                <a:cs typeface="Tahoma" pitchFamily="34" charset="0"/>
              </a:rPr>
              <a:t>Phys. Rev. </a:t>
            </a:r>
            <a:r>
              <a:rPr lang="en-US" sz="1400" dirty="0" err="1" smtClean="0">
                <a:cs typeface="Tahoma" pitchFamily="34" charset="0"/>
              </a:rPr>
              <a:t>Lett</a:t>
            </a:r>
            <a:r>
              <a:rPr lang="en-US" sz="1400" dirty="0" smtClean="0">
                <a:cs typeface="Tahoma" pitchFamily="34" charset="0"/>
              </a:rPr>
              <a:t>. 108, 040502 (2012)</a:t>
            </a:r>
            <a:r>
              <a:rPr lang="en-US" sz="1400" i="1" dirty="0" smtClean="0">
                <a:cs typeface="Tahoma" pitchFamily="34" charset="0"/>
              </a:rPr>
              <a:t> </a:t>
            </a:r>
            <a:endParaRPr lang="en-US" sz="1400" dirty="0">
              <a:cs typeface="Tahoma" pitchFamily="34" charset="0"/>
            </a:endParaRPr>
          </a:p>
        </p:txBody>
      </p:sp>
      <p:sp>
        <p:nvSpPr>
          <p:cNvPr id="55" name="Rectangle 126"/>
          <p:cNvSpPr>
            <a:spLocks noChangeArrowheads="1"/>
          </p:cNvSpPr>
          <p:nvPr/>
        </p:nvSpPr>
        <p:spPr bwMode="auto">
          <a:xfrm>
            <a:off x="-48957" y="6581843"/>
            <a:ext cx="4403956" cy="359813"/>
          </a:xfrm>
          <a:prstGeom prst="rect">
            <a:avLst/>
          </a:prstGeom>
        </p:spPr>
        <p:txBody>
          <a:bodyPr/>
          <a:lstStyle/>
          <a:p>
            <a:pPr marL="609600" indent="-609600"/>
            <a:r>
              <a:rPr lang="en-US" sz="1400" dirty="0" smtClean="0">
                <a:cs typeface="Tahoma" pitchFamily="34" charset="0"/>
              </a:rPr>
              <a:t>[3] </a:t>
            </a:r>
            <a:r>
              <a:rPr lang="en-US" sz="1400" dirty="0" err="1" smtClean="0">
                <a:cs typeface="Tahoma" pitchFamily="34" charset="0"/>
              </a:rPr>
              <a:t>Stojanovi’c</a:t>
            </a:r>
            <a:r>
              <a:rPr lang="en-US" sz="1400" dirty="0" smtClean="0">
                <a:cs typeface="Tahoma" pitchFamily="34" charset="0"/>
              </a:rPr>
              <a:t> </a:t>
            </a:r>
            <a:r>
              <a:rPr lang="en-US" sz="1400" i="1" dirty="0" smtClean="0">
                <a:cs typeface="Tahoma" pitchFamily="34" charset="0"/>
              </a:rPr>
              <a:t>et al.</a:t>
            </a:r>
            <a:r>
              <a:rPr lang="en-US" sz="1400" dirty="0" smtClean="0">
                <a:cs typeface="Tahoma" pitchFamily="34" charset="0"/>
              </a:rPr>
              <a:t> Phys. Rev. B 85, 05404 (2012)</a:t>
            </a:r>
            <a:endParaRPr lang="en-US" sz="1400" dirty="0">
              <a:cs typeface="Tahoma" pitchFamily="34" charset="0"/>
            </a:endParaRPr>
          </a:p>
        </p:txBody>
      </p:sp>
      <p:sp>
        <p:nvSpPr>
          <p:cNvPr id="2" name="Rectangle 1"/>
          <p:cNvSpPr/>
          <p:nvPr/>
        </p:nvSpPr>
        <p:spPr bwMode="auto">
          <a:xfrm>
            <a:off x="-19250" y="6176819"/>
            <a:ext cx="4326124" cy="700431"/>
          </a:xfrm>
          <a:prstGeom prst="rect">
            <a:avLst/>
          </a:prstGeom>
          <a:no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cs typeface="Times New Roman" pitchFamily="18" charset="0"/>
            </a:endParaRPr>
          </a:p>
        </p:txBody>
      </p:sp>
      <p:pic>
        <p:nvPicPr>
          <p:cNvPr id="681177" name="Picture 21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rot="5400000">
            <a:off x="7403508" y="2053737"/>
            <a:ext cx="2680511" cy="79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Rectangle 126"/>
          <p:cNvSpPr>
            <a:spLocks noChangeArrowheads="1"/>
          </p:cNvSpPr>
          <p:nvPr/>
        </p:nvSpPr>
        <p:spPr bwMode="auto">
          <a:xfrm>
            <a:off x="7676425" y="3455624"/>
            <a:ext cx="1460869" cy="370035"/>
          </a:xfrm>
          <a:prstGeom prst="rect">
            <a:avLst/>
          </a:prstGeom>
          <a:solidFill>
            <a:schemeClr val="bg1"/>
          </a:solidFill>
        </p:spPr>
        <p:txBody>
          <a:bodyPr/>
          <a:lstStyle/>
          <a:p>
            <a:pPr marL="609600" indent="-609600" algn="r"/>
            <a:r>
              <a:rPr lang="en-US" sz="1400" dirty="0" err="1" smtClean="0">
                <a:cs typeface="Tahoma" pitchFamily="34" charset="0"/>
              </a:rPr>
              <a:t>Wallraff</a:t>
            </a:r>
            <a:r>
              <a:rPr lang="en-US" sz="1400" dirty="0" smtClean="0">
                <a:cs typeface="Tahoma" pitchFamily="34" charset="0"/>
              </a:rPr>
              <a:t> (ETH)</a:t>
            </a:r>
            <a:endParaRPr lang="en-US" sz="1400" dirty="0">
              <a:cs typeface="Tahoma" pitchFamily="34" charset="0"/>
            </a:endParaRPr>
          </a:p>
        </p:txBody>
      </p:sp>
      <p:sp>
        <p:nvSpPr>
          <p:cNvPr id="52" name="Rectangle 201"/>
          <p:cNvSpPr>
            <a:spLocks noChangeArrowheads="1"/>
          </p:cNvSpPr>
          <p:nvPr/>
        </p:nvSpPr>
        <p:spPr bwMode="auto">
          <a:xfrm>
            <a:off x="6227551" y="-14288"/>
            <a:ext cx="3272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1. Giant </a:t>
            </a:r>
            <a:r>
              <a:rPr lang="en-US" sz="2000" b="1" dirty="0" err="1" smtClean="0">
                <a:solidFill>
                  <a:schemeClr val="bg1"/>
                </a:solidFill>
                <a:cs typeface="Arial" pitchFamily="34" charset="0"/>
              </a:rPr>
              <a:t>vdW</a:t>
            </a:r>
            <a:r>
              <a:rPr lang="en-US" sz="2000" b="1" dirty="0" smtClean="0">
                <a:solidFill>
                  <a:schemeClr val="bg1"/>
                </a:solidFill>
                <a:cs typeface="Arial" pitchFamily="34" charset="0"/>
              </a:rPr>
              <a:t>/</a:t>
            </a:r>
            <a:r>
              <a:rPr lang="en-US" sz="2000" b="1" dirty="0" err="1" smtClean="0">
                <a:solidFill>
                  <a:schemeClr val="bg1"/>
                </a:solidFill>
                <a:cs typeface="Arial" pitchFamily="34" charset="0"/>
              </a:rPr>
              <a:t>Casimir</a:t>
            </a:r>
            <a:endParaRPr lang="en-US" sz="2000" b="1" dirty="0">
              <a:solidFill>
                <a:schemeClr val="bg1"/>
              </a:solidFill>
              <a:cs typeface="Arial" pitchFamily="34" charset="0"/>
            </a:endParaRPr>
          </a:p>
        </p:txBody>
      </p:sp>
    </p:spTree>
    <p:extLst>
      <p:ext uri="{BB962C8B-B14F-4D97-AF65-F5344CB8AC3E}">
        <p14:creationId xmlns:p14="http://schemas.microsoft.com/office/powerpoint/2010/main" val="175588737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ChangeArrowheads="1"/>
          </p:cNvSpPr>
          <p:nvPr/>
        </p:nvSpPr>
        <p:spPr bwMode="auto">
          <a:xfrm>
            <a:off x="283782" y="288816"/>
            <a:ext cx="9285889" cy="553998"/>
          </a:xfrm>
          <a:prstGeom prst="rect">
            <a:avLst/>
          </a:prstGeom>
          <a:noFill/>
          <a:ln w="9525" algn="ctr">
            <a:noFill/>
            <a:miter lim="800000"/>
            <a:headEnd/>
            <a:tailEnd/>
          </a:ln>
          <a:effectLst/>
        </p:spPr>
        <p:txBody>
          <a:bodyPr wrap="square">
            <a:spAutoFit/>
          </a:bodyPr>
          <a:lstStyle/>
          <a:p>
            <a:pPr>
              <a:spcBef>
                <a:spcPct val="0"/>
              </a:spcBef>
            </a:pPr>
            <a:r>
              <a:rPr lang="en-US" sz="3000" dirty="0" smtClean="0">
                <a:solidFill>
                  <a:schemeClr val="bg1"/>
                </a:solidFill>
                <a:cs typeface="Arial" pitchFamily="34" charset="0"/>
              </a:rPr>
              <a:t>Coherent </a:t>
            </a:r>
            <a:r>
              <a:rPr lang="en-US" sz="3000" dirty="0">
                <a:solidFill>
                  <a:schemeClr val="bg1"/>
                </a:solidFill>
                <a:cs typeface="Arial" pitchFamily="34" charset="0"/>
              </a:rPr>
              <a:t>d</a:t>
            </a:r>
            <a:r>
              <a:rPr lang="en-US" sz="3000" dirty="0" smtClean="0">
                <a:solidFill>
                  <a:schemeClr val="bg1"/>
                </a:solidFill>
                <a:cs typeface="Arial" pitchFamily="34" charset="0"/>
              </a:rPr>
              <a:t>ipole-dipole interaction (DDI)</a:t>
            </a:r>
            <a:endParaRPr lang="en-US" sz="3000" dirty="0">
              <a:solidFill>
                <a:schemeClr val="bg1"/>
              </a:solidFill>
              <a:cs typeface="Arial" pitchFamily="34" charset="0"/>
            </a:endParaRPr>
          </a:p>
        </p:txBody>
      </p:sp>
      <p:sp>
        <p:nvSpPr>
          <p:cNvPr id="23" name="Rectangle 126"/>
          <p:cNvSpPr>
            <a:spLocks noChangeArrowheads="1"/>
          </p:cNvSpPr>
          <p:nvPr/>
        </p:nvSpPr>
        <p:spPr bwMode="auto">
          <a:xfrm>
            <a:off x="3381503" y="1324629"/>
            <a:ext cx="5822681" cy="649287"/>
          </a:xfrm>
          <a:prstGeom prst="rect">
            <a:avLst/>
          </a:prstGeom>
          <a:noFill/>
          <a:ln w="9525">
            <a:noFill/>
            <a:miter lim="800000"/>
            <a:headEnd/>
            <a:tailEnd/>
          </a:ln>
          <a:effectLst/>
        </p:spPr>
        <p:txBody>
          <a:bodyPr/>
          <a:lstStyle/>
          <a:p>
            <a:pPr marL="609600" indent="-609600"/>
            <a:r>
              <a:rPr lang="en-US" sz="2000" dirty="0" smtClean="0">
                <a:solidFill>
                  <a:schemeClr val="accent6"/>
                </a:solidFill>
                <a:cs typeface="Tahoma" pitchFamily="34" charset="0"/>
              </a:rPr>
              <a:t>atom 1</a:t>
            </a:r>
            <a:r>
              <a:rPr lang="en-US" sz="2000" dirty="0" smtClean="0">
                <a:solidFill>
                  <a:schemeClr val="accent2"/>
                </a:solidFill>
                <a:cs typeface="Tahoma" pitchFamily="34" charset="0"/>
              </a:rPr>
              <a:t> </a:t>
            </a:r>
            <a:r>
              <a:rPr lang="en-US" sz="2000" b="1" i="1" dirty="0" smtClean="0">
                <a:solidFill>
                  <a:schemeClr val="accent2"/>
                </a:solidFill>
                <a:cs typeface="Tahoma" pitchFamily="34" charset="0"/>
              </a:rPr>
              <a:t>spontaneously</a:t>
            </a:r>
            <a:r>
              <a:rPr lang="en-US" sz="2000" dirty="0" smtClean="0">
                <a:solidFill>
                  <a:schemeClr val="accent2"/>
                </a:solidFill>
                <a:cs typeface="Tahoma" pitchFamily="34" charset="0"/>
              </a:rPr>
              <a:t>  </a:t>
            </a:r>
            <a:r>
              <a:rPr lang="en-US" sz="2000" dirty="0" smtClean="0">
                <a:solidFill>
                  <a:schemeClr val="accent6"/>
                </a:solidFill>
                <a:cs typeface="Tahoma" pitchFamily="34" charset="0"/>
              </a:rPr>
              <a:t>emits photon to atom 2</a:t>
            </a:r>
            <a:endParaRPr lang="en-US" sz="2000" dirty="0">
              <a:solidFill>
                <a:schemeClr val="accent6"/>
              </a:solidFill>
              <a:cs typeface="Tahoma" pitchFamily="34" charset="0"/>
            </a:endParaRPr>
          </a:p>
        </p:txBody>
      </p:sp>
      <p:sp>
        <p:nvSpPr>
          <p:cNvPr id="62" name="Rectangle 126"/>
          <p:cNvSpPr>
            <a:spLocks noChangeArrowheads="1"/>
          </p:cNvSpPr>
          <p:nvPr/>
        </p:nvSpPr>
        <p:spPr bwMode="auto">
          <a:xfrm>
            <a:off x="311265" y="1791010"/>
            <a:ext cx="1406039" cy="382577"/>
          </a:xfrm>
          <a:prstGeom prst="rect">
            <a:avLst/>
          </a:prstGeom>
          <a:noFill/>
          <a:ln w="9525">
            <a:noFill/>
            <a:miter lim="800000"/>
            <a:headEnd/>
            <a:tailEnd/>
          </a:ln>
          <a:effectLst/>
        </p:spPr>
        <p:txBody>
          <a:bodyPr/>
          <a:lstStyle/>
          <a:p>
            <a:pPr marL="609600" indent="-609600"/>
            <a:r>
              <a:rPr lang="en-US" sz="1800" dirty="0" smtClean="0">
                <a:cs typeface="Tahoma" pitchFamily="34" charset="0"/>
              </a:rPr>
              <a:t>- </a:t>
            </a:r>
            <a:r>
              <a:rPr lang="en-US" sz="1800" dirty="0" smtClean="0">
                <a:solidFill>
                  <a:schemeClr val="accent2"/>
                </a:solidFill>
                <a:cs typeface="Tahoma" pitchFamily="34" charset="0"/>
              </a:rPr>
              <a:t>dissipative</a:t>
            </a:r>
            <a:endParaRPr lang="en-US" sz="1800" dirty="0">
              <a:solidFill>
                <a:schemeClr val="accent2"/>
              </a:solidFill>
              <a:cs typeface="Tahoma" pitchFamily="34" charset="0"/>
            </a:endParaRPr>
          </a:p>
        </p:txBody>
      </p:sp>
      <p:sp>
        <p:nvSpPr>
          <p:cNvPr id="63" name="Rectangle 126"/>
          <p:cNvSpPr>
            <a:spLocks noChangeArrowheads="1"/>
          </p:cNvSpPr>
          <p:nvPr/>
        </p:nvSpPr>
        <p:spPr bwMode="auto">
          <a:xfrm>
            <a:off x="293590" y="2238689"/>
            <a:ext cx="6838730" cy="401586"/>
          </a:xfrm>
          <a:prstGeom prst="rect">
            <a:avLst/>
          </a:prstGeom>
          <a:noFill/>
          <a:ln w="9525">
            <a:noFill/>
            <a:miter lim="800000"/>
            <a:headEnd/>
            <a:tailEnd/>
          </a:ln>
          <a:effectLst/>
        </p:spPr>
        <p:txBody>
          <a:bodyPr/>
          <a:lstStyle/>
          <a:p>
            <a:pPr marL="609600" indent="-609600"/>
            <a:r>
              <a:rPr lang="en-US" sz="1800" dirty="0" smtClean="0">
                <a:cs typeface="Tahoma" pitchFamily="34" charset="0"/>
              </a:rPr>
              <a:t>- </a:t>
            </a:r>
            <a:r>
              <a:rPr lang="en-US" sz="1800" dirty="0" smtClean="0">
                <a:solidFill>
                  <a:schemeClr val="accent2"/>
                </a:solidFill>
                <a:cs typeface="Tahoma" pitchFamily="34" charset="0"/>
              </a:rPr>
              <a:t>probabilistic</a:t>
            </a:r>
            <a:r>
              <a:rPr lang="en-US" sz="1800" dirty="0" smtClean="0">
                <a:cs typeface="Tahoma" pitchFamily="34" charset="0"/>
              </a:rPr>
              <a:t> excitation exchange</a:t>
            </a:r>
            <a:endParaRPr lang="en-US" sz="1800" dirty="0">
              <a:cs typeface="Tahoma" pitchFamily="34" charset="0"/>
            </a:endParaRPr>
          </a:p>
        </p:txBody>
      </p:sp>
      <p:graphicFrame>
        <p:nvGraphicFramePr>
          <p:cNvPr id="424076" name="Object 424075"/>
          <p:cNvGraphicFramePr>
            <a:graphicFrameLocks noChangeAspect="1"/>
          </p:cNvGraphicFramePr>
          <p:nvPr>
            <p:extLst>
              <p:ext uri="{D42A27DB-BD31-4B8C-83A1-F6EECF244321}">
                <p14:modId xmlns:p14="http://schemas.microsoft.com/office/powerpoint/2010/main" val="2542368891"/>
              </p:ext>
            </p:extLst>
          </p:nvPr>
        </p:nvGraphicFramePr>
        <p:xfrm>
          <a:off x="4846325" y="1818254"/>
          <a:ext cx="1363662" cy="493712"/>
        </p:xfrm>
        <a:graphic>
          <a:graphicData uri="http://schemas.openxmlformats.org/presentationml/2006/ole">
            <mc:AlternateContent xmlns:mc="http://schemas.openxmlformats.org/markup-compatibility/2006">
              <mc:Choice xmlns:v="urn:schemas-microsoft-com:vml" Requires="v">
                <p:oleObj spid="_x0000_s831081" name="משוואה" r:id="rId4" imgW="634680" imgH="228600" progId="Equation.3">
                  <p:embed/>
                </p:oleObj>
              </mc:Choice>
              <mc:Fallback>
                <p:oleObj name="משוואה" r:id="rId4" imgW="634680" imgH="228600" progId="Equation.3">
                  <p:embed/>
                  <p:pic>
                    <p:nvPicPr>
                      <p:cNvPr id="0" name=""/>
                      <p:cNvPicPr>
                        <a:picLocks noChangeAspect="1" noChangeArrowheads="1"/>
                      </p:cNvPicPr>
                      <p:nvPr/>
                    </p:nvPicPr>
                    <p:blipFill>
                      <a:blip r:embed="rId5"/>
                      <a:srcRect/>
                      <a:stretch>
                        <a:fillRect/>
                      </a:stretch>
                    </p:blipFill>
                    <p:spPr bwMode="auto">
                      <a:xfrm>
                        <a:off x="4846325" y="1818254"/>
                        <a:ext cx="1363662" cy="493712"/>
                      </a:xfrm>
                      <a:prstGeom prst="rect">
                        <a:avLst/>
                      </a:prstGeom>
                      <a:noFill/>
                      <a:ln>
                        <a:solidFill>
                          <a:schemeClr val="tx1"/>
                        </a:solidFill>
                      </a:ln>
                      <a:extLst/>
                    </p:spPr>
                  </p:pic>
                </p:oleObj>
              </mc:Fallback>
            </mc:AlternateContent>
          </a:graphicData>
        </a:graphic>
      </p:graphicFrame>
      <p:sp>
        <p:nvSpPr>
          <p:cNvPr id="47" name="Rectangle 126"/>
          <p:cNvSpPr>
            <a:spLocks noChangeArrowheads="1"/>
          </p:cNvSpPr>
          <p:nvPr/>
        </p:nvSpPr>
        <p:spPr bwMode="auto">
          <a:xfrm>
            <a:off x="3119455" y="3794383"/>
            <a:ext cx="6181064" cy="649287"/>
          </a:xfrm>
          <a:prstGeom prst="rect">
            <a:avLst/>
          </a:prstGeom>
          <a:noFill/>
          <a:ln w="9525">
            <a:noFill/>
            <a:miter lim="800000"/>
            <a:headEnd/>
            <a:tailEnd/>
          </a:ln>
          <a:effectLst/>
        </p:spPr>
        <p:txBody>
          <a:bodyPr/>
          <a:lstStyle/>
          <a:p>
            <a:pPr marL="609600" indent="-609600"/>
            <a:r>
              <a:rPr lang="en-US" sz="2000" dirty="0" smtClean="0">
                <a:solidFill>
                  <a:schemeClr val="accent6"/>
                </a:solidFill>
                <a:cs typeface="Tahoma" pitchFamily="34" charset="0"/>
              </a:rPr>
              <a:t>via</a:t>
            </a:r>
            <a:r>
              <a:rPr lang="en-US" sz="2000" b="1" dirty="0" smtClean="0">
                <a:solidFill>
                  <a:schemeClr val="accent6"/>
                </a:solidFill>
                <a:cs typeface="Tahoma" pitchFamily="34" charset="0"/>
              </a:rPr>
              <a:t> </a:t>
            </a:r>
            <a:r>
              <a:rPr lang="en-US" sz="2000" dirty="0" smtClean="0">
                <a:solidFill>
                  <a:schemeClr val="accent6"/>
                </a:solidFill>
                <a:cs typeface="Tahoma" pitchFamily="34" charset="0"/>
              </a:rPr>
              <a:t>evanescent/“near</a:t>
            </a:r>
            <a:r>
              <a:rPr lang="en-US" sz="2000" dirty="0">
                <a:solidFill>
                  <a:schemeClr val="accent6"/>
                </a:solidFill>
                <a:cs typeface="Tahoma" pitchFamily="34" charset="0"/>
              </a:rPr>
              <a:t>” </a:t>
            </a:r>
            <a:r>
              <a:rPr lang="en-US" sz="2000" dirty="0" smtClean="0">
                <a:solidFill>
                  <a:schemeClr val="accent6"/>
                </a:solidFill>
                <a:cs typeface="Tahoma" pitchFamily="34" charset="0"/>
              </a:rPr>
              <a:t>fields, </a:t>
            </a:r>
            <a:r>
              <a:rPr lang="en-US" sz="2000" b="1" i="1" dirty="0" smtClean="0">
                <a:solidFill>
                  <a:schemeClr val="accent2"/>
                </a:solidFill>
                <a:cs typeface="Tahoma" pitchFamily="34" charset="0"/>
              </a:rPr>
              <a:t>virtual photons</a:t>
            </a:r>
            <a:endParaRPr lang="en-US" sz="2000" b="1" dirty="0">
              <a:solidFill>
                <a:schemeClr val="accent2"/>
              </a:solidFill>
              <a:cs typeface="Tahoma" pitchFamily="34" charset="0"/>
            </a:endParaRPr>
          </a:p>
        </p:txBody>
      </p:sp>
      <p:sp>
        <p:nvSpPr>
          <p:cNvPr id="48" name="Rectangle 126"/>
          <p:cNvSpPr>
            <a:spLocks noChangeArrowheads="1"/>
          </p:cNvSpPr>
          <p:nvPr/>
        </p:nvSpPr>
        <p:spPr bwMode="auto">
          <a:xfrm>
            <a:off x="256187" y="4236286"/>
            <a:ext cx="3701753" cy="382577"/>
          </a:xfrm>
          <a:prstGeom prst="rect">
            <a:avLst/>
          </a:prstGeom>
          <a:noFill/>
          <a:ln w="9525">
            <a:noFill/>
            <a:miter lim="800000"/>
            <a:headEnd/>
            <a:tailEnd/>
          </a:ln>
          <a:effectLst/>
        </p:spPr>
        <p:txBody>
          <a:bodyPr/>
          <a:lstStyle/>
          <a:p>
            <a:pPr marL="609600" indent="-609600"/>
            <a:r>
              <a:rPr lang="en-US" sz="1800" dirty="0" smtClean="0">
                <a:cs typeface="Tahoma" pitchFamily="34" charset="0"/>
              </a:rPr>
              <a:t>- </a:t>
            </a:r>
            <a:r>
              <a:rPr lang="en-US" sz="1800" dirty="0" smtClean="0">
                <a:solidFill>
                  <a:schemeClr val="accent2"/>
                </a:solidFill>
                <a:cs typeface="Tahoma" pitchFamily="34" charset="0"/>
              </a:rPr>
              <a:t>dispersive</a:t>
            </a:r>
            <a:endParaRPr lang="en-US" sz="1800" dirty="0">
              <a:solidFill>
                <a:schemeClr val="accent2"/>
              </a:solidFill>
              <a:cs typeface="Tahoma" pitchFamily="34" charset="0"/>
            </a:endParaRPr>
          </a:p>
        </p:txBody>
      </p:sp>
      <p:sp>
        <p:nvSpPr>
          <p:cNvPr id="52" name="Rectangle 126"/>
          <p:cNvSpPr>
            <a:spLocks noChangeArrowheads="1"/>
          </p:cNvSpPr>
          <p:nvPr/>
        </p:nvSpPr>
        <p:spPr bwMode="auto">
          <a:xfrm>
            <a:off x="267464" y="4714278"/>
            <a:ext cx="5547227" cy="401586"/>
          </a:xfrm>
          <a:prstGeom prst="rect">
            <a:avLst/>
          </a:prstGeom>
          <a:noFill/>
          <a:ln w="9525">
            <a:noFill/>
            <a:miter lim="800000"/>
            <a:headEnd/>
            <a:tailEnd/>
          </a:ln>
          <a:effectLst/>
        </p:spPr>
        <p:txBody>
          <a:bodyPr/>
          <a:lstStyle/>
          <a:p>
            <a:pPr marL="609600" indent="-609600"/>
            <a:r>
              <a:rPr lang="en-US" sz="1800" dirty="0" smtClean="0">
                <a:cs typeface="Tahoma" pitchFamily="34" charset="0"/>
              </a:rPr>
              <a:t>- </a:t>
            </a:r>
            <a:r>
              <a:rPr lang="en-US" sz="1800" dirty="0">
                <a:solidFill>
                  <a:schemeClr val="accent2"/>
                </a:solidFill>
                <a:cs typeface="Tahoma" pitchFamily="34" charset="0"/>
              </a:rPr>
              <a:t>d</a:t>
            </a:r>
            <a:r>
              <a:rPr lang="en-US" sz="1800" dirty="0" smtClean="0">
                <a:solidFill>
                  <a:schemeClr val="accent2"/>
                </a:solidFill>
                <a:cs typeface="Tahoma" pitchFamily="34" charset="0"/>
              </a:rPr>
              <a:t>eterministic</a:t>
            </a:r>
            <a:r>
              <a:rPr lang="en-US" sz="1800" dirty="0" smtClean="0">
                <a:cs typeface="Tahoma" pitchFamily="34" charset="0"/>
              </a:rPr>
              <a:t> (Hamiltonian) excitation exchange</a:t>
            </a:r>
            <a:endParaRPr lang="en-US" sz="1800" dirty="0">
              <a:cs typeface="Tahoma" pitchFamily="34" charset="0"/>
            </a:endParaRPr>
          </a:p>
        </p:txBody>
      </p:sp>
      <p:graphicFrame>
        <p:nvGraphicFramePr>
          <p:cNvPr id="53" name="Object 52"/>
          <p:cNvGraphicFramePr>
            <a:graphicFrameLocks noChangeAspect="1"/>
          </p:cNvGraphicFramePr>
          <p:nvPr>
            <p:extLst>
              <p:ext uri="{D42A27DB-BD31-4B8C-83A1-F6EECF244321}">
                <p14:modId xmlns:p14="http://schemas.microsoft.com/office/powerpoint/2010/main" val="2806459509"/>
              </p:ext>
            </p:extLst>
          </p:nvPr>
        </p:nvGraphicFramePr>
        <p:xfrm>
          <a:off x="5450220" y="4213253"/>
          <a:ext cx="1365250" cy="492125"/>
        </p:xfrm>
        <a:graphic>
          <a:graphicData uri="http://schemas.openxmlformats.org/presentationml/2006/ole">
            <mc:AlternateContent xmlns:mc="http://schemas.openxmlformats.org/markup-compatibility/2006">
              <mc:Choice xmlns:v="urn:schemas-microsoft-com:vml" Requires="v">
                <p:oleObj spid="_x0000_s831082" name="משוואה" r:id="rId6" imgW="634680" imgH="228600" progId="Equation.3">
                  <p:embed/>
                </p:oleObj>
              </mc:Choice>
              <mc:Fallback>
                <p:oleObj name="משוואה" r:id="rId6" imgW="634680" imgH="228600" progId="Equation.3">
                  <p:embed/>
                  <p:pic>
                    <p:nvPicPr>
                      <p:cNvPr id="0" name=""/>
                      <p:cNvPicPr>
                        <a:picLocks noChangeAspect="1" noChangeArrowheads="1"/>
                      </p:cNvPicPr>
                      <p:nvPr/>
                    </p:nvPicPr>
                    <p:blipFill>
                      <a:blip r:embed="rId7"/>
                      <a:srcRect/>
                      <a:stretch>
                        <a:fillRect/>
                      </a:stretch>
                    </p:blipFill>
                    <p:spPr bwMode="auto">
                      <a:xfrm>
                        <a:off x="5450220" y="4213253"/>
                        <a:ext cx="1365250" cy="492125"/>
                      </a:xfrm>
                      <a:prstGeom prst="rect">
                        <a:avLst/>
                      </a:prstGeom>
                      <a:noFill/>
                      <a:ln>
                        <a:solidFill>
                          <a:schemeClr val="tx1"/>
                        </a:solidFill>
                      </a:ln>
                      <a:extLst/>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988601179"/>
              </p:ext>
            </p:extLst>
          </p:nvPr>
        </p:nvGraphicFramePr>
        <p:xfrm>
          <a:off x="5628194" y="4818782"/>
          <a:ext cx="1734776" cy="360362"/>
        </p:xfrm>
        <a:graphic>
          <a:graphicData uri="http://schemas.openxmlformats.org/presentationml/2006/ole">
            <mc:AlternateContent xmlns:mc="http://schemas.openxmlformats.org/markup-compatibility/2006">
              <mc:Choice xmlns:v="urn:schemas-microsoft-com:vml" Requires="v">
                <p:oleObj spid="_x0000_s831083" name="Equation" r:id="rId8" imgW="1485720" imgH="241200" progId="Equation.3">
                  <p:embed/>
                </p:oleObj>
              </mc:Choice>
              <mc:Fallback>
                <p:oleObj name="Equation" r:id="rId8" imgW="1485720" imgH="241200" progId="Equation.3">
                  <p:embed/>
                  <p:pic>
                    <p:nvPicPr>
                      <p:cNvPr id="0" name=""/>
                      <p:cNvPicPr>
                        <a:picLocks noChangeAspect="1" noChangeArrowheads="1"/>
                      </p:cNvPicPr>
                      <p:nvPr/>
                    </p:nvPicPr>
                    <p:blipFill>
                      <a:blip r:embed="rId9"/>
                      <a:srcRect/>
                      <a:stretch>
                        <a:fillRect/>
                      </a:stretch>
                    </p:blipFill>
                    <p:spPr bwMode="auto">
                      <a:xfrm>
                        <a:off x="5628194" y="4818782"/>
                        <a:ext cx="1734776" cy="360362"/>
                      </a:xfrm>
                      <a:prstGeom prst="rect">
                        <a:avLst/>
                      </a:prstGeom>
                      <a:noFill/>
                      <a:ln>
                        <a:noFill/>
                      </a:ln>
                      <a:extLst/>
                    </p:spPr>
                  </p:pic>
                </p:oleObj>
              </mc:Fallback>
            </mc:AlternateContent>
          </a:graphicData>
        </a:graphic>
      </p:graphicFrame>
      <p:sp>
        <p:nvSpPr>
          <p:cNvPr id="146" name="Rectangle 126"/>
          <p:cNvSpPr>
            <a:spLocks noChangeArrowheads="1"/>
          </p:cNvSpPr>
          <p:nvPr/>
        </p:nvSpPr>
        <p:spPr bwMode="auto">
          <a:xfrm>
            <a:off x="248912" y="6302120"/>
            <a:ext cx="7519138" cy="500570"/>
          </a:xfrm>
          <a:prstGeom prst="rect">
            <a:avLst/>
          </a:prstGeom>
          <a:noFill/>
          <a:ln w="9525">
            <a:noFill/>
            <a:miter lim="800000"/>
            <a:headEnd/>
            <a:tailEnd/>
          </a:ln>
          <a:effectLst/>
        </p:spPr>
        <p:txBody>
          <a:bodyPr/>
          <a:lstStyle/>
          <a:p>
            <a:pPr marL="609600" indent="-609600"/>
            <a:r>
              <a:rPr lang="en-US" sz="2000" b="1" dirty="0" smtClean="0">
                <a:solidFill>
                  <a:schemeClr val="accent5">
                    <a:lumMod val="50000"/>
                  </a:schemeClr>
                </a:solidFill>
                <a:cs typeface="Tahoma" pitchFamily="34" charset="0"/>
              </a:rPr>
              <a:t>Goal: </a:t>
            </a:r>
            <a:r>
              <a:rPr lang="en-US" sz="2000" dirty="0" smtClean="0">
                <a:solidFill>
                  <a:schemeClr val="accent6"/>
                </a:solidFill>
                <a:cs typeface="Tahoma" pitchFamily="34" charset="0"/>
              </a:rPr>
              <a:t>coherent &amp; long-range interaction</a:t>
            </a:r>
            <a:endParaRPr lang="en-US" sz="2000" dirty="0">
              <a:solidFill>
                <a:schemeClr val="accent6"/>
              </a:solidFill>
              <a:cs typeface="Tahoma" pitchFamily="34" charset="0"/>
            </a:endParaRPr>
          </a:p>
        </p:txBody>
      </p:sp>
      <p:sp>
        <p:nvSpPr>
          <p:cNvPr id="73" name="Rectangle 201"/>
          <p:cNvSpPr>
            <a:spLocks noChangeArrowheads="1"/>
          </p:cNvSpPr>
          <p:nvPr/>
        </p:nvSpPr>
        <p:spPr bwMode="auto">
          <a:xfrm>
            <a:off x="6526233" y="-14288"/>
            <a:ext cx="2973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rtl="0"/>
            <a:r>
              <a:rPr lang="en-US" sz="2000" b="1" dirty="0" smtClean="0">
                <a:solidFill>
                  <a:schemeClr val="bg1"/>
                </a:solidFill>
                <a:cs typeface="Arial" pitchFamily="34" charset="0"/>
              </a:rPr>
              <a:t>2. Long-range DDI</a:t>
            </a:r>
            <a:endParaRPr lang="en-US" sz="2000" b="1" dirty="0">
              <a:solidFill>
                <a:schemeClr val="bg1"/>
              </a:solidFill>
              <a:cs typeface="Arial" pitchFamily="34" charset="0"/>
            </a:endParaRPr>
          </a:p>
        </p:txBody>
      </p:sp>
      <p:grpSp>
        <p:nvGrpSpPr>
          <p:cNvPr id="74" name="Group 73"/>
          <p:cNvGrpSpPr/>
          <p:nvPr/>
        </p:nvGrpSpPr>
        <p:grpSpPr>
          <a:xfrm>
            <a:off x="7513320" y="1738782"/>
            <a:ext cx="1553313" cy="1530362"/>
            <a:chOff x="5959011" y="4986300"/>
            <a:chExt cx="1539691" cy="1570469"/>
          </a:xfrm>
        </p:grpSpPr>
        <p:cxnSp>
          <p:nvCxnSpPr>
            <p:cNvPr id="75" name="Straight Arrow Connector 74"/>
            <p:cNvCxnSpPr/>
            <p:nvPr/>
          </p:nvCxnSpPr>
          <p:spPr>
            <a:xfrm flipV="1">
              <a:off x="6294230" y="5130265"/>
              <a:ext cx="810" cy="1426497"/>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7116902" y="5130265"/>
              <a:ext cx="244" cy="1408663"/>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rot="20368390">
              <a:off x="6260051" y="5723623"/>
              <a:ext cx="870521" cy="81663"/>
              <a:chOff x="4392504" y="37453"/>
              <a:chExt cx="3006608" cy="388836"/>
            </a:xfrm>
          </p:grpSpPr>
          <p:grpSp>
            <p:nvGrpSpPr>
              <p:cNvPr id="84" name="Group 83"/>
              <p:cNvGrpSpPr/>
              <p:nvPr/>
            </p:nvGrpSpPr>
            <p:grpSpPr>
              <a:xfrm>
                <a:off x="4392504" y="37453"/>
                <a:ext cx="1504017" cy="378552"/>
                <a:chOff x="4392504" y="37453"/>
                <a:chExt cx="1504017" cy="378552"/>
              </a:xfrm>
            </p:grpSpPr>
            <p:grpSp>
              <p:nvGrpSpPr>
                <p:cNvPr id="95" name="Group 94"/>
                <p:cNvGrpSpPr/>
                <p:nvPr/>
              </p:nvGrpSpPr>
              <p:grpSpPr>
                <a:xfrm>
                  <a:off x="4392504" y="38560"/>
                  <a:ext cx="753454" cy="377445"/>
                  <a:chOff x="3393316" y="92678"/>
                  <a:chExt cx="753454" cy="377445"/>
                </a:xfrm>
              </p:grpSpPr>
              <p:sp>
                <p:nvSpPr>
                  <p:cNvPr id="99" name="Freeform 98"/>
                  <p:cNvSpPr/>
                  <p:nvPr/>
                </p:nvSpPr>
                <p:spPr>
                  <a:xfrm>
                    <a:off x="3393316" y="92678"/>
                    <a:ext cx="376014" cy="376337"/>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770756" y="93788"/>
                    <a:ext cx="376014" cy="376335"/>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5143068" y="37453"/>
                  <a:ext cx="753453" cy="377443"/>
                  <a:chOff x="3393316" y="92679"/>
                  <a:chExt cx="753453" cy="377443"/>
                </a:xfrm>
              </p:grpSpPr>
              <p:sp>
                <p:nvSpPr>
                  <p:cNvPr id="97" name="Freeform 96"/>
                  <p:cNvSpPr/>
                  <p:nvPr/>
                </p:nvSpPr>
                <p:spPr>
                  <a:xfrm>
                    <a:off x="3393316" y="92679"/>
                    <a:ext cx="376015" cy="376334"/>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770753" y="93787"/>
                    <a:ext cx="376016" cy="376335"/>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p:cNvGrpSpPr/>
              <p:nvPr/>
            </p:nvGrpSpPr>
            <p:grpSpPr>
              <a:xfrm>
                <a:off x="5895093" y="47736"/>
                <a:ext cx="1504019" cy="378553"/>
                <a:chOff x="4392504" y="37452"/>
                <a:chExt cx="1504019" cy="378553"/>
              </a:xfrm>
            </p:grpSpPr>
            <p:grpSp>
              <p:nvGrpSpPr>
                <p:cNvPr id="86" name="Group 85"/>
                <p:cNvGrpSpPr/>
                <p:nvPr/>
              </p:nvGrpSpPr>
              <p:grpSpPr>
                <a:xfrm>
                  <a:off x="4392504" y="38561"/>
                  <a:ext cx="753454" cy="377444"/>
                  <a:chOff x="3393316" y="92679"/>
                  <a:chExt cx="753454" cy="377444"/>
                </a:xfrm>
              </p:grpSpPr>
              <p:sp>
                <p:nvSpPr>
                  <p:cNvPr id="93" name="Freeform 92"/>
                  <p:cNvSpPr/>
                  <p:nvPr/>
                </p:nvSpPr>
                <p:spPr>
                  <a:xfrm>
                    <a:off x="3393316" y="92679"/>
                    <a:ext cx="376015" cy="376334"/>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770755" y="93787"/>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5143069" y="37452"/>
                  <a:ext cx="753454" cy="377446"/>
                  <a:chOff x="3393317" y="92678"/>
                  <a:chExt cx="753454" cy="377446"/>
                </a:xfrm>
              </p:grpSpPr>
              <p:sp>
                <p:nvSpPr>
                  <p:cNvPr id="88" name="Freeform 87"/>
                  <p:cNvSpPr/>
                  <p:nvPr/>
                </p:nvSpPr>
                <p:spPr>
                  <a:xfrm>
                    <a:off x="3393317" y="92678"/>
                    <a:ext cx="376014"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770757" y="93788"/>
                    <a:ext cx="376014"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8" name="Group 77"/>
            <p:cNvGrpSpPr/>
            <p:nvPr/>
          </p:nvGrpSpPr>
          <p:grpSpPr>
            <a:xfrm>
              <a:off x="5959011" y="4986300"/>
              <a:ext cx="1539691" cy="1570469"/>
              <a:chOff x="1641750" y="3743104"/>
              <a:chExt cx="1911650" cy="2122549"/>
            </a:xfrm>
          </p:grpSpPr>
          <p:graphicFrame>
            <p:nvGraphicFramePr>
              <p:cNvPr id="80" name="Object 79"/>
              <p:cNvGraphicFramePr>
                <a:graphicFrameLocks noChangeAspect="1"/>
              </p:cNvGraphicFramePr>
              <p:nvPr>
                <p:extLst>
                  <p:ext uri="{D42A27DB-BD31-4B8C-83A1-F6EECF244321}">
                    <p14:modId xmlns:p14="http://schemas.microsoft.com/office/powerpoint/2010/main" val="1122386125"/>
                  </p:ext>
                </p:extLst>
              </p:nvPr>
            </p:nvGraphicFramePr>
            <p:xfrm>
              <a:off x="1646337" y="5282999"/>
              <a:ext cx="303214" cy="582654"/>
            </p:xfrm>
            <a:graphic>
              <a:graphicData uri="http://schemas.openxmlformats.org/presentationml/2006/ole">
                <mc:AlternateContent xmlns:mc="http://schemas.openxmlformats.org/markup-compatibility/2006">
                  <mc:Choice xmlns:v="urn:schemas-microsoft-com:vml" Requires="v">
                    <p:oleObj spid="_x0000_s831084" name="משוואה" r:id="rId10" imgW="139680" imgH="215640" progId="Equation.3">
                      <p:embed/>
                    </p:oleObj>
                  </mc:Choice>
                  <mc:Fallback>
                    <p:oleObj name="משוואה" r:id="rId10" imgW="13968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6337" y="5282999"/>
                            <a:ext cx="303214" cy="582654"/>
                          </a:xfrm>
                          <a:prstGeom prst="rect">
                            <a:avLst/>
                          </a:prstGeom>
                          <a:noFill/>
                          <a:ln>
                            <a:noFill/>
                          </a:ln>
                        </p:spPr>
                      </p:pic>
                    </p:oleObj>
                  </mc:Fallback>
                </mc:AlternateContent>
              </a:graphicData>
            </a:graphic>
          </p:graphicFrame>
          <p:graphicFrame>
            <p:nvGraphicFramePr>
              <p:cNvPr id="81" name="Object 80"/>
              <p:cNvGraphicFramePr>
                <a:graphicFrameLocks noChangeAspect="1"/>
              </p:cNvGraphicFramePr>
              <p:nvPr>
                <p:extLst>
                  <p:ext uri="{D42A27DB-BD31-4B8C-83A1-F6EECF244321}">
                    <p14:modId xmlns:p14="http://schemas.microsoft.com/office/powerpoint/2010/main" val="2317079846"/>
                  </p:ext>
                </p:extLst>
              </p:nvPr>
            </p:nvGraphicFramePr>
            <p:xfrm>
              <a:off x="1641750" y="3743104"/>
              <a:ext cx="357188" cy="596901"/>
            </p:xfrm>
            <a:graphic>
              <a:graphicData uri="http://schemas.openxmlformats.org/presentationml/2006/ole">
                <mc:AlternateContent xmlns:mc="http://schemas.openxmlformats.org/markup-compatibility/2006">
                  <mc:Choice xmlns:v="urn:schemas-microsoft-com:vml" Requires="v">
                    <p:oleObj spid="_x0000_s831085" name="משוואה" r:id="rId12" imgW="164885" imgH="215619" progId="Equation.3">
                      <p:embed/>
                    </p:oleObj>
                  </mc:Choice>
                  <mc:Fallback>
                    <p:oleObj name="משוואה" r:id="rId12" imgW="164885" imgH="21561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41750" y="3743104"/>
                            <a:ext cx="357188" cy="59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200027403"/>
                  </p:ext>
                </p:extLst>
              </p:nvPr>
            </p:nvGraphicFramePr>
            <p:xfrm>
              <a:off x="3140650" y="5235485"/>
              <a:ext cx="412750" cy="596900"/>
            </p:xfrm>
            <a:graphic>
              <a:graphicData uri="http://schemas.openxmlformats.org/presentationml/2006/ole">
                <mc:AlternateContent xmlns:mc="http://schemas.openxmlformats.org/markup-compatibility/2006">
                  <mc:Choice xmlns:v="urn:schemas-microsoft-com:vml" Requires="v">
                    <p:oleObj spid="_x0000_s831086" name="משוואה" r:id="rId14" imgW="190335" imgH="215713" progId="Equation.3">
                      <p:embed/>
                    </p:oleObj>
                  </mc:Choice>
                  <mc:Fallback>
                    <p:oleObj name="משוואה" r:id="rId14" imgW="190335" imgH="215713"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0650" y="5235485"/>
                            <a:ext cx="4127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3537614954"/>
                  </p:ext>
                </p:extLst>
              </p:nvPr>
            </p:nvGraphicFramePr>
            <p:xfrm>
              <a:off x="3155600" y="3780428"/>
              <a:ext cx="330201" cy="596899"/>
            </p:xfrm>
            <a:graphic>
              <a:graphicData uri="http://schemas.openxmlformats.org/presentationml/2006/ole">
                <mc:AlternateContent xmlns:mc="http://schemas.openxmlformats.org/markup-compatibility/2006">
                  <mc:Choice xmlns:v="urn:schemas-microsoft-com:vml" Requires="v">
                    <p:oleObj spid="_x0000_s831087" name="משוואה" r:id="rId16" imgW="152280" imgH="215640" progId="Equation.3">
                      <p:embed/>
                    </p:oleObj>
                  </mc:Choice>
                  <mc:Fallback>
                    <p:oleObj name="משוואה" r:id="rId16" imgW="152280" imgH="2156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55600" y="3780428"/>
                            <a:ext cx="330201" cy="5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aphicFrame>
        <p:nvGraphicFramePr>
          <p:cNvPr id="2" name="Object 1"/>
          <p:cNvGraphicFramePr>
            <a:graphicFrameLocks noChangeAspect="1"/>
          </p:cNvGraphicFramePr>
          <p:nvPr>
            <p:extLst>
              <p:ext uri="{D42A27DB-BD31-4B8C-83A1-F6EECF244321}">
                <p14:modId xmlns:p14="http://schemas.microsoft.com/office/powerpoint/2010/main" val="3150190421"/>
              </p:ext>
            </p:extLst>
          </p:nvPr>
        </p:nvGraphicFramePr>
        <p:xfrm>
          <a:off x="1929371" y="4272719"/>
          <a:ext cx="1049338" cy="300038"/>
        </p:xfrm>
        <a:graphic>
          <a:graphicData uri="http://schemas.openxmlformats.org/presentationml/2006/ole">
            <mc:AlternateContent xmlns:mc="http://schemas.openxmlformats.org/markup-compatibility/2006">
              <mc:Choice xmlns:v="urn:schemas-microsoft-com:vml" Requires="v">
                <p:oleObj spid="_x0000_s831088" name="משוואה" r:id="rId18" imgW="622080" imgH="177480" progId="Equation.3">
                  <p:embed/>
                </p:oleObj>
              </mc:Choice>
              <mc:Fallback>
                <p:oleObj name="משוואה" r:id="rId18" imgW="622080" imgH="177480" progId="Equation.3">
                  <p:embed/>
                  <p:pic>
                    <p:nvPicPr>
                      <p:cNvPr id="0" name=""/>
                      <p:cNvPicPr>
                        <a:picLocks noChangeAspect="1" noChangeArrowheads="1"/>
                      </p:cNvPicPr>
                      <p:nvPr/>
                    </p:nvPicPr>
                    <p:blipFill>
                      <a:blip r:embed="rId19"/>
                      <a:srcRect/>
                      <a:stretch>
                        <a:fillRect/>
                      </a:stretch>
                    </p:blipFill>
                    <p:spPr bwMode="auto">
                      <a:xfrm>
                        <a:off x="1929371" y="4272719"/>
                        <a:ext cx="1049338" cy="300038"/>
                      </a:xfrm>
                      <a:prstGeom prst="rect">
                        <a:avLst/>
                      </a:prstGeom>
                      <a:noFill/>
                      <a:ln>
                        <a:solidFill>
                          <a:schemeClr val="tx1"/>
                        </a:solidFill>
                      </a:ln>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04828922"/>
              </p:ext>
            </p:extLst>
          </p:nvPr>
        </p:nvGraphicFramePr>
        <p:xfrm>
          <a:off x="1944688" y="1832111"/>
          <a:ext cx="1030287" cy="300037"/>
        </p:xfrm>
        <a:graphic>
          <a:graphicData uri="http://schemas.openxmlformats.org/presentationml/2006/ole">
            <mc:AlternateContent xmlns:mc="http://schemas.openxmlformats.org/markup-compatibility/2006">
              <mc:Choice xmlns:v="urn:schemas-microsoft-com:vml" Requires="v">
                <p:oleObj spid="_x0000_s831089" name="Equation" r:id="rId20" imgW="609480" imgH="177480" progId="Equation.3">
                  <p:embed/>
                </p:oleObj>
              </mc:Choice>
              <mc:Fallback>
                <p:oleObj name="Equation" r:id="rId20" imgW="609480" imgH="177480" progId="Equation.3">
                  <p:embed/>
                  <p:pic>
                    <p:nvPicPr>
                      <p:cNvPr id="0" name=""/>
                      <p:cNvPicPr>
                        <a:picLocks noChangeAspect="1" noChangeArrowheads="1"/>
                      </p:cNvPicPr>
                      <p:nvPr/>
                    </p:nvPicPr>
                    <p:blipFill>
                      <a:blip r:embed="rId21"/>
                      <a:srcRect/>
                      <a:stretch>
                        <a:fillRect/>
                      </a:stretch>
                    </p:blipFill>
                    <p:spPr bwMode="auto">
                      <a:xfrm>
                        <a:off x="1944688" y="1832111"/>
                        <a:ext cx="1030287" cy="300037"/>
                      </a:xfrm>
                      <a:prstGeom prst="rect">
                        <a:avLst/>
                      </a:prstGeom>
                      <a:noFill/>
                      <a:ln>
                        <a:solidFill>
                          <a:schemeClr val="tx1"/>
                        </a:solidFill>
                      </a:ln>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35948373"/>
              </p:ext>
            </p:extLst>
          </p:nvPr>
        </p:nvGraphicFramePr>
        <p:xfrm>
          <a:off x="8085590" y="2655635"/>
          <a:ext cx="377930" cy="348576"/>
        </p:xfrm>
        <a:graphic>
          <a:graphicData uri="http://schemas.openxmlformats.org/presentationml/2006/ole">
            <mc:AlternateContent xmlns:mc="http://schemas.openxmlformats.org/markup-compatibility/2006">
              <mc:Choice xmlns:v="urn:schemas-microsoft-com:vml" Requires="v">
                <p:oleObj spid="_x0000_s831090" name="משוואה" r:id="rId22" imgW="152280" imgH="139680" progId="Equation.3">
                  <p:embed/>
                </p:oleObj>
              </mc:Choice>
              <mc:Fallback>
                <p:oleObj name="משוואה" r:id="rId22" imgW="152280" imgH="139680" progId="Equation.3">
                  <p:embed/>
                  <p:pic>
                    <p:nvPicPr>
                      <p:cNvPr id="0" name=""/>
                      <p:cNvPicPr>
                        <a:picLocks noChangeAspect="1" noChangeArrowheads="1"/>
                      </p:cNvPicPr>
                      <p:nvPr/>
                    </p:nvPicPr>
                    <p:blipFill>
                      <a:blip r:embed="rId23"/>
                      <a:srcRect/>
                      <a:stretch>
                        <a:fillRect/>
                      </a:stretch>
                    </p:blipFill>
                    <p:spPr bwMode="auto">
                      <a:xfrm>
                        <a:off x="8085590" y="2655635"/>
                        <a:ext cx="377930" cy="348576"/>
                      </a:xfrm>
                      <a:prstGeom prst="rect">
                        <a:avLst/>
                      </a:prstGeom>
                      <a:noFill/>
                      <a:ln>
                        <a:noFill/>
                      </a:ln>
                    </p:spPr>
                  </p:pic>
                </p:oleObj>
              </mc:Fallback>
            </mc:AlternateContent>
          </a:graphicData>
        </a:graphic>
      </p:graphicFrame>
      <p:sp>
        <p:nvSpPr>
          <p:cNvPr id="51" name="Rectangle 126"/>
          <p:cNvSpPr>
            <a:spLocks noChangeArrowheads="1"/>
          </p:cNvSpPr>
          <p:nvPr/>
        </p:nvSpPr>
        <p:spPr bwMode="auto">
          <a:xfrm>
            <a:off x="170175" y="1322541"/>
            <a:ext cx="3847650" cy="500570"/>
          </a:xfrm>
          <a:prstGeom prst="rect">
            <a:avLst/>
          </a:prstGeom>
          <a:noFill/>
          <a:ln w="9525">
            <a:noFill/>
            <a:miter lim="800000"/>
            <a:headEnd/>
            <a:tailEnd/>
          </a:ln>
          <a:effectLst/>
        </p:spPr>
        <p:txBody>
          <a:bodyPr/>
          <a:lstStyle/>
          <a:p>
            <a:pPr marL="609600" indent="-609600"/>
            <a:r>
              <a:rPr lang="en-US" sz="2000" b="1" dirty="0" smtClean="0">
                <a:solidFill>
                  <a:schemeClr val="accent5">
                    <a:lumMod val="50000"/>
                  </a:schemeClr>
                </a:solidFill>
                <a:cs typeface="Tahoma" pitchFamily="34" charset="0"/>
              </a:rPr>
              <a:t>“incoherent” interaction</a:t>
            </a:r>
            <a:endParaRPr lang="en-US" sz="2000" dirty="0">
              <a:solidFill>
                <a:schemeClr val="accent5">
                  <a:lumMod val="50000"/>
                </a:schemeClr>
              </a:solidFill>
              <a:cs typeface="Tahoma" pitchFamily="34" charset="0"/>
            </a:endParaRPr>
          </a:p>
        </p:txBody>
      </p:sp>
      <p:sp>
        <p:nvSpPr>
          <p:cNvPr id="54" name="Rectangle 126"/>
          <p:cNvSpPr>
            <a:spLocks noChangeArrowheads="1"/>
          </p:cNvSpPr>
          <p:nvPr/>
        </p:nvSpPr>
        <p:spPr bwMode="auto">
          <a:xfrm>
            <a:off x="119362" y="3778746"/>
            <a:ext cx="3847650" cy="500570"/>
          </a:xfrm>
          <a:prstGeom prst="rect">
            <a:avLst/>
          </a:prstGeom>
          <a:noFill/>
          <a:ln w="9525">
            <a:noFill/>
            <a:miter lim="800000"/>
            <a:headEnd/>
            <a:tailEnd/>
          </a:ln>
          <a:effectLst/>
        </p:spPr>
        <p:txBody>
          <a:bodyPr/>
          <a:lstStyle/>
          <a:p>
            <a:pPr marL="609600" indent="-609600"/>
            <a:r>
              <a:rPr lang="en-US" sz="2000" b="1" dirty="0" smtClean="0">
                <a:solidFill>
                  <a:schemeClr val="accent5">
                    <a:lumMod val="50000"/>
                  </a:schemeClr>
                </a:solidFill>
                <a:cs typeface="Tahoma" pitchFamily="34" charset="0"/>
              </a:rPr>
              <a:t>“coherent” interaction</a:t>
            </a:r>
            <a:endParaRPr lang="en-US" sz="2000" dirty="0">
              <a:solidFill>
                <a:schemeClr val="accent5">
                  <a:lumMod val="50000"/>
                </a:schemeClr>
              </a:solidFill>
              <a:cs typeface="Tahoma" pitchFamily="34" charset="0"/>
            </a:endParaRPr>
          </a:p>
        </p:txBody>
      </p:sp>
      <p:sp>
        <p:nvSpPr>
          <p:cNvPr id="55" name="Rectangle 126"/>
          <p:cNvSpPr>
            <a:spLocks noChangeArrowheads="1"/>
          </p:cNvSpPr>
          <p:nvPr/>
        </p:nvSpPr>
        <p:spPr bwMode="auto">
          <a:xfrm>
            <a:off x="334821" y="2698574"/>
            <a:ext cx="6838730" cy="401586"/>
          </a:xfrm>
          <a:prstGeom prst="rect">
            <a:avLst/>
          </a:prstGeom>
          <a:noFill/>
          <a:ln w="9525">
            <a:noFill/>
            <a:miter lim="800000"/>
            <a:headEnd/>
            <a:tailEnd/>
          </a:ln>
          <a:effectLst/>
        </p:spPr>
        <p:txBody>
          <a:bodyPr/>
          <a:lstStyle/>
          <a:p>
            <a:pPr marL="609600" indent="-609600"/>
            <a:r>
              <a:rPr lang="en-US" sz="1800" dirty="0" smtClean="0">
                <a:cs typeface="Tahoma" pitchFamily="34" charset="0"/>
              </a:rPr>
              <a:t>- non-conservative forces (via scattering)</a:t>
            </a:r>
            <a:r>
              <a:rPr lang="en-US" sz="1800" dirty="0" smtClean="0">
                <a:cs typeface="Tahoma" pitchFamily="34" charset="0"/>
                <a:sym typeface="Wingdings" panose="05000000000000000000" pitchFamily="2" charset="2"/>
              </a:rPr>
              <a:t> </a:t>
            </a:r>
            <a:r>
              <a:rPr lang="en-US" sz="1800" dirty="0" smtClean="0">
                <a:solidFill>
                  <a:schemeClr val="accent2"/>
                </a:solidFill>
                <a:cs typeface="Tahoma" pitchFamily="34" charset="0"/>
                <a:sym typeface="Wingdings" panose="05000000000000000000" pitchFamily="2" charset="2"/>
              </a:rPr>
              <a:t>diffusion</a:t>
            </a:r>
            <a:endParaRPr lang="en-US" sz="1800" dirty="0">
              <a:solidFill>
                <a:schemeClr val="accent2"/>
              </a:solidFill>
              <a:cs typeface="Tahoma" pitchFamily="34" charset="0"/>
            </a:endParaRPr>
          </a:p>
        </p:txBody>
      </p:sp>
      <p:sp>
        <p:nvSpPr>
          <p:cNvPr id="57" name="Rectangle 126"/>
          <p:cNvSpPr>
            <a:spLocks noChangeArrowheads="1"/>
          </p:cNvSpPr>
          <p:nvPr/>
        </p:nvSpPr>
        <p:spPr bwMode="auto">
          <a:xfrm>
            <a:off x="332307" y="5106129"/>
            <a:ext cx="3625633" cy="401586"/>
          </a:xfrm>
          <a:prstGeom prst="rect">
            <a:avLst/>
          </a:prstGeom>
          <a:noFill/>
          <a:ln w="9525">
            <a:noFill/>
            <a:miter lim="800000"/>
            <a:headEnd/>
            <a:tailEnd/>
          </a:ln>
          <a:effectLst/>
        </p:spPr>
        <p:txBody>
          <a:bodyPr/>
          <a:lstStyle/>
          <a:p>
            <a:pPr marL="609600" indent="-609600"/>
            <a:r>
              <a:rPr lang="en-US" sz="1800" dirty="0" smtClean="0">
                <a:cs typeface="Tahoma" pitchFamily="34" charset="0"/>
              </a:rPr>
              <a:t>- conservative </a:t>
            </a:r>
            <a:r>
              <a:rPr lang="en-US" sz="1800" dirty="0" smtClean="0">
                <a:solidFill>
                  <a:schemeClr val="accent2"/>
                </a:solidFill>
                <a:cs typeface="Tahoma" pitchFamily="34" charset="0"/>
              </a:rPr>
              <a:t>forces</a:t>
            </a:r>
            <a:r>
              <a:rPr lang="en-US" sz="1800" dirty="0" smtClean="0">
                <a:cs typeface="Tahoma" pitchFamily="34" charset="0"/>
              </a:rPr>
              <a:t> (</a:t>
            </a:r>
            <a:r>
              <a:rPr lang="en-US" sz="1800" dirty="0" smtClean="0">
                <a:solidFill>
                  <a:schemeClr val="accent2"/>
                </a:solidFill>
                <a:cs typeface="Tahoma" pitchFamily="34" charset="0"/>
              </a:rPr>
              <a:t>potentials</a:t>
            </a:r>
            <a:r>
              <a:rPr lang="en-US" sz="1800" dirty="0" smtClean="0">
                <a:cs typeface="Tahoma" pitchFamily="34" charset="0"/>
              </a:rPr>
              <a:t>)</a:t>
            </a:r>
            <a:endParaRPr lang="en-US" sz="1800" dirty="0">
              <a:cs typeface="Tahoma" pitchFamily="34" charset="0"/>
            </a:endParaRPr>
          </a:p>
        </p:txBody>
      </p:sp>
      <p:sp>
        <p:nvSpPr>
          <p:cNvPr id="58" name="Rectangle 126"/>
          <p:cNvSpPr>
            <a:spLocks noChangeArrowheads="1"/>
          </p:cNvSpPr>
          <p:nvPr/>
        </p:nvSpPr>
        <p:spPr bwMode="auto">
          <a:xfrm>
            <a:off x="374010" y="3119919"/>
            <a:ext cx="6838730" cy="401586"/>
          </a:xfrm>
          <a:prstGeom prst="rect">
            <a:avLst/>
          </a:prstGeom>
          <a:noFill/>
          <a:ln w="9525">
            <a:noFill/>
            <a:miter lim="800000"/>
            <a:headEnd/>
            <a:tailEnd/>
          </a:ln>
          <a:effectLst/>
        </p:spPr>
        <p:txBody>
          <a:bodyPr/>
          <a:lstStyle/>
          <a:p>
            <a:pPr marL="609600" indent="-609600"/>
            <a:r>
              <a:rPr lang="en-US" sz="1800" dirty="0" smtClean="0">
                <a:cs typeface="Tahoma" pitchFamily="34" charset="0"/>
              </a:rPr>
              <a:t>- scaling:  3d:                         1d: </a:t>
            </a:r>
            <a:endParaRPr lang="en-US" sz="1800" dirty="0">
              <a:cs typeface="Tahoma"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688678296"/>
              </p:ext>
            </p:extLst>
          </p:nvPr>
        </p:nvGraphicFramePr>
        <p:xfrm>
          <a:off x="2397532" y="3087096"/>
          <a:ext cx="585405" cy="570503"/>
        </p:xfrm>
        <a:graphic>
          <a:graphicData uri="http://schemas.openxmlformats.org/presentationml/2006/ole">
            <mc:AlternateContent xmlns:mc="http://schemas.openxmlformats.org/markup-compatibility/2006">
              <mc:Choice xmlns:v="urn:schemas-microsoft-com:vml" Requires="v">
                <p:oleObj spid="_x0000_s831091" name="Equation" r:id="rId24" imgW="406080" imgH="393480" progId="Equation.3">
                  <p:embed/>
                </p:oleObj>
              </mc:Choice>
              <mc:Fallback>
                <p:oleObj name="Equation" r:id="rId24" imgW="406080" imgH="393480" progId="Equation.3">
                  <p:embed/>
                  <p:pic>
                    <p:nvPicPr>
                      <p:cNvPr id="0" name="Object 424075"/>
                      <p:cNvPicPr>
                        <a:picLocks noChangeAspect="1" noChangeArrowheads="1"/>
                      </p:cNvPicPr>
                      <p:nvPr/>
                    </p:nvPicPr>
                    <p:blipFill>
                      <a:blip r:embed="rId25"/>
                      <a:srcRect/>
                      <a:stretch>
                        <a:fillRect/>
                      </a:stretch>
                    </p:blipFill>
                    <p:spPr bwMode="auto">
                      <a:xfrm>
                        <a:off x="2397532" y="3087096"/>
                        <a:ext cx="585405" cy="570503"/>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43597639"/>
              </p:ext>
            </p:extLst>
          </p:nvPr>
        </p:nvGraphicFramePr>
        <p:xfrm>
          <a:off x="4232713" y="3159108"/>
          <a:ext cx="614522" cy="269747"/>
        </p:xfrm>
        <a:graphic>
          <a:graphicData uri="http://schemas.openxmlformats.org/presentationml/2006/ole">
            <mc:AlternateContent xmlns:mc="http://schemas.openxmlformats.org/markup-compatibility/2006">
              <mc:Choice xmlns:v="urn:schemas-microsoft-com:vml" Requires="v">
                <p:oleObj spid="_x0000_s831092" name="Equation" r:id="rId26" imgW="406080" imgH="177480" progId="Equation.3">
                  <p:embed/>
                </p:oleObj>
              </mc:Choice>
              <mc:Fallback>
                <p:oleObj name="Equation" r:id="rId26" imgW="406080" imgH="177480" progId="Equation.3">
                  <p:embed/>
                  <p:pic>
                    <p:nvPicPr>
                      <p:cNvPr id="0" name="Object 5"/>
                      <p:cNvPicPr>
                        <a:picLocks noChangeAspect="1" noChangeArrowheads="1"/>
                      </p:cNvPicPr>
                      <p:nvPr/>
                    </p:nvPicPr>
                    <p:blipFill>
                      <a:blip r:embed="rId27"/>
                      <a:srcRect/>
                      <a:stretch>
                        <a:fillRect/>
                      </a:stretch>
                    </p:blipFill>
                    <p:spPr bwMode="auto">
                      <a:xfrm>
                        <a:off x="4232713" y="3159108"/>
                        <a:ext cx="614522" cy="269747"/>
                      </a:xfrm>
                      <a:prstGeom prst="rect">
                        <a:avLst/>
                      </a:prstGeom>
                      <a:noFill/>
                      <a:ln>
                        <a:noFill/>
                      </a:ln>
                    </p:spPr>
                  </p:pic>
                </p:oleObj>
              </mc:Fallback>
            </mc:AlternateContent>
          </a:graphicData>
        </a:graphic>
      </p:graphicFrame>
      <p:sp>
        <p:nvSpPr>
          <p:cNvPr id="59" name="Rectangle 126"/>
          <p:cNvSpPr>
            <a:spLocks noChangeArrowheads="1"/>
          </p:cNvSpPr>
          <p:nvPr/>
        </p:nvSpPr>
        <p:spPr bwMode="auto">
          <a:xfrm>
            <a:off x="246869" y="5507715"/>
            <a:ext cx="3293358" cy="401586"/>
          </a:xfrm>
          <a:prstGeom prst="rect">
            <a:avLst/>
          </a:prstGeom>
          <a:noFill/>
          <a:ln w="9525">
            <a:noFill/>
            <a:miter lim="800000"/>
            <a:headEnd/>
            <a:tailEnd/>
          </a:ln>
          <a:effectLst/>
        </p:spPr>
        <p:txBody>
          <a:bodyPr/>
          <a:lstStyle/>
          <a:p>
            <a:r>
              <a:rPr lang="en-US" sz="1800" dirty="0" smtClean="0">
                <a:cs typeface="Tahoma" pitchFamily="34" charset="0"/>
              </a:rPr>
              <a:t> - scaling: 3d:                         </a:t>
            </a:r>
          </a:p>
          <a:p>
            <a:pPr marL="609600" indent="-609600">
              <a:buFontTx/>
              <a:buChar char="-"/>
            </a:pPr>
            <a:endParaRPr lang="en-US" sz="1800" dirty="0" smtClean="0">
              <a:cs typeface="Tahoma" pitchFamily="34" charset="0"/>
            </a:endParaRPr>
          </a:p>
          <a:p>
            <a:endParaRPr lang="en-US" sz="1800" dirty="0">
              <a:cs typeface="Tahoma" pitchFamily="34" charset="0"/>
            </a:endParaRPr>
          </a:p>
        </p:txBody>
      </p:sp>
      <p:graphicFrame>
        <p:nvGraphicFramePr>
          <p:cNvPr id="60" name="Object 59"/>
          <p:cNvGraphicFramePr>
            <a:graphicFrameLocks noChangeAspect="1"/>
          </p:cNvGraphicFramePr>
          <p:nvPr>
            <p:extLst>
              <p:ext uri="{D42A27DB-BD31-4B8C-83A1-F6EECF244321}">
                <p14:modId xmlns:p14="http://schemas.microsoft.com/office/powerpoint/2010/main" val="409840862"/>
              </p:ext>
            </p:extLst>
          </p:nvPr>
        </p:nvGraphicFramePr>
        <p:xfrm>
          <a:off x="1790298" y="5424078"/>
          <a:ext cx="893705" cy="535584"/>
        </p:xfrm>
        <a:graphic>
          <a:graphicData uri="http://schemas.openxmlformats.org/presentationml/2006/ole">
            <mc:AlternateContent xmlns:mc="http://schemas.openxmlformats.org/markup-compatibility/2006">
              <mc:Choice xmlns:v="urn:schemas-microsoft-com:vml" Requires="v">
                <p:oleObj spid="_x0000_s831093" name="Equation" r:id="rId28" imgW="660240" imgH="393480" progId="Equation.3">
                  <p:embed/>
                </p:oleObj>
              </mc:Choice>
              <mc:Fallback>
                <p:oleObj name="Equation" r:id="rId28" imgW="660240" imgH="393480" progId="Equation.3">
                  <p:embed/>
                  <p:pic>
                    <p:nvPicPr>
                      <p:cNvPr id="0" name=""/>
                      <p:cNvPicPr>
                        <a:picLocks noChangeAspect="1" noChangeArrowheads="1"/>
                      </p:cNvPicPr>
                      <p:nvPr/>
                    </p:nvPicPr>
                    <p:blipFill>
                      <a:blip r:embed="rId29"/>
                      <a:srcRect/>
                      <a:stretch>
                        <a:fillRect/>
                      </a:stretch>
                    </p:blipFill>
                    <p:spPr bwMode="auto">
                      <a:xfrm>
                        <a:off x="1790298" y="5424078"/>
                        <a:ext cx="893705" cy="535584"/>
                      </a:xfrm>
                      <a:prstGeom prst="rect">
                        <a:avLst/>
                      </a:prstGeom>
                      <a:noFill/>
                      <a:ln>
                        <a:noFill/>
                      </a:ln>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36025686"/>
              </p:ext>
            </p:extLst>
          </p:nvPr>
        </p:nvGraphicFramePr>
        <p:xfrm>
          <a:off x="1728376" y="5979782"/>
          <a:ext cx="757374" cy="433072"/>
        </p:xfrm>
        <a:graphic>
          <a:graphicData uri="http://schemas.openxmlformats.org/presentationml/2006/ole">
            <mc:AlternateContent xmlns:mc="http://schemas.openxmlformats.org/markup-compatibility/2006">
              <mc:Choice xmlns:v="urn:schemas-microsoft-com:vml" Requires="v">
                <p:oleObj spid="_x0000_s831094" name="Equation" r:id="rId30" imgW="444240" imgH="253800" progId="Equation.3">
                  <p:embed/>
                </p:oleObj>
              </mc:Choice>
              <mc:Fallback>
                <p:oleObj name="Equation" r:id="rId30" imgW="444240" imgH="253800" progId="Equation.3">
                  <p:embed/>
                  <p:pic>
                    <p:nvPicPr>
                      <p:cNvPr id="0" name=""/>
                      <p:cNvPicPr>
                        <a:picLocks noChangeAspect="1" noChangeArrowheads="1"/>
                      </p:cNvPicPr>
                      <p:nvPr/>
                    </p:nvPicPr>
                    <p:blipFill>
                      <a:blip r:embed="rId31"/>
                      <a:srcRect/>
                      <a:stretch>
                        <a:fillRect/>
                      </a:stretch>
                    </p:blipFill>
                    <p:spPr bwMode="auto">
                      <a:xfrm>
                        <a:off x="1728376" y="5979782"/>
                        <a:ext cx="757374" cy="433072"/>
                      </a:xfrm>
                      <a:prstGeom prst="rect">
                        <a:avLst/>
                      </a:prstGeom>
                      <a:noFill/>
                      <a:ln>
                        <a:noFill/>
                      </a:ln>
                    </p:spPr>
                  </p:pic>
                </p:oleObj>
              </mc:Fallback>
            </mc:AlternateContent>
          </a:graphicData>
        </a:graphic>
      </p:graphicFrame>
      <p:grpSp>
        <p:nvGrpSpPr>
          <p:cNvPr id="106" name="Group 105"/>
          <p:cNvGrpSpPr/>
          <p:nvPr/>
        </p:nvGrpSpPr>
        <p:grpSpPr>
          <a:xfrm>
            <a:off x="6382476" y="5793797"/>
            <a:ext cx="291395" cy="293677"/>
            <a:chOff x="1115782" y="2919554"/>
            <a:chExt cx="394041" cy="490171"/>
          </a:xfrm>
          <a:solidFill>
            <a:schemeClr val="tx2">
              <a:lumMod val="40000"/>
              <a:lumOff val="60000"/>
            </a:schemeClr>
          </a:solidFill>
        </p:grpSpPr>
        <p:sp>
          <p:nvSpPr>
            <p:cNvPr id="134" name="Oval 133"/>
            <p:cNvSpPr>
              <a:spLocks noChangeArrowheads="1"/>
            </p:cNvSpPr>
            <p:nvPr/>
          </p:nvSpPr>
          <p:spPr bwMode="auto">
            <a:xfrm>
              <a:off x="1115782" y="2967847"/>
              <a:ext cx="394041" cy="43946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5" name="Object 14"/>
            <p:cNvGraphicFramePr>
              <a:graphicFrameLocks noChangeAspect="1"/>
            </p:cNvGraphicFramePr>
            <p:nvPr>
              <p:extLst>
                <p:ext uri="{D42A27DB-BD31-4B8C-83A1-F6EECF244321}">
                  <p14:modId xmlns:p14="http://schemas.microsoft.com/office/powerpoint/2010/main" val="2240829141"/>
                </p:ext>
              </p:extLst>
            </p:nvPr>
          </p:nvGraphicFramePr>
          <p:xfrm>
            <a:off x="1214768" y="2919554"/>
            <a:ext cx="207490" cy="490171"/>
          </p:xfrm>
          <a:graphic>
            <a:graphicData uri="http://schemas.openxmlformats.org/presentationml/2006/ole">
              <mc:AlternateContent xmlns:mc="http://schemas.openxmlformats.org/markup-compatibility/2006">
                <mc:Choice xmlns:v="urn:schemas-microsoft-com:vml" Requires="v">
                  <p:oleObj spid="_x0000_s831095" name="משוואה" r:id="rId32" imgW="88560" imgH="164880" progId="Equation.3">
                    <p:embed/>
                  </p:oleObj>
                </mc:Choice>
                <mc:Fallback>
                  <p:oleObj name="משוואה" r:id="rId32" imgW="88560" imgH="16488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214768" y="2919554"/>
                          <a:ext cx="207490" cy="49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7" name="Group 106"/>
          <p:cNvGrpSpPr/>
          <p:nvPr/>
        </p:nvGrpSpPr>
        <p:grpSpPr>
          <a:xfrm>
            <a:off x="8334964" y="5793797"/>
            <a:ext cx="291395" cy="293677"/>
            <a:chOff x="3756046" y="2934042"/>
            <a:chExt cx="394041" cy="490171"/>
          </a:xfrm>
          <a:solidFill>
            <a:schemeClr val="tx2">
              <a:lumMod val="40000"/>
              <a:lumOff val="60000"/>
            </a:schemeClr>
          </a:solidFill>
        </p:grpSpPr>
        <p:sp>
          <p:nvSpPr>
            <p:cNvPr id="132" name="Oval 131"/>
            <p:cNvSpPr>
              <a:spLocks noChangeArrowheads="1"/>
            </p:cNvSpPr>
            <p:nvPr/>
          </p:nvSpPr>
          <p:spPr bwMode="auto">
            <a:xfrm>
              <a:off x="3756046" y="2967847"/>
              <a:ext cx="394041" cy="43946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3" name="Object 132"/>
            <p:cNvGraphicFramePr>
              <a:graphicFrameLocks noChangeAspect="1"/>
            </p:cNvGraphicFramePr>
            <p:nvPr>
              <p:extLst>
                <p:ext uri="{D42A27DB-BD31-4B8C-83A1-F6EECF244321}">
                  <p14:modId xmlns:p14="http://schemas.microsoft.com/office/powerpoint/2010/main" val="1447928887"/>
                </p:ext>
              </p:extLst>
            </p:nvPr>
          </p:nvGraphicFramePr>
          <p:xfrm>
            <a:off x="3824575" y="2934042"/>
            <a:ext cx="295055" cy="490171"/>
          </p:xfrm>
          <a:graphic>
            <a:graphicData uri="http://schemas.openxmlformats.org/presentationml/2006/ole">
              <mc:AlternateContent xmlns:mc="http://schemas.openxmlformats.org/markup-compatibility/2006">
                <mc:Choice xmlns:v="urn:schemas-microsoft-com:vml" Requires="v">
                  <p:oleObj spid="_x0000_s831096" name="משוואה" r:id="rId34" imgW="126720" imgH="164880" progId="Equation.3">
                    <p:embed/>
                  </p:oleObj>
                </mc:Choice>
                <mc:Fallback>
                  <p:oleObj name="משוואה" r:id="rId34" imgW="126720" imgH="16488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824575" y="2934042"/>
                          <a:ext cx="295055" cy="49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3" name="Group 12"/>
          <p:cNvGrpSpPr/>
          <p:nvPr/>
        </p:nvGrpSpPr>
        <p:grpSpPr>
          <a:xfrm>
            <a:off x="5437188" y="5338431"/>
            <a:ext cx="3274280" cy="2427949"/>
            <a:chOff x="5437188" y="5338431"/>
            <a:chExt cx="3274280" cy="2427949"/>
          </a:xfrm>
        </p:grpSpPr>
        <p:graphicFrame>
          <p:nvGraphicFramePr>
            <p:cNvPr id="9" name="Object 8"/>
            <p:cNvGraphicFramePr>
              <a:graphicFrameLocks noChangeAspect="1"/>
            </p:cNvGraphicFramePr>
            <p:nvPr>
              <p:extLst>
                <p:ext uri="{D42A27DB-BD31-4B8C-83A1-F6EECF244321}">
                  <p14:modId xmlns:p14="http://schemas.microsoft.com/office/powerpoint/2010/main" val="3639626827"/>
                </p:ext>
              </p:extLst>
            </p:nvPr>
          </p:nvGraphicFramePr>
          <p:xfrm>
            <a:off x="5437188" y="6243638"/>
            <a:ext cx="857250" cy="358775"/>
          </p:xfrm>
          <a:graphic>
            <a:graphicData uri="http://schemas.openxmlformats.org/presentationml/2006/ole">
              <mc:AlternateContent xmlns:mc="http://schemas.openxmlformats.org/markup-compatibility/2006">
                <mc:Choice xmlns:v="urn:schemas-microsoft-com:vml" Requires="v">
                  <p:oleObj spid="_x0000_s831097" name="Equation" r:id="rId36" imgW="469800" imgH="164880" progId="Equation.3">
                    <p:embed/>
                  </p:oleObj>
                </mc:Choice>
                <mc:Fallback>
                  <p:oleObj name="Equation" r:id="rId36" imgW="469800" imgH="164880" progId="Equation.3">
                    <p:embed/>
                    <p:pic>
                      <p:nvPicPr>
                        <p:cNvPr id="0" name="Object 189"/>
                        <p:cNvPicPr>
                          <a:picLocks noChangeAspect="1" noChangeArrowheads="1"/>
                        </p:cNvPicPr>
                        <p:nvPr/>
                      </p:nvPicPr>
                      <p:blipFill>
                        <a:blip r:embed="rId37"/>
                        <a:srcRect/>
                        <a:stretch>
                          <a:fillRect/>
                        </a:stretch>
                      </p:blipFill>
                      <p:spPr bwMode="auto">
                        <a:xfrm>
                          <a:off x="5437188" y="6243638"/>
                          <a:ext cx="8572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8" name="Group 107"/>
            <p:cNvGrpSpPr/>
            <p:nvPr/>
          </p:nvGrpSpPr>
          <p:grpSpPr>
            <a:xfrm>
              <a:off x="6737168" y="5928640"/>
              <a:ext cx="1521456" cy="74766"/>
              <a:chOff x="4249486" y="457200"/>
              <a:chExt cx="3653108" cy="388836"/>
            </a:xfrm>
          </p:grpSpPr>
          <p:grpSp>
            <p:nvGrpSpPr>
              <p:cNvPr id="115" name="Group 114"/>
              <p:cNvGrpSpPr/>
              <p:nvPr/>
            </p:nvGrpSpPr>
            <p:grpSpPr>
              <a:xfrm>
                <a:off x="4249486" y="457200"/>
                <a:ext cx="3006606" cy="388836"/>
                <a:chOff x="4245166" y="456092"/>
                <a:chExt cx="3006606" cy="388836"/>
              </a:xfrm>
            </p:grpSpPr>
            <p:grpSp>
              <p:nvGrpSpPr>
                <p:cNvPr id="118" name="Group 117"/>
                <p:cNvGrpSpPr/>
                <p:nvPr/>
              </p:nvGrpSpPr>
              <p:grpSpPr>
                <a:xfrm>
                  <a:off x="4245166" y="456092"/>
                  <a:ext cx="1504017" cy="378552"/>
                  <a:chOff x="4245166" y="456092"/>
                  <a:chExt cx="1504017" cy="378552"/>
                </a:xfrm>
              </p:grpSpPr>
              <p:grpSp>
                <p:nvGrpSpPr>
                  <p:cNvPr id="126" name="Group 125"/>
                  <p:cNvGrpSpPr/>
                  <p:nvPr/>
                </p:nvGrpSpPr>
                <p:grpSpPr>
                  <a:xfrm>
                    <a:off x="4245166" y="457200"/>
                    <a:ext cx="753453" cy="377444"/>
                    <a:chOff x="3245978" y="511318"/>
                    <a:chExt cx="753453" cy="377444"/>
                  </a:xfrm>
                </p:grpSpPr>
                <p:sp>
                  <p:nvSpPr>
                    <p:cNvPr id="130" name="Freeform 129"/>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4995730" y="456092"/>
                    <a:ext cx="753453" cy="377444"/>
                    <a:chOff x="3245978" y="511318"/>
                    <a:chExt cx="753453" cy="377444"/>
                  </a:xfrm>
                </p:grpSpPr>
                <p:sp>
                  <p:nvSpPr>
                    <p:cNvPr id="128" name="Freeform 127"/>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 name="Group 118"/>
                <p:cNvGrpSpPr/>
                <p:nvPr/>
              </p:nvGrpSpPr>
              <p:grpSpPr>
                <a:xfrm>
                  <a:off x="5747755" y="466376"/>
                  <a:ext cx="1504017" cy="378552"/>
                  <a:chOff x="4245166" y="456092"/>
                  <a:chExt cx="1504017" cy="378552"/>
                </a:xfrm>
              </p:grpSpPr>
              <p:grpSp>
                <p:nvGrpSpPr>
                  <p:cNvPr id="120" name="Group 119"/>
                  <p:cNvGrpSpPr/>
                  <p:nvPr/>
                </p:nvGrpSpPr>
                <p:grpSpPr>
                  <a:xfrm>
                    <a:off x="4245166" y="457200"/>
                    <a:ext cx="753453" cy="377444"/>
                    <a:chOff x="3245978" y="511318"/>
                    <a:chExt cx="753453" cy="377444"/>
                  </a:xfrm>
                </p:grpSpPr>
                <p:sp>
                  <p:nvSpPr>
                    <p:cNvPr id="124" name="Freeform 123"/>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4995730" y="456092"/>
                    <a:ext cx="753453" cy="377444"/>
                    <a:chOff x="3245978" y="511318"/>
                    <a:chExt cx="753453" cy="377444"/>
                  </a:xfrm>
                </p:grpSpPr>
                <p:sp>
                  <p:nvSpPr>
                    <p:cNvPr id="122" name="Freeform 121"/>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6" name="Freeform 115"/>
              <p:cNvSpPr/>
              <p:nvPr/>
            </p:nvSpPr>
            <p:spPr>
              <a:xfrm>
                <a:off x="7256092" y="675830"/>
                <a:ext cx="76912" cy="162370"/>
              </a:xfrm>
              <a:custGeom>
                <a:avLst/>
                <a:gdLst>
                  <a:gd name="connsiteX0" fmla="*/ 0 w 76912"/>
                  <a:gd name="connsiteY0" fmla="*/ 162370 h 162370"/>
                  <a:gd name="connsiteX1" fmla="*/ 76912 w 76912"/>
                  <a:gd name="connsiteY1" fmla="*/ 0 h 162370"/>
                  <a:gd name="connsiteX2" fmla="*/ 76912 w 76912"/>
                  <a:gd name="connsiteY2" fmla="*/ 0 h 162370"/>
                </a:gdLst>
                <a:ahLst/>
                <a:cxnLst>
                  <a:cxn ang="0">
                    <a:pos x="connsiteX0" y="connsiteY0"/>
                  </a:cxn>
                  <a:cxn ang="0">
                    <a:pos x="connsiteX1" y="connsiteY1"/>
                  </a:cxn>
                  <a:cxn ang="0">
                    <a:pos x="connsiteX2" y="connsiteY2"/>
                  </a:cxn>
                </a:cxnLst>
                <a:rect l="l" t="t" r="r" b="b"/>
                <a:pathLst>
                  <a:path w="76912" h="162370">
                    <a:moveTo>
                      <a:pt x="0" y="162370"/>
                    </a:moveTo>
                    <a:lnTo>
                      <a:pt x="76912" y="0"/>
                    </a:lnTo>
                    <a:lnTo>
                      <a:pt x="76912" y="0"/>
                    </a:lnTo>
                  </a:path>
                </a:pathLst>
              </a:cu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Line 11"/>
              <p:cNvSpPr>
                <a:spLocks noChangeShapeType="1"/>
              </p:cNvSpPr>
              <p:nvPr/>
            </p:nvSpPr>
            <p:spPr bwMode="auto">
              <a:xfrm flipV="1">
                <a:off x="7324458" y="683919"/>
                <a:ext cx="578136" cy="6867"/>
              </a:xfrm>
              <a:prstGeom prst="line">
                <a:avLst/>
              </a:prstGeom>
              <a:noFill/>
              <a:ln w="31750">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 name="Group 135"/>
            <p:cNvGrpSpPr/>
            <p:nvPr/>
          </p:nvGrpSpPr>
          <p:grpSpPr>
            <a:xfrm rot="10800000">
              <a:off x="6889568" y="6107166"/>
              <a:ext cx="1521456" cy="74766"/>
              <a:chOff x="4249486" y="457200"/>
              <a:chExt cx="3653108" cy="388836"/>
            </a:xfrm>
          </p:grpSpPr>
          <p:grpSp>
            <p:nvGrpSpPr>
              <p:cNvPr id="137" name="Group 136"/>
              <p:cNvGrpSpPr/>
              <p:nvPr/>
            </p:nvGrpSpPr>
            <p:grpSpPr>
              <a:xfrm>
                <a:off x="4249486" y="457200"/>
                <a:ext cx="3006606" cy="388836"/>
                <a:chOff x="4245166" y="456092"/>
                <a:chExt cx="3006606" cy="388836"/>
              </a:xfrm>
            </p:grpSpPr>
            <p:grpSp>
              <p:nvGrpSpPr>
                <p:cNvPr id="140" name="Group 139"/>
                <p:cNvGrpSpPr/>
                <p:nvPr/>
              </p:nvGrpSpPr>
              <p:grpSpPr>
                <a:xfrm>
                  <a:off x="4245166" y="456092"/>
                  <a:ext cx="1504017" cy="378552"/>
                  <a:chOff x="4245166" y="456092"/>
                  <a:chExt cx="1504017" cy="378552"/>
                </a:xfrm>
              </p:grpSpPr>
              <p:grpSp>
                <p:nvGrpSpPr>
                  <p:cNvPr id="153" name="Group 152"/>
                  <p:cNvGrpSpPr/>
                  <p:nvPr/>
                </p:nvGrpSpPr>
                <p:grpSpPr>
                  <a:xfrm>
                    <a:off x="4245166" y="457200"/>
                    <a:ext cx="753453" cy="377444"/>
                    <a:chOff x="3245978" y="511318"/>
                    <a:chExt cx="753453" cy="377444"/>
                  </a:xfrm>
                </p:grpSpPr>
                <p:sp>
                  <p:nvSpPr>
                    <p:cNvPr id="157" name="Freeform 156"/>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4995730" y="456092"/>
                    <a:ext cx="753453" cy="377444"/>
                    <a:chOff x="3245978" y="511318"/>
                    <a:chExt cx="753453" cy="377444"/>
                  </a:xfrm>
                </p:grpSpPr>
                <p:sp>
                  <p:nvSpPr>
                    <p:cNvPr id="155" name="Freeform 154"/>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1" name="Group 140"/>
                <p:cNvGrpSpPr/>
                <p:nvPr/>
              </p:nvGrpSpPr>
              <p:grpSpPr>
                <a:xfrm>
                  <a:off x="5747755" y="466376"/>
                  <a:ext cx="1504017" cy="378552"/>
                  <a:chOff x="4245166" y="456092"/>
                  <a:chExt cx="1504017" cy="378552"/>
                </a:xfrm>
              </p:grpSpPr>
              <p:grpSp>
                <p:nvGrpSpPr>
                  <p:cNvPr id="142" name="Group 141"/>
                  <p:cNvGrpSpPr/>
                  <p:nvPr/>
                </p:nvGrpSpPr>
                <p:grpSpPr>
                  <a:xfrm>
                    <a:off x="4245166" y="457200"/>
                    <a:ext cx="753453" cy="377444"/>
                    <a:chOff x="3245978" y="511318"/>
                    <a:chExt cx="753453" cy="377444"/>
                  </a:xfrm>
                </p:grpSpPr>
                <p:sp>
                  <p:nvSpPr>
                    <p:cNvPr id="151" name="Freeform 150"/>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4995730" y="456092"/>
                    <a:ext cx="753453" cy="377444"/>
                    <a:chOff x="3245978" y="511318"/>
                    <a:chExt cx="753453" cy="377444"/>
                  </a:xfrm>
                </p:grpSpPr>
                <p:sp>
                  <p:nvSpPr>
                    <p:cNvPr id="144" name="Freeform 143"/>
                    <p:cNvSpPr/>
                    <p:nvPr/>
                  </p:nvSpPr>
                  <p:spPr>
                    <a:xfrm>
                      <a:off x="3245978" y="511318"/>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623416" y="512426"/>
                      <a:ext cx="376015" cy="376336"/>
                    </a:xfrm>
                    <a:custGeom>
                      <a:avLst/>
                      <a:gdLst>
                        <a:gd name="connsiteX0" fmla="*/ 0 w 376015"/>
                        <a:gd name="connsiteY0" fmla="*/ 358929 h 376336"/>
                        <a:gd name="connsiteX1" fmla="*/ 153824 w 376015"/>
                        <a:gd name="connsiteY1" fmla="*/ 5 h 376336"/>
                        <a:gd name="connsiteX2" fmla="*/ 333286 w 376015"/>
                        <a:gd name="connsiteY2" fmla="*/ 350383 h 376336"/>
                        <a:gd name="connsiteX3" fmla="*/ 376015 w 376015"/>
                        <a:gd name="connsiteY3" fmla="*/ 350383 h 376336"/>
                        <a:gd name="connsiteX4" fmla="*/ 376015 w 376015"/>
                        <a:gd name="connsiteY4" fmla="*/ 350383 h 37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15" h="376336">
                          <a:moveTo>
                            <a:pt x="0" y="358929"/>
                          </a:moveTo>
                          <a:cubicBezTo>
                            <a:pt x="49138" y="180179"/>
                            <a:pt x="98276" y="1429"/>
                            <a:pt x="153824" y="5"/>
                          </a:cubicBezTo>
                          <a:cubicBezTo>
                            <a:pt x="209372" y="-1419"/>
                            <a:pt x="296254" y="291987"/>
                            <a:pt x="333286" y="350383"/>
                          </a:cubicBezTo>
                          <a:cubicBezTo>
                            <a:pt x="370318" y="408779"/>
                            <a:pt x="376015" y="350383"/>
                            <a:pt x="376015" y="350383"/>
                          </a:cubicBezTo>
                          <a:lnTo>
                            <a:pt x="376015" y="350383"/>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8" name="Freeform 137"/>
              <p:cNvSpPr/>
              <p:nvPr/>
            </p:nvSpPr>
            <p:spPr>
              <a:xfrm>
                <a:off x="7256092" y="675830"/>
                <a:ext cx="76912" cy="162370"/>
              </a:xfrm>
              <a:custGeom>
                <a:avLst/>
                <a:gdLst>
                  <a:gd name="connsiteX0" fmla="*/ 0 w 76912"/>
                  <a:gd name="connsiteY0" fmla="*/ 162370 h 162370"/>
                  <a:gd name="connsiteX1" fmla="*/ 76912 w 76912"/>
                  <a:gd name="connsiteY1" fmla="*/ 0 h 162370"/>
                  <a:gd name="connsiteX2" fmla="*/ 76912 w 76912"/>
                  <a:gd name="connsiteY2" fmla="*/ 0 h 162370"/>
                </a:gdLst>
                <a:ahLst/>
                <a:cxnLst>
                  <a:cxn ang="0">
                    <a:pos x="connsiteX0" y="connsiteY0"/>
                  </a:cxn>
                  <a:cxn ang="0">
                    <a:pos x="connsiteX1" y="connsiteY1"/>
                  </a:cxn>
                  <a:cxn ang="0">
                    <a:pos x="connsiteX2" y="connsiteY2"/>
                  </a:cxn>
                </a:cxnLst>
                <a:rect l="l" t="t" r="r" b="b"/>
                <a:pathLst>
                  <a:path w="76912" h="162370">
                    <a:moveTo>
                      <a:pt x="0" y="162370"/>
                    </a:moveTo>
                    <a:lnTo>
                      <a:pt x="76912" y="0"/>
                    </a:lnTo>
                    <a:lnTo>
                      <a:pt x="76912" y="0"/>
                    </a:lnTo>
                  </a:path>
                </a:pathLst>
              </a:cu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ine 11"/>
              <p:cNvSpPr>
                <a:spLocks noChangeShapeType="1"/>
              </p:cNvSpPr>
              <p:nvPr/>
            </p:nvSpPr>
            <p:spPr bwMode="auto">
              <a:xfrm flipV="1">
                <a:off x="7324458" y="683919"/>
                <a:ext cx="578136" cy="6867"/>
              </a:xfrm>
              <a:prstGeom prst="line">
                <a:avLst/>
              </a:prstGeom>
              <a:noFill/>
              <a:ln w="31750">
                <a:solidFill>
                  <a:schemeClr val="tx1"/>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10" name="Object 9"/>
            <p:cNvGraphicFramePr>
              <a:graphicFrameLocks noChangeAspect="1"/>
            </p:cNvGraphicFramePr>
            <p:nvPr>
              <p:extLst>
                <p:ext uri="{D42A27DB-BD31-4B8C-83A1-F6EECF244321}">
                  <p14:modId xmlns:p14="http://schemas.microsoft.com/office/powerpoint/2010/main" val="3518111479"/>
                </p:ext>
              </p:extLst>
            </p:nvPr>
          </p:nvGraphicFramePr>
          <p:xfrm>
            <a:off x="7401897" y="6246896"/>
            <a:ext cx="305022" cy="331635"/>
          </p:xfrm>
          <a:graphic>
            <a:graphicData uri="http://schemas.openxmlformats.org/presentationml/2006/ole">
              <mc:AlternateContent xmlns:mc="http://schemas.openxmlformats.org/markup-compatibility/2006">
                <mc:Choice xmlns:v="urn:schemas-microsoft-com:vml" Requires="v">
                  <p:oleObj spid="_x0000_s831098" name="Equation" r:id="rId38" imgW="139680" imgH="152280" progId="Equation.3">
                    <p:embed/>
                  </p:oleObj>
                </mc:Choice>
                <mc:Fallback>
                  <p:oleObj name="Equation" r:id="rId38" imgW="139680" imgH="152280" progId="Equation.3">
                    <p:embed/>
                    <p:pic>
                      <p:nvPicPr>
                        <p:cNvPr id="0" name="Object 2"/>
                        <p:cNvPicPr>
                          <a:picLocks noChangeAspect="1" noChangeArrowheads="1"/>
                        </p:cNvPicPr>
                        <p:nvPr/>
                      </p:nvPicPr>
                      <p:blipFill>
                        <a:blip r:embed="rId39"/>
                        <a:srcRect/>
                        <a:stretch>
                          <a:fillRect/>
                        </a:stretch>
                      </p:blipFill>
                      <p:spPr bwMode="auto">
                        <a:xfrm>
                          <a:off x="7401897" y="6246896"/>
                          <a:ext cx="305022" cy="331635"/>
                        </a:xfrm>
                        <a:prstGeom prst="rect">
                          <a:avLst/>
                        </a:prstGeom>
                        <a:noFill/>
                        <a:ln>
                          <a:noFill/>
                        </a:ln>
                      </p:spPr>
                    </p:pic>
                  </p:oleObj>
                </mc:Fallback>
              </mc:AlternateContent>
            </a:graphicData>
          </a:graphic>
        </p:graphicFrame>
        <p:sp>
          <p:nvSpPr>
            <p:cNvPr id="160" name="Arc 159"/>
            <p:cNvSpPr/>
            <p:nvPr/>
          </p:nvSpPr>
          <p:spPr>
            <a:xfrm rot="18974045">
              <a:off x="6233782" y="5338431"/>
              <a:ext cx="2477686" cy="2427949"/>
            </a:xfrm>
            <a:prstGeom prst="arc">
              <a:avLst/>
            </a:prstGeom>
            <a:noFill/>
            <a:ln w="63500" cap="flat" cmpd="sng" algn="ctr">
              <a:solidFill>
                <a:srgbClr val="F79646">
                  <a:lumMod val="75000"/>
                </a:srgbClr>
              </a:solidFill>
              <a:prstDash val="dash"/>
              <a:headEnd type="triangle"/>
              <a:tailEnd type="triangle"/>
            </a:ln>
            <a:effectLst/>
          </p:spPr>
          <p:txBody>
            <a:bodyPr rtlCol="0" anchor="ctr"/>
            <a:lstStyle/>
            <a:p>
              <a:pPr marL="0" marR="0" lvl="0" indent="0" algn="ctr" defTabSz="78822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0000"/>
                </a:solidFill>
                <a:effectLst/>
                <a:uLnTx/>
                <a:uFillTx/>
                <a:latin typeface="Calibri"/>
                <a:ea typeface="+mn-ea"/>
                <a:cs typeface="+mn-cs"/>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330172336"/>
                </p:ext>
              </p:extLst>
            </p:nvPr>
          </p:nvGraphicFramePr>
          <p:xfrm>
            <a:off x="7358930" y="5367655"/>
            <a:ext cx="312597" cy="367144"/>
          </p:xfrm>
          <a:graphic>
            <a:graphicData uri="http://schemas.openxmlformats.org/presentationml/2006/ole">
              <mc:AlternateContent xmlns:mc="http://schemas.openxmlformats.org/markup-compatibility/2006">
                <mc:Choice xmlns:v="urn:schemas-microsoft-com:vml" Requires="v">
                  <p:oleObj spid="_x0000_s831099" name="Equation" r:id="rId40" imgW="139680" imgH="164880" progId="Equation.3">
                    <p:embed/>
                  </p:oleObj>
                </mc:Choice>
                <mc:Fallback>
                  <p:oleObj name="Equation" r:id="rId40" imgW="139680" imgH="164880" progId="Equation.3">
                    <p:embed/>
                    <p:pic>
                      <p:nvPicPr>
                        <p:cNvPr id="0" name="Object 1"/>
                        <p:cNvPicPr>
                          <a:picLocks noChangeAspect="1" noChangeArrowheads="1"/>
                        </p:cNvPicPr>
                        <p:nvPr/>
                      </p:nvPicPr>
                      <p:blipFill>
                        <a:blip r:embed="rId41"/>
                        <a:srcRect/>
                        <a:stretch>
                          <a:fillRect/>
                        </a:stretch>
                      </p:blipFill>
                      <p:spPr bwMode="auto">
                        <a:xfrm>
                          <a:off x="7358930" y="5367655"/>
                          <a:ext cx="312597" cy="367144"/>
                        </a:xfrm>
                        <a:prstGeom prst="rect">
                          <a:avLst/>
                        </a:prstGeom>
                        <a:noFill/>
                        <a:ln>
                          <a:noFill/>
                        </a:ln>
                      </p:spPr>
                    </p:pic>
                  </p:oleObj>
                </mc:Fallback>
              </mc:AlternateContent>
            </a:graphicData>
          </a:graphic>
        </p:graphicFrame>
      </p:grpSp>
      <p:sp>
        <p:nvSpPr>
          <p:cNvPr id="8" name="TextBox 7"/>
          <p:cNvSpPr txBox="1"/>
          <p:nvPr/>
        </p:nvSpPr>
        <p:spPr>
          <a:xfrm>
            <a:off x="1287157" y="5924229"/>
            <a:ext cx="606391" cy="400110"/>
          </a:xfrm>
          <a:prstGeom prst="rect">
            <a:avLst/>
          </a:prstGeom>
          <a:noFill/>
        </p:spPr>
        <p:txBody>
          <a:bodyPr wrap="square" rtlCol="0">
            <a:spAutoFit/>
          </a:bodyPr>
          <a:lstStyle/>
          <a:p>
            <a:r>
              <a:rPr lang="en-US" sz="1800" dirty="0" smtClean="0"/>
              <a:t>1d</a:t>
            </a:r>
            <a:r>
              <a:rPr lang="en-US" sz="2000" dirty="0" smtClean="0"/>
              <a:t>:</a:t>
            </a:r>
            <a:endParaRPr lang="en-US" sz="2000" dirty="0"/>
          </a:p>
        </p:txBody>
      </p:sp>
      <p:sp>
        <p:nvSpPr>
          <p:cNvPr id="12" name="TextBox 11"/>
          <p:cNvSpPr txBox="1"/>
          <p:nvPr/>
        </p:nvSpPr>
        <p:spPr>
          <a:xfrm>
            <a:off x="2964581" y="5507715"/>
            <a:ext cx="3245406" cy="307777"/>
          </a:xfrm>
          <a:prstGeom prst="rect">
            <a:avLst/>
          </a:prstGeom>
          <a:noFill/>
        </p:spPr>
        <p:txBody>
          <a:bodyPr wrap="square" rtlCol="0">
            <a:spAutoFit/>
          </a:bodyPr>
          <a:lstStyle/>
          <a:p>
            <a:r>
              <a:rPr lang="en-US" sz="1400" smtClean="0"/>
              <a:t>0’ </a:t>
            </a:r>
            <a:r>
              <a:rPr lang="en-US" sz="1400" dirty="0" smtClean="0"/>
              <a:t>Dell, </a:t>
            </a:r>
            <a:r>
              <a:rPr lang="en-US" sz="1400" dirty="0" err="1" smtClean="0"/>
              <a:t>Giovanazzi</a:t>
            </a:r>
            <a:r>
              <a:rPr lang="en-US" sz="1400" dirty="0" smtClean="0"/>
              <a:t>, GK, PRL (00’, 02’)</a:t>
            </a:r>
            <a:endParaRPr lang="en-US" sz="1400" dirty="0"/>
          </a:p>
        </p:txBody>
      </p:sp>
    </p:spTree>
    <p:extLst>
      <p:ext uri="{BB962C8B-B14F-4D97-AF65-F5344CB8AC3E}">
        <p14:creationId xmlns:p14="http://schemas.microsoft.com/office/powerpoint/2010/main" val="295072862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Arial"/>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100000"/>
          </a:lnSpc>
          <a:spcBef>
            <a:spcPct val="20000"/>
          </a:spcBef>
          <a:spcAft>
            <a:spcPct val="0"/>
          </a:spcAft>
          <a:buClrTx/>
          <a:buSzTx/>
          <a:buFontTx/>
          <a:buNone/>
          <a:tabLst/>
          <a:defRPr kumimoji="0" lang="he-IL" sz="28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100000"/>
          </a:lnSpc>
          <a:spcBef>
            <a:spcPct val="20000"/>
          </a:spcBef>
          <a:spcAft>
            <a:spcPct val="0"/>
          </a:spcAft>
          <a:buClrTx/>
          <a:buSzTx/>
          <a:buFontTx/>
          <a:buNone/>
          <a:tabLst/>
          <a:defRPr kumimoji="0" lang="he-IL" sz="28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27042</TotalTime>
  <Words>4191</Words>
  <Application>Microsoft Office PowerPoint</Application>
  <PresentationFormat>On-screen Show (4:3)</PresentationFormat>
  <Paragraphs>479</Paragraphs>
  <Slides>30</Slides>
  <Notes>28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4" baseType="lpstr">
      <vt:lpstr>Default Design</vt:lpstr>
      <vt:lpstr>Equation</vt:lpstr>
      <vt:lpstr>משוואה</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Weizmann Institute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Fractionally Charged Quasiparticles</dc:title>
  <dc:creator>Weizmann Institute of Science</dc:creator>
  <cp:lastModifiedBy>Terry Debesh</cp:lastModifiedBy>
  <cp:revision>1713</cp:revision>
  <dcterms:created xsi:type="dcterms:W3CDTF">2002-07-04T08:55:38Z</dcterms:created>
  <dcterms:modified xsi:type="dcterms:W3CDTF">2016-11-30T13:46:17Z</dcterms:modified>
</cp:coreProperties>
</file>